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commentAuthors.xml" ContentType="application/vnd.openxmlformats-officedocument.presentationml.commentAuthors+xml"/>
  <Override PartName="/ppt/notesSlides/notesSlide9.xml" ContentType="application/vnd.openxmlformats-officedocument.presentationml.notesSlide+xml"/>
  <Override PartName="/ppt/diagrams/layout3.xml" ContentType="application/vnd.openxmlformats-officedocument.drawingml.diagramLayout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notesSlides/notesSlide3.xml" ContentType="application/vnd.openxmlformats-officedocument.presentationml.notesSlide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notesSlides/notesSlide19.xml" ContentType="application/vnd.openxmlformats-officedocument.presentationml.notesSlid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diagrams/layout2.xml" ContentType="application/vnd.openxmlformats-officedocument.drawingml.diagram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6" r:id="rId1"/>
  </p:sldMasterIdLst>
  <p:notesMasterIdLst>
    <p:notesMasterId r:id="rId48"/>
  </p:notesMasterIdLst>
  <p:handoutMasterIdLst>
    <p:handoutMasterId r:id="rId49"/>
  </p:handoutMasterIdLst>
  <p:sldIdLst>
    <p:sldId id="484" r:id="rId2"/>
    <p:sldId id="842" r:id="rId3"/>
    <p:sldId id="771" r:id="rId4"/>
    <p:sldId id="772" r:id="rId5"/>
    <p:sldId id="849" r:id="rId6"/>
    <p:sldId id="773" r:id="rId7"/>
    <p:sldId id="774" r:id="rId8"/>
    <p:sldId id="775" r:id="rId9"/>
    <p:sldId id="777" r:id="rId10"/>
    <p:sldId id="843" r:id="rId11"/>
    <p:sldId id="845" r:id="rId12"/>
    <p:sldId id="846" r:id="rId13"/>
    <p:sldId id="821" r:id="rId14"/>
    <p:sldId id="847" r:id="rId15"/>
    <p:sldId id="848" r:id="rId16"/>
    <p:sldId id="827" r:id="rId17"/>
    <p:sldId id="794" r:id="rId18"/>
    <p:sldId id="831" r:id="rId19"/>
    <p:sldId id="795" r:id="rId20"/>
    <p:sldId id="832" r:id="rId21"/>
    <p:sldId id="834" r:id="rId22"/>
    <p:sldId id="835" r:id="rId23"/>
    <p:sldId id="850" r:id="rId24"/>
    <p:sldId id="836" r:id="rId25"/>
    <p:sldId id="840" r:id="rId26"/>
    <p:sldId id="883" r:id="rId27"/>
    <p:sldId id="871" r:id="rId28"/>
    <p:sldId id="872" r:id="rId29"/>
    <p:sldId id="882" r:id="rId30"/>
    <p:sldId id="868" r:id="rId31"/>
    <p:sldId id="869" r:id="rId32"/>
    <p:sldId id="870" r:id="rId33"/>
    <p:sldId id="873" r:id="rId34"/>
    <p:sldId id="881" r:id="rId35"/>
    <p:sldId id="875" r:id="rId36"/>
    <p:sldId id="876" r:id="rId37"/>
    <p:sldId id="877" r:id="rId38"/>
    <p:sldId id="878" r:id="rId39"/>
    <p:sldId id="879" r:id="rId40"/>
    <p:sldId id="880" r:id="rId41"/>
    <p:sldId id="841" r:id="rId42"/>
    <p:sldId id="884" r:id="rId43"/>
    <p:sldId id="796" r:id="rId44"/>
    <p:sldId id="867" r:id="rId45"/>
    <p:sldId id="885" r:id="rId46"/>
    <p:sldId id="738" r:id="rId47"/>
  </p:sldIdLst>
  <p:sldSz cx="9144000" cy="6858000" type="screen4x3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Yusmadi" initials="Y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CCFFFF"/>
    <a:srgbClr val="FF3300"/>
    <a:srgbClr val="FF99CC"/>
    <a:srgbClr val="66CCFF"/>
    <a:srgbClr val="FFFFCC"/>
    <a:srgbClr val="800080"/>
    <a:srgbClr val="FF9900"/>
    <a:srgbClr val="E46C0A"/>
  </p:clrMru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34330" autoAdjust="0"/>
    <p:restoredTop sz="99877" autoAdjust="0"/>
  </p:normalViewPr>
  <p:slideViewPr>
    <p:cSldViewPr>
      <p:cViewPr varScale="1">
        <p:scale>
          <a:sx n="79" d="100"/>
          <a:sy n="79" d="100"/>
        </p:scale>
        <p:origin x="-624" y="-84"/>
      </p:cViewPr>
      <p:guideLst>
        <p:guide orient="horz" pos="2160"/>
        <p:guide pos="537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6486"/>
    </p:cViewPr>
  </p:sorterViewPr>
  <p:notesViewPr>
    <p:cSldViewPr>
      <p:cViewPr>
        <p:scale>
          <a:sx n="110" d="100"/>
          <a:sy n="110" d="100"/>
        </p:scale>
        <p:origin x="-1344" y="66"/>
      </p:cViewPr>
      <p:guideLst>
        <p:guide orient="horz" pos="3125"/>
        <p:guide pos="2141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BEE6ACB-674B-440E-BD7F-9214E2DCB0CB}" type="doc">
      <dgm:prSet loTypeId="urn:microsoft.com/office/officeart/2005/8/layout/radial2" loCatId="relationship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34F606F9-5157-43BE-BB77-BA98C3F48221}">
      <dgm:prSet phldrT="[Text]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b="1" dirty="0" err="1" smtClean="0">
              <a:solidFill>
                <a:schemeClr val="bg1">
                  <a:lumMod val="95000"/>
                </a:schemeClr>
              </a:solidFill>
              <a:latin typeface="Arial" pitchFamily="34" charset="0"/>
              <a:cs typeface="Arial" pitchFamily="34" charset="0"/>
            </a:rPr>
            <a:t>Gaji</a:t>
          </a:r>
          <a:r>
            <a:rPr lang="en-US" b="1" dirty="0" smtClean="0">
              <a:solidFill>
                <a:schemeClr val="bg1">
                  <a:lumMod val="95000"/>
                </a:schemeClr>
              </a:solidFill>
              <a:latin typeface="Arial" pitchFamily="34" charset="0"/>
              <a:cs typeface="Arial" pitchFamily="34" charset="0"/>
            </a:rPr>
            <a:t> </a:t>
          </a:r>
          <a:r>
            <a:rPr lang="en-US" b="1" i="1" dirty="0" smtClean="0">
              <a:solidFill>
                <a:schemeClr val="bg1">
                  <a:lumMod val="95000"/>
                </a:schemeClr>
              </a:solidFill>
              <a:latin typeface="Arial" pitchFamily="34" charset="0"/>
              <a:cs typeface="Arial" pitchFamily="34" charset="0"/>
            </a:rPr>
            <a:t>Single Point</a:t>
          </a:r>
          <a:endParaRPr lang="en-US" b="1" i="1" dirty="0">
            <a:solidFill>
              <a:schemeClr val="bg1">
                <a:lumMod val="95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5D9CE27E-5832-4FCD-BAE0-DC434537B990}" type="parTrans" cxnId="{45BD3CE9-EB5C-4043-AED9-F89AC8F6F75E}">
      <dgm:prSet/>
      <dgm:spPr/>
      <dgm:t>
        <a:bodyPr/>
        <a:lstStyle/>
        <a:p>
          <a:endParaRPr lang="en-US"/>
        </a:p>
      </dgm:t>
    </dgm:pt>
    <dgm:pt modelId="{C3CBCDA5-6941-43BE-82EF-1618FE927059}" type="sibTrans" cxnId="{45BD3CE9-EB5C-4043-AED9-F89AC8F6F75E}">
      <dgm:prSet/>
      <dgm:spPr/>
      <dgm:t>
        <a:bodyPr/>
        <a:lstStyle/>
        <a:p>
          <a:endParaRPr lang="en-US"/>
        </a:p>
      </dgm:t>
    </dgm:pt>
    <dgm:pt modelId="{58539C61-A821-4378-97BA-7B1E5FCA6608}">
      <dgm:prSet phldrT="[Text]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b="1" dirty="0" err="1" smtClean="0">
              <a:solidFill>
                <a:schemeClr val="bg1">
                  <a:lumMod val="95000"/>
                </a:schemeClr>
              </a:solidFill>
              <a:latin typeface="Arial" pitchFamily="34" charset="0"/>
              <a:cs typeface="Arial" pitchFamily="34" charset="0"/>
            </a:rPr>
            <a:t>Gaji</a:t>
          </a:r>
          <a:r>
            <a:rPr lang="en-US" b="1" dirty="0" smtClean="0">
              <a:solidFill>
                <a:schemeClr val="bg1">
                  <a:lumMod val="95000"/>
                </a:schemeClr>
              </a:solidFill>
              <a:latin typeface="Arial" pitchFamily="34" charset="0"/>
              <a:cs typeface="Arial" pitchFamily="34" charset="0"/>
            </a:rPr>
            <a:t> Minimum-</a:t>
          </a:r>
          <a:r>
            <a:rPr lang="en-US" b="1" dirty="0" err="1" smtClean="0">
              <a:solidFill>
                <a:schemeClr val="bg1">
                  <a:lumMod val="95000"/>
                </a:schemeClr>
              </a:solidFill>
              <a:latin typeface="Arial" pitchFamily="34" charset="0"/>
              <a:cs typeface="Arial" pitchFamily="34" charset="0"/>
            </a:rPr>
            <a:t>Maksimum</a:t>
          </a:r>
          <a:endParaRPr lang="en-US" b="1" dirty="0">
            <a:solidFill>
              <a:schemeClr val="bg1">
                <a:lumMod val="95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2AE58113-EA50-4589-A735-F280EE2D0E52}" type="parTrans" cxnId="{FE783D69-FE61-4A8F-8325-A0A8BDA1430E}">
      <dgm:prSet/>
      <dgm:spPr/>
      <dgm:t>
        <a:bodyPr/>
        <a:lstStyle/>
        <a:p>
          <a:endParaRPr lang="en-US"/>
        </a:p>
      </dgm:t>
    </dgm:pt>
    <dgm:pt modelId="{CE119331-CF2A-49F0-93F1-1E64B27CAB29}" type="sibTrans" cxnId="{FE783D69-FE61-4A8F-8325-A0A8BDA1430E}">
      <dgm:prSet/>
      <dgm:spPr/>
      <dgm:t>
        <a:bodyPr/>
        <a:lstStyle/>
        <a:p>
          <a:endParaRPr lang="en-US"/>
        </a:p>
      </dgm:t>
    </dgm:pt>
    <dgm:pt modelId="{4C6C5C77-3B26-4C98-B9CA-13598ECA9C26}">
      <dgm:prSet phldrT="[Text]"/>
      <dgm:spPr/>
      <dgm:t>
        <a:bodyPr/>
        <a:lstStyle/>
        <a:p>
          <a:r>
            <a:rPr lang="en-US" b="1" dirty="0" err="1" smtClean="0">
              <a:solidFill>
                <a:schemeClr val="bg1">
                  <a:lumMod val="95000"/>
                </a:schemeClr>
              </a:solidFill>
              <a:latin typeface="Arial" pitchFamily="34" charset="0"/>
              <a:cs typeface="Arial" pitchFamily="34" charset="0"/>
            </a:rPr>
            <a:t>Gaji</a:t>
          </a:r>
          <a:r>
            <a:rPr lang="en-US" b="1" dirty="0" smtClean="0">
              <a:solidFill>
                <a:schemeClr val="bg1">
                  <a:lumMod val="95000"/>
                </a:schemeClr>
              </a:solidFill>
              <a:latin typeface="Arial" pitchFamily="34" charset="0"/>
              <a:cs typeface="Arial" pitchFamily="34" charset="0"/>
            </a:rPr>
            <a:t> </a:t>
          </a:r>
          <a:r>
            <a:rPr lang="en-US" b="1" dirty="0" err="1" smtClean="0">
              <a:solidFill>
                <a:schemeClr val="bg1">
                  <a:lumMod val="95000"/>
                </a:schemeClr>
              </a:solidFill>
              <a:latin typeface="Arial" pitchFamily="34" charset="0"/>
              <a:cs typeface="Arial" pitchFamily="34" charset="0"/>
            </a:rPr>
            <a:t>Sebaris</a:t>
          </a:r>
          <a:endParaRPr lang="en-US" b="1" dirty="0">
            <a:solidFill>
              <a:schemeClr val="bg1">
                <a:lumMod val="95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338414CF-DE1F-4113-8C7A-5A47BCBD729F}" type="parTrans" cxnId="{271B30BE-DFA5-47DB-8E46-BB99B5A83D98}">
      <dgm:prSet/>
      <dgm:spPr/>
      <dgm:t>
        <a:bodyPr/>
        <a:lstStyle/>
        <a:p>
          <a:endParaRPr lang="en-US"/>
        </a:p>
      </dgm:t>
    </dgm:pt>
    <dgm:pt modelId="{85256E5E-72EF-4645-8D77-1FED00CF2F6C}" type="sibTrans" cxnId="{271B30BE-DFA5-47DB-8E46-BB99B5A83D98}">
      <dgm:prSet/>
      <dgm:spPr/>
      <dgm:t>
        <a:bodyPr/>
        <a:lstStyle/>
        <a:p>
          <a:endParaRPr lang="en-US"/>
        </a:p>
      </dgm:t>
    </dgm:pt>
    <dgm:pt modelId="{5410A354-7BC0-4285-87DF-2F3D5EEC5247}" type="pres">
      <dgm:prSet presAssocID="{BBEE6ACB-674B-440E-BD7F-9214E2DCB0CB}" presName="composite" presStyleCnt="0">
        <dgm:presLayoutVars>
          <dgm:chMax val="5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7DFCAD5-D2AA-4769-A6FD-3E99FD663B5A}" type="pres">
      <dgm:prSet presAssocID="{BBEE6ACB-674B-440E-BD7F-9214E2DCB0CB}" presName="cycle" presStyleCnt="0"/>
      <dgm:spPr/>
    </dgm:pt>
    <dgm:pt modelId="{74A37A1A-A86C-4F72-98B3-0BA4DCA7597E}" type="pres">
      <dgm:prSet presAssocID="{BBEE6ACB-674B-440E-BD7F-9214E2DCB0CB}" presName="centerShape" presStyleCnt="0"/>
      <dgm:spPr/>
    </dgm:pt>
    <dgm:pt modelId="{988E119D-07BF-455B-BE68-76EB837D5F45}" type="pres">
      <dgm:prSet presAssocID="{BBEE6ACB-674B-440E-BD7F-9214E2DCB0CB}" presName="connSite" presStyleLbl="node1" presStyleIdx="0" presStyleCnt="4"/>
      <dgm:spPr/>
    </dgm:pt>
    <dgm:pt modelId="{D20E2B3A-6B9B-47C8-BBDC-63D1E7CA6597}" type="pres">
      <dgm:prSet presAssocID="{BBEE6ACB-674B-440E-BD7F-9214E2DCB0CB}" presName="visible" presStyleLbl="node1" presStyleIdx="0" presStyleCnt="4"/>
      <dgm:spPr/>
    </dgm:pt>
    <dgm:pt modelId="{B21E67D1-30C0-4E74-AFD6-24C9417872B4}" type="pres">
      <dgm:prSet presAssocID="{5D9CE27E-5832-4FCD-BAE0-DC434537B990}" presName="Name25" presStyleLbl="parChTrans1D1" presStyleIdx="0" presStyleCnt="3"/>
      <dgm:spPr/>
      <dgm:t>
        <a:bodyPr/>
        <a:lstStyle/>
        <a:p>
          <a:endParaRPr lang="en-US"/>
        </a:p>
      </dgm:t>
    </dgm:pt>
    <dgm:pt modelId="{28D36E4A-A259-46EA-9094-92080F18C68B}" type="pres">
      <dgm:prSet presAssocID="{34F606F9-5157-43BE-BB77-BA98C3F48221}" presName="node" presStyleCnt="0"/>
      <dgm:spPr/>
    </dgm:pt>
    <dgm:pt modelId="{670253D8-3C59-49D9-8E8C-203901424524}" type="pres">
      <dgm:prSet presAssocID="{34F606F9-5157-43BE-BB77-BA98C3F48221}" presName="parentNode" presStyleLbl="node1" presStyleIdx="1" presStyleCnt="4" custScaleX="152847" custScaleY="122515" custLinFactNeighborX="21283" custLinFactNeighborY="673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501FB7-3EE1-42F1-9C05-565BF7D3D53F}" type="pres">
      <dgm:prSet presAssocID="{34F606F9-5157-43BE-BB77-BA98C3F48221}" presName="childNode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2F0DDC5-3DE5-443F-ABB7-C3508DBD4E05}" type="pres">
      <dgm:prSet presAssocID="{2AE58113-EA50-4589-A735-F280EE2D0E52}" presName="Name25" presStyleLbl="parChTrans1D1" presStyleIdx="1" presStyleCnt="3"/>
      <dgm:spPr/>
      <dgm:t>
        <a:bodyPr/>
        <a:lstStyle/>
        <a:p>
          <a:endParaRPr lang="en-US"/>
        </a:p>
      </dgm:t>
    </dgm:pt>
    <dgm:pt modelId="{5C0E90B6-B5CD-45D6-A6DA-07A6F5A85F9B}" type="pres">
      <dgm:prSet presAssocID="{58539C61-A821-4378-97BA-7B1E5FCA6608}" presName="node" presStyleCnt="0"/>
      <dgm:spPr/>
    </dgm:pt>
    <dgm:pt modelId="{BFFEFADE-5D99-4E4A-AA23-732C38E117F9}" type="pres">
      <dgm:prSet presAssocID="{58539C61-A821-4378-97BA-7B1E5FCA6608}" presName="parentNode" presStyleLbl="node1" presStyleIdx="2" presStyleCnt="4" custScaleX="125044" custScaleY="112419" custLinFactX="17694" custLinFactNeighborX="100000" custLinFactNeighborY="-8009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2B196AB-3B00-4331-8130-136E377C47D3}" type="pres">
      <dgm:prSet presAssocID="{58539C61-A821-4378-97BA-7B1E5FCA6608}" presName="childNode" presStyleLbl="revTx" presStyleIdx="0" presStyleCnt="0">
        <dgm:presLayoutVars>
          <dgm:bulletEnabled val="1"/>
        </dgm:presLayoutVars>
      </dgm:prSet>
      <dgm:spPr/>
    </dgm:pt>
    <dgm:pt modelId="{146488AE-3332-4ED4-BDE7-38B4734584F6}" type="pres">
      <dgm:prSet presAssocID="{338414CF-DE1F-4113-8C7A-5A47BCBD729F}" presName="Name25" presStyleLbl="parChTrans1D1" presStyleIdx="2" presStyleCnt="3"/>
      <dgm:spPr/>
      <dgm:t>
        <a:bodyPr/>
        <a:lstStyle/>
        <a:p>
          <a:endParaRPr lang="en-US"/>
        </a:p>
      </dgm:t>
    </dgm:pt>
    <dgm:pt modelId="{4C2AB6DD-44AB-4A7F-904A-6976F9344149}" type="pres">
      <dgm:prSet presAssocID="{4C6C5C77-3B26-4C98-B9CA-13598ECA9C26}" presName="node" presStyleCnt="0"/>
      <dgm:spPr/>
    </dgm:pt>
    <dgm:pt modelId="{F6036423-1653-45F0-9F66-4A14AA9A2D0F}" type="pres">
      <dgm:prSet presAssocID="{4C6C5C77-3B26-4C98-B9CA-13598ECA9C26}" presName="parentNode" presStyleLbl="node1" presStyleIdx="3" presStyleCnt="4" custScaleX="142912" custScaleY="122883" custLinFactNeighborX="40960" custLinFactNeighborY="-1155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211DEF5-107A-468D-8C7D-7CA7B0EAC1F0}" type="pres">
      <dgm:prSet presAssocID="{4C6C5C77-3B26-4C98-B9CA-13598ECA9C26}" presName="childNode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DEDC43D-7AD2-4612-9C2A-30828C773B54}" type="presOf" srcId="{58539C61-A821-4378-97BA-7B1E5FCA6608}" destId="{BFFEFADE-5D99-4E4A-AA23-732C38E117F9}" srcOrd="0" destOrd="0" presId="urn:microsoft.com/office/officeart/2005/8/layout/radial2"/>
    <dgm:cxn modelId="{D52C3C55-DB2D-457F-BEA0-34272AD86250}" type="presOf" srcId="{4C6C5C77-3B26-4C98-B9CA-13598ECA9C26}" destId="{F6036423-1653-45F0-9F66-4A14AA9A2D0F}" srcOrd="0" destOrd="0" presId="urn:microsoft.com/office/officeart/2005/8/layout/radial2"/>
    <dgm:cxn modelId="{45BD3CE9-EB5C-4043-AED9-F89AC8F6F75E}" srcId="{BBEE6ACB-674B-440E-BD7F-9214E2DCB0CB}" destId="{34F606F9-5157-43BE-BB77-BA98C3F48221}" srcOrd="0" destOrd="0" parTransId="{5D9CE27E-5832-4FCD-BAE0-DC434537B990}" sibTransId="{C3CBCDA5-6941-43BE-82EF-1618FE927059}"/>
    <dgm:cxn modelId="{FE783D69-FE61-4A8F-8325-A0A8BDA1430E}" srcId="{BBEE6ACB-674B-440E-BD7F-9214E2DCB0CB}" destId="{58539C61-A821-4378-97BA-7B1E5FCA6608}" srcOrd="1" destOrd="0" parTransId="{2AE58113-EA50-4589-A735-F280EE2D0E52}" sibTransId="{CE119331-CF2A-49F0-93F1-1E64B27CAB29}"/>
    <dgm:cxn modelId="{7A3FD7BD-887E-4CBA-9B30-E9AA209DBC51}" type="presOf" srcId="{34F606F9-5157-43BE-BB77-BA98C3F48221}" destId="{670253D8-3C59-49D9-8E8C-203901424524}" srcOrd="0" destOrd="0" presId="urn:microsoft.com/office/officeart/2005/8/layout/radial2"/>
    <dgm:cxn modelId="{741B0767-F348-4133-AD1A-9F5CACBC7DF9}" type="presOf" srcId="{5D9CE27E-5832-4FCD-BAE0-DC434537B990}" destId="{B21E67D1-30C0-4E74-AFD6-24C9417872B4}" srcOrd="0" destOrd="0" presId="urn:microsoft.com/office/officeart/2005/8/layout/radial2"/>
    <dgm:cxn modelId="{F287EEE5-FA21-4454-97DA-EB72D73BB86B}" type="presOf" srcId="{338414CF-DE1F-4113-8C7A-5A47BCBD729F}" destId="{146488AE-3332-4ED4-BDE7-38B4734584F6}" srcOrd="0" destOrd="0" presId="urn:microsoft.com/office/officeart/2005/8/layout/radial2"/>
    <dgm:cxn modelId="{271B30BE-DFA5-47DB-8E46-BB99B5A83D98}" srcId="{BBEE6ACB-674B-440E-BD7F-9214E2DCB0CB}" destId="{4C6C5C77-3B26-4C98-B9CA-13598ECA9C26}" srcOrd="2" destOrd="0" parTransId="{338414CF-DE1F-4113-8C7A-5A47BCBD729F}" sibTransId="{85256E5E-72EF-4645-8D77-1FED00CF2F6C}"/>
    <dgm:cxn modelId="{934A2BD5-DF6C-4F09-A90C-13E4E7FE4511}" type="presOf" srcId="{2AE58113-EA50-4589-A735-F280EE2D0E52}" destId="{72F0DDC5-3DE5-443F-ABB7-C3508DBD4E05}" srcOrd="0" destOrd="0" presId="urn:microsoft.com/office/officeart/2005/8/layout/radial2"/>
    <dgm:cxn modelId="{5411E8EF-C637-49FD-B9C0-484AC6BF4548}" type="presOf" srcId="{BBEE6ACB-674B-440E-BD7F-9214E2DCB0CB}" destId="{5410A354-7BC0-4285-87DF-2F3D5EEC5247}" srcOrd="0" destOrd="0" presId="urn:microsoft.com/office/officeart/2005/8/layout/radial2"/>
    <dgm:cxn modelId="{42586973-D83F-4AA3-8126-89FD743CA88E}" type="presParOf" srcId="{5410A354-7BC0-4285-87DF-2F3D5EEC5247}" destId="{E7DFCAD5-D2AA-4769-A6FD-3E99FD663B5A}" srcOrd="0" destOrd="0" presId="urn:microsoft.com/office/officeart/2005/8/layout/radial2"/>
    <dgm:cxn modelId="{669B59A7-CDBE-4D7C-8E72-27204654F2B8}" type="presParOf" srcId="{E7DFCAD5-D2AA-4769-A6FD-3E99FD663B5A}" destId="{74A37A1A-A86C-4F72-98B3-0BA4DCA7597E}" srcOrd="0" destOrd="0" presId="urn:microsoft.com/office/officeart/2005/8/layout/radial2"/>
    <dgm:cxn modelId="{E51C701E-C58D-49FD-BCF5-F276922348E1}" type="presParOf" srcId="{74A37A1A-A86C-4F72-98B3-0BA4DCA7597E}" destId="{988E119D-07BF-455B-BE68-76EB837D5F45}" srcOrd="0" destOrd="0" presId="urn:microsoft.com/office/officeart/2005/8/layout/radial2"/>
    <dgm:cxn modelId="{5B40FF1C-511A-4748-A396-623EA867D458}" type="presParOf" srcId="{74A37A1A-A86C-4F72-98B3-0BA4DCA7597E}" destId="{D20E2B3A-6B9B-47C8-BBDC-63D1E7CA6597}" srcOrd="1" destOrd="0" presId="urn:microsoft.com/office/officeart/2005/8/layout/radial2"/>
    <dgm:cxn modelId="{35579F89-3504-42AD-BF8F-5B6B06BFF7AF}" type="presParOf" srcId="{E7DFCAD5-D2AA-4769-A6FD-3E99FD663B5A}" destId="{B21E67D1-30C0-4E74-AFD6-24C9417872B4}" srcOrd="1" destOrd="0" presId="urn:microsoft.com/office/officeart/2005/8/layout/radial2"/>
    <dgm:cxn modelId="{F92C7564-B16D-497A-880A-70756E1862E5}" type="presParOf" srcId="{E7DFCAD5-D2AA-4769-A6FD-3E99FD663B5A}" destId="{28D36E4A-A259-46EA-9094-92080F18C68B}" srcOrd="2" destOrd="0" presId="urn:microsoft.com/office/officeart/2005/8/layout/radial2"/>
    <dgm:cxn modelId="{0A4D5AC7-15DB-4D2A-8349-50DC27FEB190}" type="presParOf" srcId="{28D36E4A-A259-46EA-9094-92080F18C68B}" destId="{670253D8-3C59-49D9-8E8C-203901424524}" srcOrd="0" destOrd="0" presId="urn:microsoft.com/office/officeart/2005/8/layout/radial2"/>
    <dgm:cxn modelId="{EB6A9AB7-337F-4F59-BCFD-D9C0F2970136}" type="presParOf" srcId="{28D36E4A-A259-46EA-9094-92080F18C68B}" destId="{15501FB7-3EE1-42F1-9C05-565BF7D3D53F}" srcOrd="1" destOrd="0" presId="urn:microsoft.com/office/officeart/2005/8/layout/radial2"/>
    <dgm:cxn modelId="{593E686D-7BBB-4F50-B829-BB686A440F20}" type="presParOf" srcId="{E7DFCAD5-D2AA-4769-A6FD-3E99FD663B5A}" destId="{72F0DDC5-3DE5-443F-ABB7-C3508DBD4E05}" srcOrd="3" destOrd="0" presId="urn:microsoft.com/office/officeart/2005/8/layout/radial2"/>
    <dgm:cxn modelId="{FEDC11FE-E6AC-43B4-AFEE-519A2AE281A3}" type="presParOf" srcId="{E7DFCAD5-D2AA-4769-A6FD-3E99FD663B5A}" destId="{5C0E90B6-B5CD-45D6-A6DA-07A6F5A85F9B}" srcOrd="4" destOrd="0" presId="urn:microsoft.com/office/officeart/2005/8/layout/radial2"/>
    <dgm:cxn modelId="{C16E968E-67D0-45C1-99CF-AC93E520BD6E}" type="presParOf" srcId="{5C0E90B6-B5CD-45D6-A6DA-07A6F5A85F9B}" destId="{BFFEFADE-5D99-4E4A-AA23-732C38E117F9}" srcOrd="0" destOrd="0" presId="urn:microsoft.com/office/officeart/2005/8/layout/radial2"/>
    <dgm:cxn modelId="{AE0F09AD-5051-4951-854E-7345D4406949}" type="presParOf" srcId="{5C0E90B6-B5CD-45D6-A6DA-07A6F5A85F9B}" destId="{D2B196AB-3B00-4331-8130-136E377C47D3}" srcOrd="1" destOrd="0" presId="urn:microsoft.com/office/officeart/2005/8/layout/radial2"/>
    <dgm:cxn modelId="{308B4CA7-616A-4FBB-8212-DA57EC213476}" type="presParOf" srcId="{E7DFCAD5-D2AA-4769-A6FD-3E99FD663B5A}" destId="{146488AE-3332-4ED4-BDE7-38B4734584F6}" srcOrd="5" destOrd="0" presId="urn:microsoft.com/office/officeart/2005/8/layout/radial2"/>
    <dgm:cxn modelId="{974916B5-0DE1-413B-9B21-FD3B28F709A2}" type="presParOf" srcId="{E7DFCAD5-D2AA-4769-A6FD-3E99FD663B5A}" destId="{4C2AB6DD-44AB-4A7F-904A-6976F9344149}" srcOrd="6" destOrd="0" presId="urn:microsoft.com/office/officeart/2005/8/layout/radial2"/>
    <dgm:cxn modelId="{A170535F-8592-4E32-93E6-EF09B7F5EBB1}" type="presParOf" srcId="{4C2AB6DD-44AB-4A7F-904A-6976F9344149}" destId="{F6036423-1653-45F0-9F66-4A14AA9A2D0F}" srcOrd="0" destOrd="0" presId="urn:microsoft.com/office/officeart/2005/8/layout/radial2"/>
    <dgm:cxn modelId="{BB58E1A3-405B-4B42-9653-4F712681F6D0}" type="presParOf" srcId="{4C2AB6DD-44AB-4A7F-904A-6976F9344149}" destId="{A211DEF5-107A-468D-8C7D-7CA7B0EAC1F0}" srcOrd="1" destOrd="0" presId="urn:microsoft.com/office/officeart/2005/8/layout/radial2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6FA88EF-24C3-4B47-84E6-737B64E721E9}" type="doc">
      <dgm:prSet loTypeId="urn:microsoft.com/office/officeart/2005/8/layout/radial5" loCatId="cycle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0912A99B-7560-4C32-8DD2-EFE5F4AAFF3E}">
      <dgm:prSet phldrT="[Text]" custT="1"/>
      <dgm:spPr/>
      <dgm:t>
        <a:bodyPr/>
        <a:lstStyle/>
        <a:p>
          <a:r>
            <a:rPr lang="en-US" sz="2200" b="1" dirty="0" smtClean="0">
              <a:latin typeface="Arial Rounded MT Bold" pitchFamily="34" charset="0"/>
              <a:cs typeface="Arial" pitchFamily="34" charset="0"/>
            </a:rPr>
            <a:t>PRINSIP SARAAN</a:t>
          </a:r>
          <a:endParaRPr lang="en-US" sz="2200" b="1" dirty="0">
            <a:latin typeface="Arial Rounded MT Bold" pitchFamily="34" charset="0"/>
            <a:cs typeface="Arial" pitchFamily="34" charset="0"/>
          </a:endParaRPr>
        </a:p>
      </dgm:t>
    </dgm:pt>
    <dgm:pt modelId="{3B754FCE-B0B8-40B3-83A2-10FA169748AB}" type="parTrans" cxnId="{21A1DE5C-0E7D-4706-8969-B8B667C30121}">
      <dgm:prSet/>
      <dgm:spPr/>
      <dgm:t>
        <a:bodyPr/>
        <a:lstStyle/>
        <a:p>
          <a:endParaRPr lang="en-US"/>
        </a:p>
      </dgm:t>
    </dgm:pt>
    <dgm:pt modelId="{43C931FA-FBF6-46A4-BBE2-55032FCFC35D}" type="sibTrans" cxnId="{21A1DE5C-0E7D-4706-8969-B8B667C30121}">
      <dgm:prSet/>
      <dgm:spPr/>
      <dgm:t>
        <a:bodyPr/>
        <a:lstStyle/>
        <a:p>
          <a:endParaRPr lang="en-US"/>
        </a:p>
      </dgm:t>
    </dgm:pt>
    <dgm:pt modelId="{C82AF3DE-B0E0-4FA9-B4D6-A25C151E6B00}">
      <dgm:prSet phldrT="[Text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ms-MY" sz="2200" b="1" dirty="0" smtClean="0">
              <a:latin typeface="Arial Rounded MT Bold" pitchFamily="34" charset="0"/>
              <a:cs typeface="Arial" pitchFamily="34" charset="0"/>
            </a:rPr>
            <a:t>Gaji Pokok  Dengan Komponen Berubah</a:t>
          </a:r>
        </a:p>
      </dgm:t>
    </dgm:pt>
    <dgm:pt modelId="{CA917547-0F06-4C1F-97AF-FB12ABF4EEF5}" type="parTrans" cxnId="{FF5580AA-40A8-4769-95D3-D64A1472A7E8}">
      <dgm:prSet/>
      <dgm:spPr/>
      <dgm:t>
        <a:bodyPr/>
        <a:lstStyle/>
        <a:p>
          <a:endParaRPr lang="en-US"/>
        </a:p>
      </dgm:t>
    </dgm:pt>
    <dgm:pt modelId="{82D24C84-48D8-435D-AB86-AF8DFB33ED26}" type="sibTrans" cxnId="{FF5580AA-40A8-4769-95D3-D64A1472A7E8}">
      <dgm:prSet/>
      <dgm:spPr/>
      <dgm:t>
        <a:bodyPr/>
        <a:lstStyle/>
        <a:p>
          <a:endParaRPr lang="en-US"/>
        </a:p>
      </dgm:t>
    </dgm:pt>
    <dgm:pt modelId="{BEAA49E2-A81B-4445-8683-BF5CEBF9681C}">
      <dgm:prSet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ms-MY" sz="2200" b="1" dirty="0" smtClean="0">
              <a:latin typeface="Arial Rounded MT Bold" pitchFamily="34" charset="0"/>
              <a:cs typeface="Arial" pitchFamily="34" charset="0"/>
            </a:rPr>
            <a:t>Kadar Upah Untuk Kerja</a:t>
          </a:r>
          <a:endParaRPr lang="en-US" sz="2200" b="1" dirty="0" smtClean="0">
            <a:latin typeface="Arial Rounded MT Bold" pitchFamily="34" charset="0"/>
            <a:cs typeface="Arial" pitchFamily="34" charset="0"/>
          </a:endParaRPr>
        </a:p>
      </dgm:t>
    </dgm:pt>
    <dgm:pt modelId="{87D20722-B476-41C6-ADC4-7FB545887D28}" type="parTrans" cxnId="{B40B5DE6-15F4-4FDD-86EE-4903DAFA1D55}">
      <dgm:prSet/>
      <dgm:spPr/>
      <dgm:t>
        <a:bodyPr/>
        <a:lstStyle/>
        <a:p>
          <a:endParaRPr lang="en-US"/>
        </a:p>
      </dgm:t>
    </dgm:pt>
    <dgm:pt modelId="{09500F66-3A89-4E2C-BBA6-27B9D9341399}" type="sibTrans" cxnId="{B40B5DE6-15F4-4FDD-86EE-4903DAFA1D55}">
      <dgm:prSet/>
      <dgm:spPr/>
      <dgm:t>
        <a:bodyPr/>
        <a:lstStyle/>
        <a:p>
          <a:endParaRPr lang="en-US"/>
        </a:p>
      </dgm:t>
    </dgm:pt>
    <dgm:pt modelId="{F56DB4CC-5D9F-4F36-B09B-1EA3093C1C3C}">
      <dgm:prSet custT="1"/>
      <dgm:spPr/>
      <dgm:t>
        <a:bodyPr/>
        <a:lstStyle/>
        <a:p>
          <a:r>
            <a:rPr lang="ms-MY" sz="2200" b="1" dirty="0" smtClean="0">
              <a:latin typeface="Arial Rounded MT Bold" pitchFamily="34" charset="0"/>
              <a:cs typeface="Arial" pitchFamily="34" charset="0"/>
            </a:rPr>
            <a:t>Kelayakan Masuk &amp; Latihan</a:t>
          </a:r>
          <a:endParaRPr lang="ms-MY" sz="2200" b="1" dirty="0">
            <a:latin typeface="Arial Rounded MT Bold" pitchFamily="34" charset="0"/>
            <a:cs typeface="Arial" pitchFamily="34" charset="0"/>
          </a:endParaRPr>
        </a:p>
      </dgm:t>
    </dgm:pt>
    <dgm:pt modelId="{EB8622D9-30B7-4194-97FC-8891CF23207C}" type="parTrans" cxnId="{2F2BD89A-C14F-4D0C-A8B2-9F03FA09C1FB}">
      <dgm:prSet/>
      <dgm:spPr/>
      <dgm:t>
        <a:bodyPr/>
        <a:lstStyle/>
        <a:p>
          <a:endParaRPr lang="en-US"/>
        </a:p>
      </dgm:t>
    </dgm:pt>
    <dgm:pt modelId="{D02CE13E-6115-4233-8990-CE1FF8C9FA4E}" type="sibTrans" cxnId="{2F2BD89A-C14F-4D0C-A8B2-9F03FA09C1FB}">
      <dgm:prSet/>
      <dgm:spPr/>
      <dgm:t>
        <a:bodyPr/>
        <a:lstStyle/>
        <a:p>
          <a:endParaRPr lang="en-US"/>
        </a:p>
      </dgm:t>
    </dgm:pt>
    <dgm:pt modelId="{4751FAF6-DD87-42C8-AC69-760BF1513EFD}">
      <dgm:prSet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ms-MY" sz="2200" b="1" dirty="0" smtClean="0">
              <a:latin typeface="Arial Rounded MT Bold" pitchFamily="34" charset="0"/>
              <a:cs typeface="Arial" pitchFamily="34" charset="0"/>
            </a:rPr>
            <a:t>Relativiti &amp; Pariti</a:t>
          </a:r>
        </a:p>
      </dgm:t>
    </dgm:pt>
    <dgm:pt modelId="{EBFE7B4D-019A-4512-A63C-DCFF2D58C0C3}" type="parTrans" cxnId="{E9BA2598-5EE7-4A32-9A62-F485F72E9A7C}">
      <dgm:prSet/>
      <dgm:spPr/>
      <dgm:t>
        <a:bodyPr/>
        <a:lstStyle/>
        <a:p>
          <a:endParaRPr lang="en-US"/>
        </a:p>
      </dgm:t>
    </dgm:pt>
    <dgm:pt modelId="{FA1A2F98-E72B-4F6A-9263-8CBD568EC766}" type="sibTrans" cxnId="{E9BA2598-5EE7-4A32-9A62-F485F72E9A7C}">
      <dgm:prSet/>
      <dgm:spPr/>
      <dgm:t>
        <a:bodyPr/>
        <a:lstStyle/>
        <a:p>
          <a:endParaRPr lang="en-US"/>
        </a:p>
      </dgm:t>
    </dgm:pt>
    <dgm:pt modelId="{2DFA138B-9C8C-424D-9266-8A104376CA07}" type="pres">
      <dgm:prSet presAssocID="{D6FA88EF-24C3-4B47-84E6-737B64E721E9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17D795C-2730-403E-A5AE-C5371E2FC5B4}" type="pres">
      <dgm:prSet presAssocID="{0912A99B-7560-4C32-8DD2-EFE5F4AAFF3E}" presName="centerShape" presStyleLbl="node0" presStyleIdx="0" presStyleCnt="1" custScaleX="140941" custScaleY="144574" custLinFactNeighborX="2288"/>
      <dgm:spPr/>
      <dgm:t>
        <a:bodyPr/>
        <a:lstStyle/>
        <a:p>
          <a:endParaRPr lang="en-US"/>
        </a:p>
      </dgm:t>
    </dgm:pt>
    <dgm:pt modelId="{FE91F05D-2731-47BE-91F2-32DB098B2D36}" type="pres">
      <dgm:prSet presAssocID="{CA917547-0F06-4C1F-97AF-FB12ABF4EEF5}" presName="parTrans" presStyleLbl="sibTrans2D1" presStyleIdx="0" presStyleCnt="4"/>
      <dgm:spPr/>
      <dgm:t>
        <a:bodyPr/>
        <a:lstStyle/>
        <a:p>
          <a:endParaRPr lang="en-US"/>
        </a:p>
      </dgm:t>
    </dgm:pt>
    <dgm:pt modelId="{09C52D2C-B038-4057-A9B9-B9907DC0A503}" type="pres">
      <dgm:prSet presAssocID="{CA917547-0F06-4C1F-97AF-FB12ABF4EEF5}" presName="connectorText" presStyleLbl="sibTrans2D1" presStyleIdx="0" presStyleCnt="4"/>
      <dgm:spPr/>
      <dgm:t>
        <a:bodyPr/>
        <a:lstStyle/>
        <a:p>
          <a:endParaRPr lang="en-US"/>
        </a:p>
      </dgm:t>
    </dgm:pt>
    <dgm:pt modelId="{8D09F857-06A9-4F82-A253-493CA9081BFE}" type="pres">
      <dgm:prSet presAssocID="{C82AF3DE-B0E0-4FA9-B4D6-A25C151E6B00}" presName="node" presStyleLbl="node1" presStyleIdx="0" presStyleCnt="4" custScaleX="168462" custScaleY="170437" custRadScaleRad="159814" custRadScaleInc="-13777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F88F42C-3D28-44D2-B566-2C1A87DD2600}" type="pres">
      <dgm:prSet presAssocID="{87D20722-B476-41C6-ADC4-7FB545887D28}" presName="parTrans" presStyleLbl="sibTrans2D1" presStyleIdx="1" presStyleCnt="4"/>
      <dgm:spPr/>
      <dgm:t>
        <a:bodyPr/>
        <a:lstStyle/>
        <a:p>
          <a:endParaRPr lang="en-US"/>
        </a:p>
      </dgm:t>
    </dgm:pt>
    <dgm:pt modelId="{3D9775FA-C357-4898-888E-87B6DB51B411}" type="pres">
      <dgm:prSet presAssocID="{87D20722-B476-41C6-ADC4-7FB545887D28}" presName="connectorText" presStyleLbl="sibTrans2D1" presStyleIdx="1" presStyleCnt="4"/>
      <dgm:spPr/>
      <dgm:t>
        <a:bodyPr/>
        <a:lstStyle/>
        <a:p>
          <a:endParaRPr lang="en-US"/>
        </a:p>
      </dgm:t>
    </dgm:pt>
    <dgm:pt modelId="{3BBC55B3-A60F-4DDF-BBEF-580E4E307F80}" type="pres">
      <dgm:prSet presAssocID="{BEAA49E2-A81B-4445-8683-BF5CEBF9681C}" presName="node" presStyleLbl="node1" presStyleIdx="1" presStyleCnt="4" custScaleX="183728" custScaleY="170437" custRadScaleRad="173466" custRadScaleInc="-6050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0D5A60C-8391-4BDB-9816-89E96FCDEB75}" type="pres">
      <dgm:prSet presAssocID="{EB8622D9-30B7-4194-97FC-8891CF23207C}" presName="parTrans" presStyleLbl="sibTrans2D1" presStyleIdx="2" presStyleCnt="4"/>
      <dgm:spPr/>
      <dgm:t>
        <a:bodyPr/>
        <a:lstStyle/>
        <a:p>
          <a:endParaRPr lang="en-US"/>
        </a:p>
      </dgm:t>
    </dgm:pt>
    <dgm:pt modelId="{F77D73E5-140D-4D70-B9A7-8D04AAEB28F4}" type="pres">
      <dgm:prSet presAssocID="{EB8622D9-30B7-4194-97FC-8891CF23207C}" presName="connectorText" presStyleLbl="sibTrans2D1" presStyleIdx="2" presStyleCnt="4"/>
      <dgm:spPr/>
      <dgm:t>
        <a:bodyPr/>
        <a:lstStyle/>
        <a:p>
          <a:endParaRPr lang="en-US"/>
        </a:p>
      </dgm:t>
    </dgm:pt>
    <dgm:pt modelId="{67700A24-1B90-4A12-8C5C-5E2791E60EFF}" type="pres">
      <dgm:prSet presAssocID="{F56DB4CC-5D9F-4F36-B09B-1EA3093C1C3C}" presName="node" presStyleLbl="node1" presStyleIdx="2" presStyleCnt="4" custScaleX="168462" custScaleY="170437" custRadScaleRad="157504" custRadScaleInc="-13590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9C1DA7-3DAF-454B-BB35-2B1A3A932E9B}" type="pres">
      <dgm:prSet presAssocID="{EBFE7B4D-019A-4512-A63C-DCFF2D58C0C3}" presName="parTrans" presStyleLbl="sibTrans2D1" presStyleIdx="3" presStyleCnt="4"/>
      <dgm:spPr/>
      <dgm:t>
        <a:bodyPr/>
        <a:lstStyle/>
        <a:p>
          <a:endParaRPr lang="en-US"/>
        </a:p>
      </dgm:t>
    </dgm:pt>
    <dgm:pt modelId="{7CB218C7-3BC2-473E-BC7E-3FCFEA38ADA4}" type="pres">
      <dgm:prSet presAssocID="{EBFE7B4D-019A-4512-A63C-DCFF2D58C0C3}" presName="connectorText" presStyleLbl="sibTrans2D1" presStyleIdx="3" presStyleCnt="4"/>
      <dgm:spPr/>
      <dgm:t>
        <a:bodyPr/>
        <a:lstStyle/>
        <a:p>
          <a:endParaRPr lang="en-US"/>
        </a:p>
      </dgm:t>
    </dgm:pt>
    <dgm:pt modelId="{D167E60A-570C-4F31-B5C9-591A2C67118D}" type="pres">
      <dgm:prSet presAssocID="{4751FAF6-DD87-42C8-AC69-760BF1513EFD}" presName="node" presStyleLbl="node1" presStyleIdx="3" presStyleCnt="4" custScaleX="168462" custScaleY="170437" custRadScaleRad="147902" custRadScaleInc="-6774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FD790E8-89B2-48CA-A05C-2277D3D840C9}" type="presOf" srcId="{D6FA88EF-24C3-4B47-84E6-737B64E721E9}" destId="{2DFA138B-9C8C-424D-9266-8A104376CA07}" srcOrd="0" destOrd="0" presId="urn:microsoft.com/office/officeart/2005/8/layout/radial5"/>
    <dgm:cxn modelId="{59B31C26-5F9D-475C-9F8C-2E39B925AA83}" type="presOf" srcId="{87D20722-B476-41C6-ADC4-7FB545887D28}" destId="{5F88F42C-3D28-44D2-B566-2C1A87DD2600}" srcOrd="0" destOrd="0" presId="urn:microsoft.com/office/officeart/2005/8/layout/radial5"/>
    <dgm:cxn modelId="{F23C32A9-5D6C-416D-90B8-371D7A63DC08}" type="presOf" srcId="{EB8622D9-30B7-4194-97FC-8891CF23207C}" destId="{50D5A60C-8391-4BDB-9816-89E96FCDEB75}" srcOrd="0" destOrd="0" presId="urn:microsoft.com/office/officeart/2005/8/layout/radial5"/>
    <dgm:cxn modelId="{FF5580AA-40A8-4769-95D3-D64A1472A7E8}" srcId="{0912A99B-7560-4C32-8DD2-EFE5F4AAFF3E}" destId="{C82AF3DE-B0E0-4FA9-B4D6-A25C151E6B00}" srcOrd="0" destOrd="0" parTransId="{CA917547-0F06-4C1F-97AF-FB12ABF4EEF5}" sibTransId="{82D24C84-48D8-435D-AB86-AF8DFB33ED26}"/>
    <dgm:cxn modelId="{872DC7AF-122B-4AC0-AF19-61D77C158034}" type="presOf" srcId="{CA917547-0F06-4C1F-97AF-FB12ABF4EEF5}" destId="{09C52D2C-B038-4057-A9B9-B9907DC0A503}" srcOrd="1" destOrd="0" presId="urn:microsoft.com/office/officeart/2005/8/layout/radial5"/>
    <dgm:cxn modelId="{8E3880A7-A2DA-4E77-BE44-E786D7B0CD57}" type="presOf" srcId="{EBFE7B4D-019A-4512-A63C-DCFF2D58C0C3}" destId="{C39C1DA7-3DAF-454B-BB35-2B1A3A932E9B}" srcOrd="0" destOrd="0" presId="urn:microsoft.com/office/officeart/2005/8/layout/radial5"/>
    <dgm:cxn modelId="{E9BA2598-5EE7-4A32-9A62-F485F72E9A7C}" srcId="{0912A99B-7560-4C32-8DD2-EFE5F4AAFF3E}" destId="{4751FAF6-DD87-42C8-AC69-760BF1513EFD}" srcOrd="3" destOrd="0" parTransId="{EBFE7B4D-019A-4512-A63C-DCFF2D58C0C3}" sibTransId="{FA1A2F98-E72B-4F6A-9263-8CBD568EC766}"/>
    <dgm:cxn modelId="{9A82EFF1-DFFD-4C72-8136-F663425A1C66}" type="presOf" srcId="{BEAA49E2-A81B-4445-8683-BF5CEBF9681C}" destId="{3BBC55B3-A60F-4DDF-BBEF-580E4E307F80}" srcOrd="0" destOrd="0" presId="urn:microsoft.com/office/officeart/2005/8/layout/radial5"/>
    <dgm:cxn modelId="{F6A20834-DC72-4BD4-AA3C-57BB0B19CF9F}" type="presOf" srcId="{F56DB4CC-5D9F-4F36-B09B-1EA3093C1C3C}" destId="{67700A24-1B90-4A12-8C5C-5E2791E60EFF}" srcOrd="0" destOrd="0" presId="urn:microsoft.com/office/officeart/2005/8/layout/radial5"/>
    <dgm:cxn modelId="{B40B5DE6-15F4-4FDD-86EE-4903DAFA1D55}" srcId="{0912A99B-7560-4C32-8DD2-EFE5F4AAFF3E}" destId="{BEAA49E2-A81B-4445-8683-BF5CEBF9681C}" srcOrd="1" destOrd="0" parTransId="{87D20722-B476-41C6-ADC4-7FB545887D28}" sibTransId="{09500F66-3A89-4E2C-BBA6-27B9D9341399}"/>
    <dgm:cxn modelId="{8CE5A45C-F831-4ADE-B17E-2B0ABEB21B1E}" type="presOf" srcId="{4751FAF6-DD87-42C8-AC69-760BF1513EFD}" destId="{D167E60A-570C-4F31-B5C9-591A2C67118D}" srcOrd="0" destOrd="0" presId="urn:microsoft.com/office/officeart/2005/8/layout/radial5"/>
    <dgm:cxn modelId="{59A693CE-6AC8-4429-8899-F41BC2AF021C}" type="presOf" srcId="{C82AF3DE-B0E0-4FA9-B4D6-A25C151E6B00}" destId="{8D09F857-06A9-4F82-A253-493CA9081BFE}" srcOrd="0" destOrd="0" presId="urn:microsoft.com/office/officeart/2005/8/layout/radial5"/>
    <dgm:cxn modelId="{4C1E09BC-8728-4CFE-B401-917E3CB6E6F6}" type="presOf" srcId="{EBFE7B4D-019A-4512-A63C-DCFF2D58C0C3}" destId="{7CB218C7-3BC2-473E-BC7E-3FCFEA38ADA4}" srcOrd="1" destOrd="0" presId="urn:microsoft.com/office/officeart/2005/8/layout/radial5"/>
    <dgm:cxn modelId="{2F2BD89A-C14F-4D0C-A8B2-9F03FA09C1FB}" srcId="{0912A99B-7560-4C32-8DD2-EFE5F4AAFF3E}" destId="{F56DB4CC-5D9F-4F36-B09B-1EA3093C1C3C}" srcOrd="2" destOrd="0" parTransId="{EB8622D9-30B7-4194-97FC-8891CF23207C}" sibTransId="{D02CE13E-6115-4233-8990-CE1FF8C9FA4E}"/>
    <dgm:cxn modelId="{821546E9-86CE-46E4-9454-7975F010824A}" type="presOf" srcId="{87D20722-B476-41C6-ADC4-7FB545887D28}" destId="{3D9775FA-C357-4898-888E-87B6DB51B411}" srcOrd="1" destOrd="0" presId="urn:microsoft.com/office/officeart/2005/8/layout/radial5"/>
    <dgm:cxn modelId="{9EB6D2CA-6D8F-4739-B17B-12BBD8B3A63E}" type="presOf" srcId="{0912A99B-7560-4C32-8DD2-EFE5F4AAFF3E}" destId="{117D795C-2730-403E-A5AE-C5371E2FC5B4}" srcOrd="0" destOrd="0" presId="urn:microsoft.com/office/officeart/2005/8/layout/radial5"/>
    <dgm:cxn modelId="{7A8CCC76-45EE-4376-872F-63C141C1323C}" type="presOf" srcId="{EB8622D9-30B7-4194-97FC-8891CF23207C}" destId="{F77D73E5-140D-4D70-B9A7-8D04AAEB28F4}" srcOrd="1" destOrd="0" presId="urn:microsoft.com/office/officeart/2005/8/layout/radial5"/>
    <dgm:cxn modelId="{C4555182-27A2-436F-8C27-C2D5F3E1766F}" type="presOf" srcId="{CA917547-0F06-4C1F-97AF-FB12ABF4EEF5}" destId="{FE91F05D-2731-47BE-91F2-32DB098B2D36}" srcOrd="0" destOrd="0" presId="urn:microsoft.com/office/officeart/2005/8/layout/radial5"/>
    <dgm:cxn modelId="{21A1DE5C-0E7D-4706-8969-B8B667C30121}" srcId="{D6FA88EF-24C3-4B47-84E6-737B64E721E9}" destId="{0912A99B-7560-4C32-8DD2-EFE5F4AAFF3E}" srcOrd="0" destOrd="0" parTransId="{3B754FCE-B0B8-40B3-83A2-10FA169748AB}" sibTransId="{43C931FA-FBF6-46A4-BBE2-55032FCFC35D}"/>
    <dgm:cxn modelId="{05AA1994-3D4A-45DC-8E4A-A7E3D4936B4A}" type="presParOf" srcId="{2DFA138B-9C8C-424D-9266-8A104376CA07}" destId="{117D795C-2730-403E-A5AE-C5371E2FC5B4}" srcOrd="0" destOrd="0" presId="urn:microsoft.com/office/officeart/2005/8/layout/radial5"/>
    <dgm:cxn modelId="{4893F9A4-DA0E-4A9D-89C4-BE8D24B2DF9E}" type="presParOf" srcId="{2DFA138B-9C8C-424D-9266-8A104376CA07}" destId="{FE91F05D-2731-47BE-91F2-32DB098B2D36}" srcOrd="1" destOrd="0" presId="urn:microsoft.com/office/officeart/2005/8/layout/radial5"/>
    <dgm:cxn modelId="{77E0057B-1437-41A1-9C0F-E1BA62BE9705}" type="presParOf" srcId="{FE91F05D-2731-47BE-91F2-32DB098B2D36}" destId="{09C52D2C-B038-4057-A9B9-B9907DC0A503}" srcOrd="0" destOrd="0" presId="urn:microsoft.com/office/officeart/2005/8/layout/radial5"/>
    <dgm:cxn modelId="{D2A87756-E5E7-4816-9638-C096E3C372A5}" type="presParOf" srcId="{2DFA138B-9C8C-424D-9266-8A104376CA07}" destId="{8D09F857-06A9-4F82-A253-493CA9081BFE}" srcOrd="2" destOrd="0" presId="urn:microsoft.com/office/officeart/2005/8/layout/radial5"/>
    <dgm:cxn modelId="{DB6AE58D-D48D-4D28-8B80-6085CD3D7692}" type="presParOf" srcId="{2DFA138B-9C8C-424D-9266-8A104376CA07}" destId="{5F88F42C-3D28-44D2-B566-2C1A87DD2600}" srcOrd="3" destOrd="0" presId="urn:microsoft.com/office/officeart/2005/8/layout/radial5"/>
    <dgm:cxn modelId="{AB27860C-3E1D-4972-8794-5F7CB6466C48}" type="presParOf" srcId="{5F88F42C-3D28-44D2-B566-2C1A87DD2600}" destId="{3D9775FA-C357-4898-888E-87B6DB51B411}" srcOrd="0" destOrd="0" presId="urn:microsoft.com/office/officeart/2005/8/layout/radial5"/>
    <dgm:cxn modelId="{D999F2AE-CF84-46ED-B66B-BF6524E5D235}" type="presParOf" srcId="{2DFA138B-9C8C-424D-9266-8A104376CA07}" destId="{3BBC55B3-A60F-4DDF-BBEF-580E4E307F80}" srcOrd="4" destOrd="0" presId="urn:microsoft.com/office/officeart/2005/8/layout/radial5"/>
    <dgm:cxn modelId="{BE469F50-A463-48B6-82D4-BB0D79068943}" type="presParOf" srcId="{2DFA138B-9C8C-424D-9266-8A104376CA07}" destId="{50D5A60C-8391-4BDB-9816-89E96FCDEB75}" srcOrd="5" destOrd="0" presId="urn:microsoft.com/office/officeart/2005/8/layout/radial5"/>
    <dgm:cxn modelId="{5E9A3710-D76F-44E6-B008-6E4366A965F6}" type="presParOf" srcId="{50D5A60C-8391-4BDB-9816-89E96FCDEB75}" destId="{F77D73E5-140D-4D70-B9A7-8D04AAEB28F4}" srcOrd="0" destOrd="0" presId="urn:microsoft.com/office/officeart/2005/8/layout/radial5"/>
    <dgm:cxn modelId="{CE8E91DE-0CA1-4AD6-B911-8F6408E3698A}" type="presParOf" srcId="{2DFA138B-9C8C-424D-9266-8A104376CA07}" destId="{67700A24-1B90-4A12-8C5C-5E2791E60EFF}" srcOrd="6" destOrd="0" presId="urn:microsoft.com/office/officeart/2005/8/layout/radial5"/>
    <dgm:cxn modelId="{745C8064-E03A-455D-A064-23EF079AC8AB}" type="presParOf" srcId="{2DFA138B-9C8C-424D-9266-8A104376CA07}" destId="{C39C1DA7-3DAF-454B-BB35-2B1A3A932E9B}" srcOrd="7" destOrd="0" presId="urn:microsoft.com/office/officeart/2005/8/layout/radial5"/>
    <dgm:cxn modelId="{189E8082-5160-4C3C-B6D5-81AF0578E8F4}" type="presParOf" srcId="{C39C1DA7-3DAF-454B-BB35-2B1A3A932E9B}" destId="{7CB218C7-3BC2-473E-BC7E-3FCFEA38ADA4}" srcOrd="0" destOrd="0" presId="urn:microsoft.com/office/officeart/2005/8/layout/radial5"/>
    <dgm:cxn modelId="{9F3123BD-B5FD-4CEA-BF36-F4C0D2726222}" type="presParOf" srcId="{2DFA138B-9C8C-424D-9266-8A104376CA07}" destId="{D167E60A-570C-4F31-B5C9-591A2C67118D}" srcOrd="8" destOrd="0" presId="urn:microsoft.com/office/officeart/2005/8/layout/radial5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CC9F8D6-E01C-43A3-B5B2-CA091E18136A}" type="doc">
      <dgm:prSet loTypeId="urn:microsoft.com/office/officeart/2005/8/layout/hierarchy3" loCatId="hierarchy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87BFA4CD-D05B-45D3-9E9E-FE1A20C094F8}">
      <dgm:prSet phldrT="[Text]" custT="1"/>
      <dgm:spPr/>
      <dgm:t>
        <a:bodyPr/>
        <a:lstStyle/>
        <a:p>
          <a:r>
            <a:rPr lang="ms-MY" sz="2400" b="1" dirty="0" smtClean="0">
              <a:ln w="3175"/>
              <a:solidFill>
                <a:schemeClr val="bg1"/>
              </a:solidFill>
              <a:latin typeface="Arial" pitchFamily="34" charset="0"/>
              <a:cs typeface="Arial" pitchFamily="34" charset="0"/>
            </a:rPr>
            <a:t>PRINSIP PEMINDAHAN GAJI  </a:t>
          </a:r>
          <a:endParaRPr lang="en-US" sz="2400" dirty="0">
            <a:solidFill>
              <a:schemeClr val="bg1"/>
            </a:solidFill>
          </a:endParaRPr>
        </a:p>
      </dgm:t>
    </dgm:pt>
    <dgm:pt modelId="{79081B07-D533-460D-B1AF-F9A00BC25DC2}" type="parTrans" cxnId="{13DC18F9-8394-4EAD-8F7C-B5474D324479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A0FF19EF-FE30-4C17-A8C5-C9A8E2D2E378}" type="sibTrans" cxnId="{13DC18F9-8394-4EAD-8F7C-B5474D324479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4903B9D1-752D-4AC7-87BC-10DB5E3DAFE8}">
      <dgm:prSet phldrT="[Text]" custT="1"/>
      <dgm:spPr>
        <a:solidFill>
          <a:schemeClr val="lt1">
            <a:hueOff val="0"/>
            <a:satOff val="0"/>
            <a:lumOff val="0"/>
            <a:alpha val="40000"/>
          </a:schemeClr>
        </a:solidFill>
      </dgm:spPr>
      <dgm:t>
        <a:bodyPr/>
        <a:lstStyle/>
        <a:p>
          <a:pPr algn="ctr"/>
          <a:r>
            <a:rPr lang="ms-MY" sz="2000" b="1" cap="none" spc="0" dirty="0" smtClean="0">
              <a:ln w="1905"/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rPr>
            <a:t>Tertinggi berhampiran tidak kurang daripada satu Pergerakan Gaji Biasa (PGB).</a:t>
          </a:r>
          <a:endParaRPr lang="en-US" sz="2000" b="1" cap="none" spc="0" dirty="0">
            <a:ln w="1905"/>
            <a:solidFill>
              <a:schemeClr val="bg1"/>
            </a:solidFill>
            <a:effectLst/>
          </a:endParaRPr>
        </a:p>
      </dgm:t>
    </dgm:pt>
    <dgm:pt modelId="{721BA5ED-00AF-45B4-9AB1-9A5440FBBC77}" type="parTrans" cxnId="{C7BB0B19-201C-46E7-8997-627F66B6AA52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10C9DEB8-5364-4420-9EDD-7E8448B94F1C}" type="sibTrans" cxnId="{C7BB0B19-201C-46E7-8997-627F66B6AA52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12CC8086-57A0-4950-9560-033F1771A9E3}">
      <dgm:prSet phldrT="[Text]" custT="1"/>
      <dgm:spPr/>
      <dgm:t>
        <a:bodyPr/>
        <a:lstStyle/>
        <a:p>
          <a:r>
            <a:rPr lang="ms-MY" sz="2400" b="1" dirty="0" smtClean="0">
              <a:ln/>
              <a:solidFill>
                <a:schemeClr val="bg1"/>
              </a:solidFill>
              <a:latin typeface="Arial" pitchFamily="34" charset="0"/>
              <a:cs typeface="Arial" pitchFamily="34" charset="0"/>
            </a:rPr>
            <a:t>KAEDAH PEMINDAHAN GAJI</a:t>
          </a:r>
          <a:endParaRPr lang="en-US" sz="2400" dirty="0">
            <a:solidFill>
              <a:schemeClr val="bg1"/>
            </a:solidFill>
          </a:endParaRPr>
        </a:p>
      </dgm:t>
    </dgm:pt>
    <dgm:pt modelId="{422CCD6C-338B-454B-BBC9-505FF5397A6E}" type="parTrans" cxnId="{B62B1C38-8A5A-46DB-B0D6-6052AFFCE3D9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07D6E33D-974C-4EDE-ACA3-CC2C83CAFBB7}" type="sibTrans" cxnId="{B62B1C38-8A5A-46DB-B0D6-6052AFFCE3D9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EF10193C-AC86-49F0-9FF0-C5E4741CB701}">
      <dgm:prSet phldrT="[Text]" custT="1"/>
      <dgm:spPr>
        <a:solidFill>
          <a:schemeClr val="lt1">
            <a:hueOff val="0"/>
            <a:satOff val="0"/>
            <a:lumOff val="0"/>
            <a:alpha val="40000"/>
          </a:schemeClr>
        </a:solidFill>
      </dgm:spPr>
      <dgm:t>
        <a:bodyPr/>
        <a:lstStyle/>
        <a:p>
          <a:pPr algn="ctr"/>
          <a:r>
            <a:rPr lang="ms-MY" sz="2000" b="1" cap="none" spc="0" dirty="0" smtClean="0">
              <a:ln w="1905"/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rPr>
            <a:t>Dipindahkan kepada matagaji yang sama atau tertinggi berhampiran tidak kurang daripada satu PGB.</a:t>
          </a:r>
          <a:endParaRPr lang="en-US" sz="2000" b="1" cap="none" spc="0" dirty="0">
            <a:ln w="1905"/>
            <a:solidFill>
              <a:schemeClr val="bg1"/>
            </a:solidFill>
            <a:effectLst/>
          </a:endParaRPr>
        </a:p>
      </dgm:t>
    </dgm:pt>
    <dgm:pt modelId="{D009B0E6-58DB-49DF-8CBC-2E9587D6EA89}" type="parTrans" cxnId="{FF36DA47-4BAA-433C-8EB4-20B4F916E8EE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FE9D79C2-6FB9-4606-8F17-53FA6322F849}" type="sibTrans" cxnId="{FF36DA47-4BAA-433C-8EB4-20B4F916E8EE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A763623D-C18F-4264-A192-BD72C30F9212}" type="pres">
      <dgm:prSet presAssocID="{0CC9F8D6-E01C-43A3-B5B2-CA091E18136A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3BF3B609-6A0A-448D-8405-5093CE7EE319}" type="pres">
      <dgm:prSet presAssocID="{87BFA4CD-D05B-45D3-9E9E-FE1A20C094F8}" presName="root" presStyleCnt="0"/>
      <dgm:spPr/>
    </dgm:pt>
    <dgm:pt modelId="{F6173063-B067-4041-B06F-322CBA49A06C}" type="pres">
      <dgm:prSet presAssocID="{87BFA4CD-D05B-45D3-9E9E-FE1A20C094F8}" presName="rootComposite" presStyleCnt="0"/>
      <dgm:spPr/>
    </dgm:pt>
    <dgm:pt modelId="{73ABB270-A716-4086-93C8-163FCD1559B6}" type="pres">
      <dgm:prSet presAssocID="{87BFA4CD-D05B-45D3-9E9E-FE1A20C094F8}" presName="rootText" presStyleLbl="node1" presStyleIdx="0" presStyleCnt="2"/>
      <dgm:spPr/>
      <dgm:t>
        <a:bodyPr/>
        <a:lstStyle/>
        <a:p>
          <a:endParaRPr lang="en-US"/>
        </a:p>
      </dgm:t>
    </dgm:pt>
    <dgm:pt modelId="{9B2EB1E1-5107-47A7-AE81-581EA4FDADF4}" type="pres">
      <dgm:prSet presAssocID="{87BFA4CD-D05B-45D3-9E9E-FE1A20C094F8}" presName="rootConnector" presStyleLbl="node1" presStyleIdx="0" presStyleCnt="2"/>
      <dgm:spPr/>
      <dgm:t>
        <a:bodyPr/>
        <a:lstStyle/>
        <a:p>
          <a:endParaRPr lang="en-US"/>
        </a:p>
      </dgm:t>
    </dgm:pt>
    <dgm:pt modelId="{DC40DD99-7AC4-4399-A82C-6E09784E3E45}" type="pres">
      <dgm:prSet presAssocID="{87BFA4CD-D05B-45D3-9E9E-FE1A20C094F8}" presName="childShape" presStyleCnt="0"/>
      <dgm:spPr/>
    </dgm:pt>
    <dgm:pt modelId="{1A00ECCA-1DD8-4AB2-861F-094207A0E785}" type="pres">
      <dgm:prSet presAssocID="{721BA5ED-00AF-45B4-9AB1-9A5440FBBC77}" presName="Name13" presStyleLbl="parChTrans1D2" presStyleIdx="0" presStyleCnt="2"/>
      <dgm:spPr/>
      <dgm:t>
        <a:bodyPr/>
        <a:lstStyle/>
        <a:p>
          <a:endParaRPr lang="en-US"/>
        </a:p>
      </dgm:t>
    </dgm:pt>
    <dgm:pt modelId="{7C9B40B9-0F15-4F2E-8E86-6EDEA7117766}" type="pres">
      <dgm:prSet presAssocID="{4903B9D1-752D-4AC7-87BC-10DB5E3DAFE8}" presName="childText" presStyleLbl="bgAcc1" presStyleIdx="0" presStyleCnt="2" custScaleX="115067" custScaleY="1349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34BE6AE-DE3B-4915-97CB-AD58DD3CD515}" type="pres">
      <dgm:prSet presAssocID="{12CC8086-57A0-4950-9560-033F1771A9E3}" presName="root" presStyleCnt="0"/>
      <dgm:spPr/>
    </dgm:pt>
    <dgm:pt modelId="{99F42A37-7255-4653-B93B-79D1A636DDEE}" type="pres">
      <dgm:prSet presAssocID="{12CC8086-57A0-4950-9560-033F1771A9E3}" presName="rootComposite" presStyleCnt="0"/>
      <dgm:spPr/>
    </dgm:pt>
    <dgm:pt modelId="{999FAFB3-9FBF-4CF3-B282-64D2EF620343}" type="pres">
      <dgm:prSet presAssocID="{12CC8086-57A0-4950-9560-033F1771A9E3}" presName="rootText" presStyleLbl="node1" presStyleIdx="1" presStyleCnt="2"/>
      <dgm:spPr/>
      <dgm:t>
        <a:bodyPr/>
        <a:lstStyle/>
        <a:p>
          <a:endParaRPr lang="en-US"/>
        </a:p>
      </dgm:t>
    </dgm:pt>
    <dgm:pt modelId="{70FD2262-FC25-40FD-B45B-1DA2C5E1B389}" type="pres">
      <dgm:prSet presAssocID="{12CC8086-57A0-4950-9560-033F1771A9E3}" presName="rootConnector" presStyleLbl="node1" presStyleIdx="1" presStyleCnt="2"/>
      <dgm:spPr/>
      <dgm:t>
        <a:bodyPr/>
        <a:lstStyle/>
        <a:p>
          <a:endParaRPr lang="en-US"/>
        </a:p>
      </dgm:t>
    </dgm:pt>
    <dgm:pt modelId="{2459EA61-EB7D-4FAD-8288-423F0405A07E}" type="pres">
      <dgm:prSet presAssocID="{12CC8086-57A0-4950-9560-033F1771A9E3}" presName="childShape" presStyleCnt="0"/>
      <dgm:spPr/>
    </dgm:pt>
    <dgm:pt modelId="{9B972E57-E347-4F0F-ACC7-560807931630}" type="pres">
      <dgm:prSet presAssocID="{D009B0E6-58DB-49DF-8CBC-2E9587D6EA89}" presName="Name13" presStyleLbl="parChTrans1D2" presStyleIdx="1" presStyleCnt="2"/>
      <dgm:spPr/>
      <dgm:t>
        <a:bodyPr/>
        <a:lstStyle/>
        <a:p>
          <a:endParaRPr lang="en-US"/>
        </a:p>
      </dgm:t>
    </dgm:pt>
    <dgm:pt modelId="{C118C5C5-4BA1-4643-B757-5BAE47A58CBA}" type="pres">
      <dgm:prSet presAssocID="{EF10193C-AC86-49F0-9FF0-C5E4741CB701}" presName="childText" presStyleLbl="bgAcc1" presStyleIdx="1" presStyleCnt="2" custScaleX="116969" custScaleY="13524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F36DA47-4BAA-433C-8EB4-20B4F916E8EE}" srcId="{12CC8086-57A0-4950-9560-033F1771A9E3}" destId="{EF10193C-AC86-49F0-9FF0-C5E4741CB701}" srcOrd="0" destOrd="0" parTransId="{D009B0E6-58DB-49DF-8CBC-2E9587D6EA89}" sibTransId="{FE9D79C2-6FB9-4606-8F17-53FA6322F849}"/>
    <dgm:cxn modelId="{18C24E89-A7FD-444F-8591-5701508F1456}" type="presOf" srcId="{12CC8086-57A0-4950-9560-033F1771A9E3}" destId="{70FD2262-FC25-40FD-B45B-1DA2C5E1B389}" srcOrd="1" destOrd="0" presId="urn:microsoft.com/office/officeart/2005/8/layout/hierarchy3"/>
    <dgm:cxn modelId="{C7BB0B19-201C-46E7-8997-627F66B6AA52}" srcId="{87BFA4CD-D05B-45D3-9E9E-FE1A20C094F8}" destId="{4903B9D1-752D-4AC7-87BC-10DB5E3DAFE8}" srcOrd="0" destOrd="0" parTransId="{721BA5ED-00AF-45B4-9AB1-9A5440FBBC77}" sibTransId="{10C9DEB8-5364-4420-9EDD-7E8448B94F1C}"/>
    <dgm:cxn modelId="{9BBCD899-9017-4C68-91A3-74FCBBABBF3D}" type="presOf" srcId="{4903B9D1-752D-4AC7-87BC-10DB5E3DAFE8}" destId="{7C9B40B9-0F15-4F2E-8E86-6EDEA7117766}" srcOrd="0" destOrd="0" presId="urn:microsoft.com/office/officeart/2005/8/layout/hierarchy3"/>
    <dgm:cxn modelId="{13DC18F9-8394-4EAD-8F7C-B5474D324479}" srcId="{0CC9F8D6-E01C-43A3-B5B2-CA091E18136A}" destId="{87BFA4CD-D05B-45D3-9E9E-FE1A20C094F8}" srcOrd="0" destOrd="0" parTransId="{79081B07-D533-460D-B1AF-F9A00BC25DC2}" sibTransId="{A0FF19EF-FE30-4C17-A8C5-C9A8E2D2E378}"/>
    <dgm:cxn modelId="{C17856DE-E370-4C68-B814-53872F24DAF9}" type="presOf" srcId="{721BA5ED-00AF-45B4-9AB1-9A5440FBBC77}" destId="{1A00ECCA-1DD8-4AB2-861F-094207A0E785}" srcOrd="0" destOrd="0" presId="urn:microsoft.com/office/officeart/2005/8/layout/hierarchy3"/>
    <dgm:cxn modelId="{79BF3DF6-26A8-43CF-8E44-80005A0582D2}" type="presOf" srcId="{EF10193C-AC86-49F0-9FF0-C5E4741CB701}" destId="{C118C5C5-4BA1-4643-B757-5BAE47A58CBA}" srcOrd="0" destOrd="0" presId="urn:microsoft.com/office/officeart/2005/8/layout/hierarchy3"/>
    <dgm:cxn modelId="{5143FD8E-3C54-486B-85F0-E100DE45E77C}" type="presOf" srcId="{D009B0E6-58DB-49DF-8CBC-2E9587D6EA89}" destId="{9B972E57-E347-4F0F-ACC7-560807931630}" srcOrd="0" destOrd="0" presId="urn:microsoft.com/office/officeart/2005/8/layout/hierarchy3"/>
    <dgm:cxn modelId="{B62B1C38-8A5A-46DB-B0D6-6052AFFCE3D9}" srcId="{0CC9F8D6-E01C-43A3-B5B2-CA091E18136A}" destId="{12CC8086-57A0-4950-9560-033F1771A9E3}" srcOrd="1" destOrd="0" parTransId="{422CCD6C-338B-454B-BBC9-505FF5397A6E}" sibTransId="{07D6E33D-974C-4EDE-ACA3-CC2C83CAFBB7}"/>
    <dgm:cxn modelId="{A73D90FE-25F3-484D-A02E-42517E77B566}" type="presOf" srcId="{12CC8086-57A0-4950-9560-033F1771A9E3}" destId="{999FAFB3-9FBF-4CF3-B282-64D2EF620343}" srcOrd="0" destOrd="0" presId="urn:microsoft.com/office/officeart/2005/8/layout/hierarchy3"/>
    <dgm:cxn modelId="{3C16DFB0-3FBA-4F20-84DA-2CB0EE7D9F82}" type="presOf" srcId="{0CC9F8D6-E01C-43A3-B5B2-CA091E18136A}" destId="{A763623D-C18F-4264-A192-BD72C30F9212}" srcOrd="0" destOrd="0" presId="urn:microsoft.com/office/officeart/2005/8/layout/hierarchy3"/>
    <dgm:cxn modelId="{C0BE946E-633C-4153-99EA-4C5876F1E5DF}" type="presOf" srcId="{87BFA4CD-D05B-45D3-9E9E-FE1A20C094F8}" destId="{73ABB270-A716-4086-93C8-163FCD1559B6}" srcOrd="0" destOrd="0" presId="urn:microsoft.com/office/officeart/2005/8/layout/hierarchy3"/>
    <dgm:cxn modelId="{8116CD30-FC10-499F-9BB2-5608A33738C0}" type="presOf" srcId="{87BFA4CD-D05B-45D3-9E9E-FE1A20C094F8}" destId="{9B2EB1E1-5107-47A7-AE81-581EA4FDADF4}" srcOrd="1" destOrd="0" presId="urn:microsoft.com/office/officeart/2005/8/layout/hierarchy3"/>
    <dgm:cxn modelId="{CAD5165B-7A8D-4D56-A4C4-F17A496CFB4B}" type="presParOf" srcId="{A763623D-C18F-4264-A192-BD72C30F9212}" destId="{3BF3B609-6A0A-448D-8405-5093CE7EE319}" srcOrd="0" destOrd="0" presId="urn:microsoft.com/office/officeart/2005/8/layout/hierarchy3"/>
    <dgm:cxn modelId="{7977FF3F-20E6-4EE0-90CA-A0865445DB84}" type="presParOf" srcId="{3BF3B609-6A0A-448D-8405-5093CE7EE319}" destId="{F6173063-B067-4041-B06F-322CBA49A06C}" srcOrd="0" destOrd="0" presId="urn:microsoft.com/office/officeart/2005/8/layout/hierarchy3"/>
    <dgm:cxn modelId="{46795BE6-BD59-4DF8-B7CB-6622C73FA7EC}" type="presParOf" srcId="{F6173063-B067-4041-B06F-322CBA49A06C}" destId="{73ABB270-A716-4086-93C8-163FCD1559B6}" srcOrd="0" destOrd="0" presId="urn:microsoft.com/office/officeart/2005/8/layout/hierarchy3"/>
    <dgm:cxn modelId="{6F43CD9A-6920-43D0-B73A-0E3B34DF55F0}" type="presParOf" srcId="{F6173063-B067-4041-B06F-322CBA49A06C}" destId="{9B2EB1E1-5107-47A7-AE81-581EA4FDADF4}" srcOrd="1" destOrd="0" presId="urn:microsoft.com/office/officeart/2005/8/layout/hierarchy3"/>
    <dgm:cxn modelId="{ECCF8841-3860-439F-9286-886F028BD124}" type="presParOf" srcId="{3BF3B609-6A0A-448D-8405-5093CE7EE319}" destId="{DC40DD99-7AC4-4399-A82C-6E09784E3E45}" srcOrd="1" destOrd="0" presId="urn:microsoft.com/office/officeart/2005/8/layout/hierarchy3"/>
    <dgm:cxn modelId="{E16A60C0-BBEB-4D44-BB9E-58F8B5816886}" type="presParOf" srcId="{DC40DD99-7AC4-4399-A82C-6E09784E3E45}" destId="{1A00ECCA-1DD8-4AB2-861F-094207A0E785}" srcOrd="0" destOrd="0" presId="urn:microsoft.com/office/officeart/2005/8/layout/hierarchy3"/>
    <dgm:cxn modelId="{54280D24-B73B-4B9D-A2FE-C51925AB7239}" type="presParOf" srcId="{DC40DD99-7AC4-4399-A82C-6E09784E3E45}" destId="{7C9B40B9-0F15-4F2E-8E86-6EDEA7117766}" srcOrd="1" destOrd="0" presId="urn:microsoft.com/office/officeart/2005/8/layout/hierarchy3"/>
    <dgm:cxn modelId="{CA949B3B-4AB6-4DCA-B69B-21BE1449F883}" type="presParOf" srcId="{A763623D-C18F-4264-A192-BD72C30F9212}" destId="{434BE6AE-DE3B-4915-97CB-AD58DD3CD515}" srcOrd="1" destOrd="0" presId="urn:microsoft.com/office/officeart/2005/8/layout/hierarchy3"/>
    <dgm:cxn modelId="{EC2A189A-5FAB-43A5-A1E3-37CA2207C4E6}" type="presParOf" srcId="{434BE6AE-DE3B-4915-97CB-AD58DD3CD515}" destId="{99F42A37-7255-4653-B93B-79D1A636DDEE}" srcOrd="0" destOrd="0" presId="urn:microsoft.com/office/officeart/2005/8/layout/hierarchy3"/>
    <dgm:cxn modelId="{BBF5C9AE-464D-4BAF-8C87-B4E42A896E11}" type="presParOf" srcId="{99F42A37-7255-4653-B93B-79D1A636DDEE}" destId="{999FAFB3-9FBF-4CF3-B282-64D2EF620343}" srcOrd="0" destOrd="0" presId="urn:microsoft.com/office/officeart/2005/8/layout/hierarchy3"/>
    <dgm:cxn modelId="{9AEFFA32-73F5-437C-B37E-5DE7DB9E6213}" type="presParOf" srcId="{99F42A37-7255-4653-B93B-79D1A636DDEE}" destId="{70FD2262-FC25-40FD-B45B-1DA2C5E1B389}" srcOrd="1" destOrd="0" presId="urn:microsoft.com/office/officeart/2005/8/layout/hierarchy3"/>
    <dgm:cxn modelId="{2C61D9F7-1F8C-4E41-813C-3D0CB3AD5667}" type="presParOf" srcId="{434BE6AE-DE3B-4915-97CB-AD58DD3CD515}" destId="{2459EA61-EB7D-4FAD-8288-423F0405A07E}" srcOrd="1" destOrd="0" presId="urn:microsoft.com/office/officeart/2005/8/layout/hierarchy3"/>
    <dgm:cxn modelId="{3780683C-0AE7-4C3A-8DC5-15AF04FA43F2}" type="presParOf" srcId="{2459EA61-EB7D-4FAD-8288-423F0405A07E}" destId="{9B972E57-E347-4F0F-ACC7-560807931630}" srcOrd="0" destOrd="0" presId="urn:microsoft.com/office/officeart/2005/8/layout/hierarchy3"/>
    <dgm:cxn modelId="{2FA377E2-5ACA-4C94-93BA-E430F6B35352}" type="presParOf" srcId="{2459EA61-EB7D-4FAD-8288-423F0405A07E}" destId="{C118C5C5-4BA1-4643-B757-5BAE47A58CBA}" srcOrd="1" destOrd="0" presId="urn:microsoft.com/office/officeart/2005/8/layout/hierarchy3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46488AE-3332-4ED4-BDE7-38B4734584F6}">
      <dsp:nvSpPr>
        <dsp:cNvPr id="0" name=""/>
        <dsp:cNvSpPr/>
      </dsp:nvSpPr>
      <dsp:spPr>
        <a:xfrm rot="2007177">
          <a:off x="2503123" y="3730587"/>
          <a:ext cx="1077139" cy="59589"/>
        </a:xfrm>
        <a:custGeom>
          <a:avLst/>
          <a:gdLst/>
          <a:ahLst/>
          <a:cxnLst/>
          <a:rect l="0" t="0" r="0" b="0"/>
          <a:pathLst>
            <a:path>
              <a:moveTo>
                <a:pt x="0" y="29794"/>
              </a:moveTo>
              <a:lnTo>
                <a:pt x="1077139" y="29794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2F0DDC5-3DE5-443F-ABB7-C3508DBD4E05}">
      <dsp:nvSpPr>
        <dsp:cNvPr id="0" name=""/>
        <dsp:cNvSpPr/>
      </dsp:nvSpPr>
      <dsp:spPr>
        <a:xfrm rot="21502027">
          <a:off x="2591802" y="2726327"/>
          <a:ext cx="2667064" cy="59589"/>
        </a:xfrm>
        <a:custGeom>
          <a:avLst/>
          <a:gdLst/>
          <a:ahLst/>
          <a:cxnLst/>
          <a:rect l="0" t="0" r="0" b="0"/>
          <a:pathLst>
            <a:path>
              <a:moveTo>
                <a:pt x="0" y="29794"/>
              </a:moveTo>
              <a:lnTo>
                <a:pt x="2667064" y="29794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21E67D1-30C0-4E74-AFD6-24C9417872B4}">
      <dsp:nvSpPr>
        <dsp:cNvPr id="0" name=""/>
        <dsp:cNvSpPr/>
      </dsp:nvSpPr>
      <dsp:spPr>
        <a:xfrm rot="19350792">
          <a:off x="2500101" y="1775290"/>
          <a:ext cx="893354" cy="59589"/>
        </a:xfrm>
        <a:custGeom>
          <a:avLst/>
          <a:gdLst/>
          <a:ahLst/>
          <a:cxnLst/>
          <a:rect l="0" t="0" r="0" b="0"/>
          <a:pathLst>
            <a:path>
              <a:moveTo>
                <a:pt x="0" y="29794"/>
              </a:moveTo>
              <a:lnTo>
                <a:pt x="893354" y="29794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20E2B3A-6B9B-47C8-BBDC-63D1E7CA6597}">
      <dsp:nvSpPr>
        <dsp:cNvPr id="0" name=""/>
        <dsp:cNvSpPr/>
      </dsp:nvSpPr>
      <dsp:spPr>
        <a:xfrm>
          <a:off x="233678" y="1434357"/>
          <a:ext cx="2774900" cy="2774900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70253D8-3C59-49D9-8E8C-203901424524}">
      <dsp:nvSpPr>
        <dsp:cNvPr id="0" name=""/>
        <dsp:cNvSpPr/>
      </dsp:nvSpPr>
      <dsp:spPr>
        <a:xfrm>
          <a:off x="2971805" y="-76202"/>
          <a:ext cx="2374340" cy="1903160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err="1" smtClean="0">
              <a:solidFill>
                <a:schemeClr val="bg1">
                  <a:lumMod val="95000"/>
                </a:schemeClr>
              </a:solidFill>
              <a:latin typeface="Arial" pitchFamily="34" charset="0"/>
              <a:cs typeface="Arial" pitchFamily="34" charset="0"/>
            </a:rPr>
            <a:t>Gaji</a:t>
          </a:r>
          <a:r>
            <a:rPr lang="en-US" sz="2200" b="1" kern="1200" dirty="0" smtClean="0">
              <a:solidFill>
                <a:schemeClr val="bg1">
                  <a:lumMod val="95000"/>
                </a:schemeClr>
              </a:solidFill>
              <a:latin typeface="Arial" pitchFamily="34" charset="0"/>
              <a:cs typeface="Arial" pitchFamily="34" charset="0"/>
            </a:rPr>
            <a:t> </a:t>
          </a:r>
          <a:r>
            <a:rPr lang="en-US" sz="2200" b="1" i="1" kern="1200" dirty="0" smtClean="0">
              <a:solidFill>
                <a:schemeClr val="bg1">
                  <a:lumMod val="95000"/>
                </a:schemeClr>
              </a:solidFill>
              <a:latin typeface="Arial" pitchFamily="34" charset="0"/>
              <a:cs typeface="Arial" pitchFamily="34" charset="0"/>
            </a:rPr>
            <a:t>Single Point</a:t>
          </a:r>
          <a:endParaRPr lang="en-US" sz="2200" b="1" i="1" kern="1200" dirty="0">
            <a:solidFill>
              <a:schemeClr val="bg1">
                <a:lumMod val="95000"/>
              </a:schemeClr>
            </a:solidFill>
            <a:latin typeface="Arial" pitchFamily="34" charset="0"/>
            <a:cs typeface="Arial" pitchFamily="34" charset="0"/>
          </a:endParaRPr>
        </a:p>
      </dsp:txBody>
      <dsp:txXfrm>
        <a:off x="2971805" y="-76202"/>
        <a:ext cx="2374340" cy="1903160"/>
      </dsp:txXfrm>
    </dsp:sp>
    <dsp:sp modelId="{BFFEFADE-5D99-4E4A-AA23-732C38E117F9}">
      <dsp:nvSpPr>
        <dsp:cNvPr id="0" name=""/>
        <dsp:cNvSpPr/>
      </dsp:nvSpPr>
      <dsp:spPr>
        <a:xfrm>
          <a:off x="5257802" y="1752608"/>
          <a:ext cx="2081907" cy="1871709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err="1" smtClean="0">
              <a:solidFill>
                <a:schemeClr val="bg1">
                  <a:lumMod val="95000"/>
                </a:schemeClr>
              </a:solidFill>
              <a:latin typeface="Arial" pitchFamily="34" charset="0"/>
              <a:cs typeface="Arial" pitchFamily="34" charset="0"/>
            </a:rPr>
            <a:t>Gaji</a:t>
          </a:r>
          <a:r>
            <a:rPr lang="en-US" sz="2200" b="1" kern="1200" dirty="0" smtClean="0">
              <a:solidFill>
                <a:schemeClr val="bg1">
                  <a:lumMod val="95000"/>
                </a:schemeClr>
              </a:solidFill>
              <a:latin typeface="Arial" pitchFamily="34" charset="0"/>
              <a:cs typeface="Arial" pitchFamily="34" charset="0"/>
            </a:rPr>
            <a:t> Minimum-</a:t>
          </a:r>
          <a:r>
            <a:rPr lang="en-US" sz="2200" b="1" kern="1200" dirty="0" err="1" smtClean="0">
              <a:solidFill>
                <a:schemeClr val="bg1">
                  <a:lumMod val="95000"/>
                </a:schemeClr>
              </a:solidFill>
              <a:latin typeface="Arial" pitchFamily="34" charset="0"/>
              <a:cs typeface="Arial" pitchFamily="34" charset="0"/>
            </a:rPr>
            <a:t>Maksimum</a:t>
          </a:r>
          <a:endParaRPr lang="en-US" sz="2200" b="1" kern="1200" dirty="0">
            <a:solidFill>
              <a:schemeClr val="bg1">
                <a:lumMod val="95000"/>
              </a:schemeClr>
            </a:solidFill>
            <a:latin typeface="Arial" pitchFamily="34" charset="0"/>
            <a:cs typeface="Arial" pitchFamily="34" charset="0"/>
          </a:endParaRPr>
        </a:p>
      </dsp:txBody>
      <dsp:txXfrm>
        <a:off x="5257802" y="1752608"/>
        <a:ext cx="2081907" cy="1871709"/>
      </dsp:txXfrm>
    </dsp:sp>
    <dsp:sp modelId="{F6036423-1653-45F0-9F66-4A14AA9A2D0F}">
      <dsp:nvSpPr>
        <dsp:cNvPr id="0" name=""/>
        <dsp:cNvSpPr/>
      </dsp:nvSpPr>
      <dsp:spPr>
        <a:xfrm>
          <a:off x="3244708" y="3657592"/>
          <a:ext cx="2379399" cy="2045928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err="1" smtClean="0">
              <a:solidFill>
                <a:schemeClr val="bg1">
                  <a:lumMod val="95000"/>
                </a:schemeClr>
              </a:solidFill>
              <a:latin typeface="Arial" pitchFamily="34" charset="0"/>
              <a:cs typeface="Arial" pitchFamily="34" charset="0"/>
            </a:rPr>
            <a:t>Gaji</a:t>
          </a:r>
          <a:r>
            <a:rPr lang="en-US" sz="2200" b="1" kern="1200" dirty="0" smtClean="0">
              <a:solidFill>
                <a:schemeClr val="bg1">
                  <a:lumMod val="95000"/>
                </a:schemeClr>
              </a:solidFill>
              <a:latin typeface="Arial" pitchFamily="34" charset="0"/>
              <a:cs typeface="Arial" pitchFamily="34" charset="0"/>
            </a:rPr>
            <a:t> </a:t>
          </a:r>
          <a:r>
            <a:rPr lang="en-US" sz="2200" b="1" kern="1200" dirty="0" err="1" smtClean="0">
              <a:solidFill>
                <a:schemeClr val="bg1">
                  <a:lumMod val="95000"/>
                </a:schemeClr>
              </a:solidFill>
              <a:latin typeface="Arial" pitchFamily="34" charset="0"/>
              <a:cs typeface="Arial" pitchFamily="34" charset="0"/>
            </a:rPr>
            <a:t>Sebaris</a:t>
          </a:r>
          <a:endParaRPr lang="en-US" sz="2200" b="1" kern="1200" dirty="0">
            <a:solidFill>
              <a:schemeClr val="bg1">
                <a:lumMod val="95000"/>
              </a:schemeClr>
            </a:solidFill>
            <a:latin typeface="Arial" pitchFamily="34" charset="0"/>
            <a:cs typeface="Arial" pitchFamily="34" charset="0"/>
          </a:endParaRPr>
        </a:p>
      </dsp:txBody>
      <dsp:txXfrm>
        <a:off x="3244708" y="3657592"/>
        <a:ext cx="2379399" cy="2045928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17D795C-2730-403E-A5AE-C5371E2FC5B4}">
      <dsp:nvSpPr>
        <dsp:cNvPr id="0" name=""/>
        <dsp:cNvSpPr/>
      </dsp:nvSpPr>
      <dsp:spPr>
        <a:xfrm>
          <a:off x="3367794" y="1630512"/>
          <a:ext cx="1946597" cy="1996774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smtClean="0">
              <a:latin typeface="Arial Rounded MT Bold" pitchFamily="34" charset="0"/>
              <a:cs typeface="Arial" pitchFamily="34" charset="0"/>
            </a:rPr>
            <a:t>PRINSIP SARAAN</a:t>
          </a:r>
          <a:endParaRPr lang="en-US" sz="2200" b="1" kern="1200" dirty="0">
            <a:latin typeface="Arial Rounded MT Bold" pitchFamily="34" charset="0"/>
            <a:cs typeface="Arial" pitchFamily="34" charset="0"/>
          </a:endParaRPr>
        </a:p>
      </dsp:txBody>
      <dsp:txXfrm>
        <a:off x="3367794" y="1630512"/>
        <a:ext cx="1946597" cy="1996774"/>
      </dsp:txXfrm>
    </dsp:sp>
    <dsp:sp modelId="{FE91F05D-2731-47BE-91F2-32DB098B2D36}">
      <dsp:nvSpPr>
        <dsp:cNvPr id="0" name=""/>
        <dsp:cNvSpPr/>
      </dsp:nvSpPr>
      <dsp:spPr>
        <a:xfrm rot="12435003">
          <a:off x="2757822" y="1718538"/>
          <a:ext cx="543157" cy="46958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/>
        </a:p>
      </dsp:txBody>
      <dsp:txXfrm rot="12435003">
        <a:off x="2757822" y="1718538"/>
        <a:ext cx="543157" cy="469588"/>
      </dsp:txXfrm>
    </dsp:sp>
    <dsp:sp modelId="{8D09F857-06A9-4F82-A253-493CA9081BFE}">
      <dsp:nvSpPr>
        <dsp:cNvPr id="0" name=""/>
        <dsp:cNvSpPr/>
      </dsp:nvSpPr>
      <dsp:spPr>
        <a:xfrm>
          <a:off x="360095" y="722"/>
          <a:ext cx="2326702" cy="2353979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ms-MY" sz="2200" b="1" kern="1200" dirty="0" smtClean="0">
              <a:latin typeface="Arial Rounded MT Bold" pitchFamily="34" charset="0"/>
              <a:cs typeface="Arial" pitchFamily="34" charset="0"/>
            </a:rPr>
            <a:t>Gaji Pokok  Dengan Komponen Berubah</a:t>
          </a:r>
        </a:p>
      </dsp:txBody>
      <dsp:txXfrm>
        <a:off x="360095" y="722"/>
        <a:ext cx="2326702" cy="2353979"/>
      </dsp:txXfrm>
    </dsp:sp>
    <dsp:sp modelId="{5F88F42C-3D28-44D2-B566-2C1A87DD2600}">
      <dsp:nvSpPr>
        <dsp:cNvPr id="0" name=""/>
        <dsp:cNvSpPr/>
      </dsp:nvSpPr>
      <dsp:spPr>
        <a:xfrm rot="20001800">
          <a:off x="5385960" y="1735571"/>
          <a:ext cx="536192" cy="46958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/>
        </a:p>
      </dsp:txBody>
      <dsp:txXfrm rot="20001800">
        <a:off x="5385960" y="1735571"/>
        <a:ext cx="536192" cy="469588"/>
      </dsp:txXfrm>
    </dsp:sp>
    <dsp:sp modelId="{3BBC55B3-A60F-4DDF-BBEF-580E4E307F80}">
      <dsp:nvSpPr>
        <dsp:cNvPr id="0" name=""/>
        <dsp:cNvSpPr/>
      </dsp:nvSpPr>
      <dsp:spPr>
        <a:xfrm>
          <a:off x="5967088" y="0"/>
          <a:ext cx="2537547" cy="2353979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ms-MY" sz="2200" b="1" kern="1200" dirty="0" smtClean="0">
              <a:latin typeface="Arial Rounded MT Bold" pitchFamily="34" charset="0"/>
              <a:cs typeface="Arial" pitchFamily="34" charset="0"/>
            </a:rPr>
            <a:t>Kadar Upah Untuk Kerja</a:t>
          </a:r>
          <a:endParaRPr lang="en-US" sz="2200" b="1" kern="1200" dirty="0" smtClean="0">
            <a:latin typeface="Arial Rounded MT Bold" pitchFamily="34" charset="0"/>
            <a:cs typeface="Arial" pitchFamily="34" charset="0"/>
          </a:endParaRPr>
        </a:p>
      </dsp:txBody>
      <dsp:txXfrm>
        <a:off x="5967088" y="0"/>
        <a:ext cx="2537547" cy="2353979"/>
      </dsp:txXfrm>
    </dsp:sp>
    <dsp:sp modelId="{50D5A60C-8391-4BDB-9816-89E96FCDEB75}">
      <dsp:nvSpPr>
        <dsp:cNvPr id="0" name=""/>
        <dsp:cNvSpPr/>
      </dsp:nvSpPr>
      <dsp:spPr>
        <a:xfrm rot="1780057">
          <a:off x="5320753" y="3076421"/>
          <a:ext cx="436278" cy="46958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/>
        </a:p>
      </dsp:txBody>
      <dsp:txXfrm rot="1780057">
        <a:off x="5320753" y="3076421"/>
        <a:ext cx="436278" cy="469588"/>
      </dsp:txXfrm>
    </dsp:sp>
    <dsp:sp modelId="{67700A24-1B90-4A12-8C5C-5E2791E60EFF}">
      <dsp:nvSpPr>
        <dsp:cNvPr id="0" name=""/>
        <dsp:cNvSpPr/>
      </dsp:nvSpPr>
      <dsp:spPr>
        <a:xfrm>
          <a:off x="5757614" y="2921511"/>
          <a:ext cx="2326702" cy="2353979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ms-MY" sz="2200" b="1" kern="1200" dirty="0" smtClean="0">
              <a:latin typeface="Arial Rounded MT Bold" pitchFamily="34" charset="0"/>
              <a:cs typeface="Arial" pitchFamily="34" charset="0"/>
            </a:rPr>
            <a:t>Kelayakan Masuk &amp; Latihan</a:t>
          </a:r>
          <a:endParaRPr lang="ms-MY" sz="2200" b="1" kern="1200" dirty="0">
            <a:latin typeface="Arial Rounded MT Bold" pitchFamily="34" charset="0"/>
            <a:cs typeface="Arial" pitchFamily="34" charset="0"/>
          </a:endParaRPr>
        </a:p>
      </dsp:txBody>
      <dsp:txXfrm>
        <a:off x="5757614" y="2921511"/>
        <a:ext cx="2326702" cy="2353979"/>
      </dsp:txXfrm>
    </dsp:sp>
    <dsp:sp modelId="{C39C1DA7-3DAF-454B-BB35-2B1A3A932E9B}">
      <dsp:nvSpPr>
        <dsp:cNvPr id="0" name=""/>
        <dsp:cNvSpPr/>
      </dsp:nvSpPr>
      <dsp:spPr>
        <a:xfrm rot="9023491">
          <a:off x="2946339" y="3067542"/>
          <a:ext cx="419398" cy="46958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/>
        </a:p>
      </dsp:txBody>
      <dsp:txXfrm rot="9023491">
        <a:off x="2946339" y="3067542"/>
        <a:ext cx="419398" cy="469588"/>
      </dsp:txXfrm>
    </dsp:sp>
    <dsp:sp modelId="{D167E60A-570C-4F31-B5C9-591A2C67118D}">
      <dsp:nvSpPr>
        <dsp:cNvPr id="0" name=""/>
        <dsp:cNvSpPr/>
      </dsp:nvSpPr>
      <dsp:spPr>
        <a:xfrm>
          <a:off x="624073" y="2903095"/>
          <a:ext cx="2326702" cy="2353979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ms-MY" sz="2200" b="1" kern="1200" dirty="0" smtClean="0">
              <a:latin typeface="Arial Rounded MT Bold" pitchFamily="34" charset="0"/>
              <a:cs typeface="Arial" pitchFamily="34" charset="0"/>
            </a:rPr>
            <a:t>Relativiti &amp; Pariti</a:t>
          </a:r>
        </a:p>
      </dsp:txBody>
      <dsp:txXfrm>
        <a:off x="624073" y="2903095"/>
        <a:ext cx="2326702" cy="2353979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3ABB270-A716-4086-93C8-163FCD1559B6}">
      <dsp:nvSpPr>
        <dsp:cNvPr id="0" name=""/>
        <dsp:cNvSpPr/>
      </dsp:nvSpPr>
      <dsp:spPr>
        <a:xfrm>
          <a:off x="1715" y="454829"/>
          <a:ext cx="2873126" cy="143656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ms-MY" sz="2400" b="1" kern="1200" dirty="0" smtClean="0">
              <a:ln w="3175"/>
              <a:solidFill>
                <a:schemeClr val="bg1"/>
              </a:solidFill>
              <a:latin typeface="Arial" pitchFamily="34" charset="0"/>
              <a:cs typeface="Arial" pitchFamily="34" charset="0"/>
            </a:rPr>
            <a:t>PRINSIP PEMINDAHAN GAJI  </a:t>
          </a:r>
          <a:endParaRPr lang="en-US" sz="2400" kern="1200" dirty="0">
            <a:solidFill>
              <a:schemeClr val="bg1"/>
            </a:solidFill>
          </a:endParaRPr>
        </a:p>
      </dsp:txBody>
      <dsp:txXfrm>
        <a:off x="1715" y="454829"/>
        <a:ext cx="2873126" cy="1436563"/>
      </dsp:txXfrm>
    </dsp:sp>
    <dsp:sp modelId="{1A00ECCA-1DD8-4AB2-861F-094207A0E785}">
      <dsp:nvSpPr>
        <dsp:cNvPr id="0" name=""/>
        <dsp:cNvSpPr/>
      </dsp:nvSpPr>
      <dsp:spPr>
        <a:xfrm>
          <a:off x="289028" y="1891392"/>
          <a:ext cx="287312" cy="132818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28189"/>
              </a:lnTo>
              <a:lnTo>
                <a:pt x="287312" y="1328189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C9B40B9-0F15-4F2E-8E86-6EDEA7117766}">
      <dsp:nvSpPr>
        <dsp:cNvPr id="0" name=""/>
        <dsp:cNvSpPr/>
      </dsp:nvSpPr>
      <dsp:spPr>
        <a:xfrm>
          <a:off x="576341" y="2250533"/>
          <a:ext cx="2644816" cy="193809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 val="4000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ms-MY" sz="2000" b="1" kern="1200" cap="none" spc="0" dirty="0" smtClean="0">
              <a:ln w="1905"/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rPr>
            <a:t>Tertinggi berhampiran tidak kurang daripada satu Pergerakan Gaji Biasa (PGB).</a:t>
          </a:r>
          <a:endParaRPr lang="en-US" sz="2000" b="1" kern="1200" cap="none" spc="0" dirty="0">
            <a:ln w="1905"/>
            <a:solidFill>
              <a:schemeClr val="bg1"/>
            </a:solidFill>
            <a:effectLst/>
          </a:endParaRPr>
        </a:p>
      </dsp:txBody>
      <dsp:txXfrm>
        <a:off x="576341" y="2250533"/>
        <a:ext cx="2644816" cy="1938096"/>
      </dsp:txXfrm>
    </dsp:sp>
    <dsp:sp modelId="{999FAFB3-9FBF-4CF3-B282-64D2EF620343}">
      <dsp:nvSpPr>
        <dsp:cNvPr id="0" name=""/>
        <dsp:cNvSpPr/>
      </dsp:nvSpPr>
      <dsp:spPr>
        <a:xfrm>
          <a:off x="3593124" y="454829"/>
          <a:ext cx="2873126" cy="143656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ms-MY" sz="2400" b="1" kern="1200" dirty="0" smtClean="0">
              <a:ln/>
              <a:solidFill>
                <a:schemeClr val="bg1"/>
              </a:solidFill>
              <a:latin typeface="Arial" pitchFamily="34" charset="0"/>
              <a:cs typeface="Arial" pitchFamily="34" charset="0"/>
            </a:rPr>
            <a:t>KAEDAH PEMINDAHAN GAJI</a:t>
          </a:r>
          <a:endParaRPr lang="en-US" sz="2400" kern="1200" dirty="0">
            <a:solidFill>
              <a:schemeClr val="bg1"/>
            </a:solidFill>
          </a:endParaRPr>
        </a:p>
      </dsp:txBody>
      <dsp:txXfrm>
        <a:off x="3593124" y="454829"/>
        <a:ext cx="2873126" cy="1436563"/>
      </dsp:txXfrm>
    </dsp:sp>
    <dsp:sp modelId="{9B972E57-E347-4F0F-ACC7-560807931630}">
      <dsp:nvSpPr>
        <dsp:cNvPr id="0" name=""/>
        <dsp:cNvSpPr/>
      </dsp:nvSpPr>
      <dsp:spPr>
        <a:xfrm>
          <a:off x="3880437" y="1891392"/>
          <a:ext cx="287312" cy="13305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30559"/>
              </a:lnTo>
              <a:lnTo>
                <a:pt x="287312" y="1330559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118C5C5-4BA1-4643-B757-5BAE47A58CBA}">
      <dsp:nvSpPr>
        <dsp:cNvPr id="0" name=""/>
        <dsp:cNvSpPr/>
      </dsp:nvSpPr>
      <dsp:spPr>
        <a:xfrm>
          <a:off x="4167749" y="2250533"/>
          <a:ext cx="2688534" cy="194283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 val="4000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ms-MY" sz="2000" b="1" kern="1200" cap="none" spc="0" dirty="0" smtClean="0">
              <a:ln w="1905"/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rPr>
            <a:t>Dipindahkan kepada matagaji yang sama atau tertinggi berhampiran tidak kurang daripada satu PGB.</a:t>
          </a:r>
          <a:endParaRPr lang="en-US" sz="2000" b="1" kern="1200" cap="none" spc="0" dirty="0">
            <a:ln w="1905"/>
            <a:solidFill>
              <a:schemeClr val="bg1"/>
            </a:solidFill>
            <a:effectLst/>
          </a:endParaRPr>
        </a:p>
      </dsp:txBody>
      <dsp:txXfrm>
        <a:off x="4167749" y="2250533"/>
        <a:ext cx="2688534" cy="19428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963613" y="534988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RAHSIA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4813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1275" y="9428163"/>
            <a:ext cx="2944813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  <a:cs typeface="+mn-cs"/>
              </a:defRPr>
            </a:lvl1pPr>
          </a:lstStyle>
          <a:p>
            <a:pPr>
              <a:defRPr/>
            </a:pPr>
            <a:fld id="{3C43A1CB-804C-4D29-A034-544F2B9493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Header Placeholder 1"/>
          <p:cNvSpPr txBox="1">
            <a:spLocks/>
          </p:cNvSpPr>
          <p:nvPr/>
        </p:nvSpPr>
        <p:spPr>
          <a:xfrm>
            <a:off x="5300663" y="8934450"/>
            <a:ext cx="1065212" cy="304800"/>
          </a:xfrm>
          <a:prstGeom prst="rect">
            <a:avLst/>
          </a:prstGeom>
        </p:spPr>
        <p:txBody>
          <a:bodyPr/>
          <a:lstStyle>
            <a:lvl1pPr algn="l">
              <a:defRPr sz="1200"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0" smtClean="0">
                <a:latin typeface="+mn-lt"/>
                <a:cs typeface="+mn-cs"/>
              </a:rPr>
              <a:t>RAHSIA</a:t>
            </a:r>
            <a:endParaRPr lang="en-US" b="0" dirty="0"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01625" y="152400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RAHSIA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4813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1275" y="9428163"/>
            <a:ext cx="2944813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  <a:cs typeface="+mn-cs"/>
              </a:defRPr>
            </a:lvl1pPr>
          </a:lstStyle>
          <a:p>
            <a:pPr>
              <a:defRPr/>
            </a:pPr>
            <a:fld id="{5C0BA963-2A68-454E-99AB-A0072A8D3D9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Header Placeholder 1"/>
          <p:cNvSpPr txBox="1">
            <a:spLocks/>
          </p:cNvSpPr>
          <p:nvPr/>
        </p:nvSpPr>
        <p:spPr>
          <a:xfrm>
            <a:off x="5453063" y="9239250"/>
            <a:ext cx="1068387" cy="306388"/>
          </a:xfrm>
          <a:prstGeom prst="rect">
            <a:avLst/>
          </a:prstGeom>
        </p:spPr>
        <p:txBody>
          <a:bodyPr/>
          <a:lstStyle>
            <a:lvl1pPr algn="l">
              <a:defRPr sz="1200"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0" smtClean="0">
                <a:latin typeface="+mn-lt"/>
                <a:cs typeface="+mn-cs"/>
              </a:rPr>
              <a:t>RAHSIA</a:t>
            </a:r>
            <a:endParaRPr lang="en-US" b="0" dirty="0"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just" eaLnBrk="1" hangingPunct="1">
              <a:spcBef>
                <a:spcPct val="0"/>
              </a:spcBef>
            </a:pPr>
            <a:r>
              <a:rPr lang="en-US" smtClean="0"/>
              <a:t>Assalamualaikum</a:t>
            </a:r>
          </a:p>
          <a:p>
            <a:pPr algn="just" eaLnBrk="1" hangingPunct="1">
              <a:spcBef>
                <a:spcPct val="0"/>
              </a:spcBef>
            </a:pPr>
            <a:r>
              <a:rPr lang="en-US" smtClean="0"/>
              <a:t>Salam Sejahtera</a:t>
            </a:r>
          </a:p>
          <a:p>
            <a:pPr algn="just" eaLnBrk="1" hangingPunct="1">
              <a:spcBef>
                <a:spcPct val="0"/>
              </a:spcBef>
            </a:pPr>
            <a:r>
              <a:rPr lang="en-US" smtClean="0"/>
              <a:t>Salam 1 Malaysia</a:t>
            </a:r>
          </a:p>
          <a:p>
            <a:pPr algn="just" eaLnBrk="1" hangingPunct="1">
              <a:spcBef>
                <a:spcPct val="0"/>
              </a:spcBef>
            </a:pPr>
            <a:endParaRPr lang="en-US" smtClean="0"/>
          </a:p>
          <a:p>
            <a:pPr algn="just" eaLnBrk="1" hangingPunct="1">
              <a:spcBef>
                <a:spcPct val="0"/>
              </a:spcBef>
            </a:pPr>
            <a:r>
              <a:rPr lang="en-US" smtClean="0"/>
              <a:t>YBhg Tan Sri Abu Bakar bin Haji Abdullah, Ketua Pengarah Perkhidmatan Awam</a:t>
            </a:r>
          </a:p>
          <a:p>
            <a:pPr algn="just" eaLnBrk="1" hangingPunct="1">
              <a:spcBef>
                <a:spcPct val="0"/>
              </a:spcBef>
            </a:pPr>
            <a:r>
              <a:rPr lang="en-US" smtClean="0"/>
              <a:t>YBhg Datuk Farida binti Mohd Ali, Timbalan Ketua Pengarah Perkhidmatan Awam (Pembangunan)</a:t>
            </a:r>
          </a:p>
          <a:p>
            <a:pPr algn="just" eaLnBrk="1" hangingPunct="1">
              <a:spcBef>
                <a:spcPct val="0"/>
              </a:spcBef>
            </a:pPr>
            <a:r>
              <a:rPr lang="en-US" smtClean="0"/>
              <a:t>YBhg Tan Sri, Dato’ Sri, Dato’ dan tuan puan sekalian</a:t>
            </a:r>
          </a:p>
        </p:txBody>
      </p:sp>
      <p:sp>
        <p:nvSpPr>
          <p:cNvPr id="901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2F36A37-83D9-483B-84C6-E6F1CF502588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 smtClean="0"/>
          </a:p>
        </p:txBody>
      </p:sp>
      <p:sp>
        <p:nvSpPr>
          <p:cNvPr id="90117" name="Header Placeholder 4"/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ms-MY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ms-MY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ms-MY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ms-MY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ms-MY" smtClean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RAHSIA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0267D7E-3A60-4E38-AF9B-A8F1F1815472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ms-MY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RAHSIA</a:t>
            </a:r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RAHSIA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ms-MY" smtClean="0"/>
          </a:p>
          <a:p>
            <a:r>
              <a:rPr lang="ms-MY" smtClean="0"/>
              <a:t>Kadar KGT dengan pola peningkatan.</a:t>
            </a:r>
            <a:endParaRPr lang="en-MY" smtClean="0"/>
          </a:p>
          <a:p>
            <a:endParaRPr lang="ms-MY" smtClean="0"/>
          </a:p>
          <a:p>
            <a:r>
              <a:rPr lang="ms-MY" smtClean="0"/>
              <a:t>Bilangan tanggagaji diseragamkan mengikut gred bagi semua Klasifikasi Perkhidmatan.</a:t>
            </a:r>
            <a:endParaRPr lang="en-MY" smtClean="0"/>
          </a:p>
          <a:p>
            <a:endParaRPr lang="ms-MY" smtClean="0"/>
          </a:p>
          <a:p>
            <a:endParaRPr lang="en-MY" smtClean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RAHSIA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C4A5637-554C-4529-8FD0-9F564CF977BF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ms-MY" smtClean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RAHSIA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94AE23A-78D7-4C5A-8E94-6914D493013A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ms-MY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RAHSIA</a:t>
            </a:r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RAHSIA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ms-MY" smtClean="0"/>
              <a:t>Gaji sebaris di gred naik pangkat dibentuk dengan relativiti yang seragam atau munasabah dan dapat tampung gaji maksimum kenaikan pangkat gred lebih rendah dengan sekurang-kurangnya 2 Pergerakan Gaji setelah dinaikkan pangkat.</a:t>
            </a:r>
            <a:endParaRPr lang="en-MY" smtClean="0"/>
          </a:p>
        </p:txBody>
      </p:sp>
      <p:sp>
        <p:nvSpPr>
          <p:cNvPr id="6" name="Header Placeholder 5"/>
          <p:cNvSpPr txBox="1">
            <a:spLocks noGrp="1"/>
          </p:cNvSpPr>
          <p:nvPr/>
        </p:nvSpPr>
        <p:spPr>
          <a:xfrm>
            <a:off x="301625" y="152400"/>
            <a:ext cx="2944813" cy="496888"/>
          </a:xfrm>
          <a:prstGeom prst="rect">
            <a:avLst/>
          </a:prstGeom>
          <a:noFill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0">
                <a:latin typeface="+mn-lt"/>
                <a:cs typeface="+mn-cs"/>
              </a:rPr>
              <a:t>RAHSIA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ms-MY" smtClean="0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RAHSIA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ms-MY" smtClean="0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RAHSIA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ms-MY" smtClean="0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RAHSIA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ms-MY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RAHSIA</a:t>
            </a:r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RAHSIA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ms-MY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RAHSIA</a:t>
            </a:r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RAHSIA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ms-MY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RAHSIA</a:t>
            </a:r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RAHSIA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ms-MY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RAHSIA</a:t>
            </a:r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RAHSIA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ms-MY" smtClean="0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RAHSIA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ms-MY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F6BA8A1-91F8-41D6-A8FF-98233037666C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marL="228600" indent="-228600" algn="just">
              <a:buAutoNum type="arabicPeriod"/>
            </a:pPr>
            <a:r>
              <a:rPr lang="en-US" dirty="0" err="1" smtClean="0"/>
              <a:t>Struktur</a:t>
            </a:r>
            <a:r>
              <a:rPr lang="en-US" dirty="0" smtClean="0"/>
              <a:t> </a:t>
            </a:r>
            <a:r>
              <a:rPr lang="en-US" dirty="0" err="1" smtClean="0"/>
              <a:t>Gaji</a:t>
            </a:r>
            <a:r>
              <a:rPr lang="en-US" dirty="0" smtClean="0"/>
              <a:t> </a:t>
            </a:r>
            <a:r>
              <a:rPr lang="en-US" dirty="0" err="1" smtClean="0"/>
              <a:t>baru</a:t>
            </a:r>
            <a:r>
              <a:rPr lang="en-US" dirty="0" smtClean="0"/>
              <a:t> </a:t>
            </a:r>
            <a:r>
              <a:rPr lang="en-US" dirty="0" err="1" smtClean="0"/>
              <a:t>dibentuk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PPP </a:t>
            </a:r>
            <a:r>
              <a:rPr lang="en-US" dirty="0" err="1" smtClean="0"/>
              <a:t>LaLuan</a:t>
            </a:r>
            <a:r>
              <a:rPr lang="en-US" dirty="0" smtClean="0"/>
              <a:t> Guru </a:t>
            </a:r>
            <a:r>
              <a:rPr lang="en-US" dirty="0" err="1" smtClean="0"/>
              <a:t>Wibawa</a:t>
            </a:r>
            <a:r>
              <a:rPr lang="en-US" dirty="0" smtClean="0"/>
              <a:t>.</a:t>
            </a:r>
          </a:p>
          <a:p>
            <a:pPr marL="228600" indent="-228600" algn="just">
              <a:buAutoNum type="arabicPeriod"/>
            </a:pPr>
            <a:endParaRPr lang="en-US" dirty="0" smtClean="0"/>
          </a:p>
          <a:p>
            <a:pPr marL="228600" indent="-228600" algn="just">
              <a:buAutoNum type="arabicPeriod"/>
            </a:pP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mengambil</a:t>
            </a:r>
            <a:r>
              <a:rPr lang="en-US" dirty="0" smtClean="0"/>
              <a:t> </a:t>
            </a:r>
            <a:r>
              <a:rPr lang="en-US" dirty="0" err="1" smtClean="0"/>
              <a:t>contoh</a:t>
            </a:r>
            <a:r>
              <a:rPr lang="en-US" dirty="0" smtClean="0"/>
              <a:t> PPP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gaji</a:t>
            </a:r>
            <a:r>
              <a:rPr lang="en-US" dirty="0" smtClean="0"/>
              <a:t> </a:t>
            </a:r>
            <a:r>
              <a:rPr lang="en-US" dirty="0" err="1" smtClean="0"/>
              <a:t>permulaan</a:t>
            </a:r>
            <a:r>
              <a:rPr lang="en-US" dirty="0" smtClean="0"/>
              <a:t> P1T2.</a:t>
            </a:r>
          </a:p>
          <a:p>
            <a:pPr marL="228600" indent="-228600" algn="just">
              <a:buAutoNum type="arabicPeriod"/>
            </a:pPr>
            <a:endParaRPr lang="en-US" dirty="0" smtClean="0"/>
          </a:p>
          <a:p>
            <a:pPr marL="228600" indent="-228600" algn="just">
              <a:buFontTx/>
              <a:buAutoNum type="arabicPeriod"/>
            </a:pPr>
            <a:r>
              <a:rPr lang="en-US" dirty="0" err="1" smtClean="0"/>
              <a:t>Selepas</a:t>
            </a:r>
            <a:r>
              <a:rPr lang="en-US" dirty="0" smtClean="0"/>
              <a:t> </a:t>
            </a:r>
            <a:r>
              <a:rPr lang="en-US" dirty="0" err="1" smtClean="0"/>
              <a:t>berkhidmat</a:t>
            </a:r>
            <a:r>
              <a:rPr lang="en-US" dirty="0" smtClean="0"/>
              <a:t>  8 </a:t>
            </a:r>
            <a:r>
              <a:rPr lang="en-US" dirty="0" err="1" smtClean="0"/>
              <a:t>tahun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memenuhi</a:t>
            </a:r>
            <a:r>
              <a:rPr lang="en-US" dirty="0" smtClean="0"/>
              <a:t> </a:t>
            </a:r>
            <a:r>
              <a:rPr lang="en-US" dirty="0" err="1" smtClean="0"/>
              <a:t>syarat</a:t>
            </a:r>
            <a:r>
              <a:rPr lang="en-US" dirty="0" smtClean="0"/>
              <a:t> </a:t>
            </a:r>
            <a:r>
              <a:rPr lang="en-US" dirty="0" err="1" smtClean="0"/>
              <a:t>kenaikan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gred</a:t>
            </a:r>
            <a:r>
              <a:rPr lang="en-US" dirty="0" smtClean="0"/>
              <a:t> </a:t>
            </a:r>
            <a:r>
              <a:rPr lang="en-US" dirty="0" err="1" smtClean="0"/>
              <a:t>gaji</a:t>
            </a:r>
            <a:r>
              <a:rPr lang="en-US" dirty="0" smtClean="0"/>
              <a:t> yang </a:t>
            </a:r>
            <a:r>
              <a:rPr lang="en-US" dirty="0" err="1" smtClean="0"/>
              <a:t>lebih</a:t>
            </a:r>
            <a:r>
              <a:rPr lang="en-US" dirty="0" smtClean="0"/>
              <a:t> </a:t>
            </a:r>
            <a:r>
              <a:rPr lang="en-US" dirty="0" err="1" smtClean="0"/>
              <a:t>tinggi</a:t>
            </a:r>
            <a:r>
              <a:rPr lang="en-US" dirty="0" smtClean="0"/>
              <a:t> , </a:t>
            </a:r>
            <a:r>
              <a:rPr lang="en-US" dirty="0" err="1" smtClean="0"/>
              <a:t>pegawai</a:t>
            </a:r>
            <a:r>
              <a:rPr lang="en-US" dirty="0" smtClean="0"/>
              <a:t>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bergerak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gaji</a:t>
            </a:r>
            <a:r>
              <a:rPr lang="en-US" dirty="0" smtClean="0"/>
              <a:t> </a:t>
            </a:r>
            <a:r>
              <a:rPr lang="en-US" dirty="0" err="1" smtClean="0"/>
              <a:t>berjumlah</a:t>
            </a:r>
            <a:r>
              <a:rPr lang="en-US" dirty="0" smtClean="0"/>
              <a:t> RM</a:t>
            </a:r>
            <a:r>
              <a:rPr lang="en-US" dirty="0" smtClean="0">
                <a:latin typeface="Arial"/>
              </a:rPr>
              <a:t>3,855.85 </a:t>
            </a:r>
            <a:r>
              <a:rPr lang="en-US" dirty="0" err="1" smtClean="0">
                <a:latin typeface="Arial"/>
              </a:rPr>
              <a:t>di</a:t>
            </a:r>
            <a:r>
              <a:rPr lang="en-US" dirty="0" smtClean="0">
                <a:latin typeface="Arial"/>
              </a:rPr>
              <a:t> DGS1 </a:t>
            </a:r>
            <a:r>
              <a:rPr lang="en-US" dirty="0" err="1" smtClean="0">
                <a:latin typeface="Arial"/>
              </a:rPr>
              <a:t>ke</a:t>
            </a:r>
            <a:r>
              <a:rPr lang="en-US" dirty="0" smtClean="0">
                <a:latin typeface="Arial"/>
              </a:rPr>
              <a:t> </a:t>
            </a:r>
            <a:r>
              <a:rPr lang="en-US" dirty="0" err="1" smtClean="0">
                <a:latin typeface="Arial"/>
              </a:rPr>
              <a:t>gaji</a:t>
            </a:r>
            <a:r>
              <a:rPr lang="en-US" dirty="0" smtClean="0">
                <a:latin typeface="Arial"/>
              </a:rPr>
              <a:t> RM4,102.99 </a:t>
            </a:r>
            <a:r>
              <a:rPr lang="en-US" dirty="0" err="1" smtClean="0">
                <a:latin typeface="Arial"/>
              </a:rPr>
              <a:t>di</a:t>
            </a:r>
            <a:r>
              <a:rPr lang="en-US" dirty="0" smtClean="0">
                <a:latin typeface="Arial"/>
              </a:rPr>
              <a:t> </a:t>
            </a:r>
            <a:r>
              <a:rPr lang="en-US" dirty="0" err="1" smtClean="0">
                <a:latin typeface="Arial"/>
              </a:rPr>
              <a:t>gred</a:t>
            </a:r>
            <a:r>
              <a:rPr lang="en-US" dirty="0" smtClean="0">
                <a:latin typeface="Arial"/>
              </a:rPr>
              <a:t> </a:t>
            </a:r>
            <a:r>
              <a:rPr lang="en-US" dirty="0" err="1" smtClean="0">
                <a:latin typeface="Arial"/>
              </a:rPr>
              <a:t>gaji</a:t>
            </a:r>
            <a:r>
              <a:rPr lang="en-US" dirty="0" smtClean="0">
                <a:latin typeface="Arial"/>
              </a:rPr>
              <a:t> DGS2 </a:t>
            </a:r>
            <a:r>
              <a:rPr lang="en-US" dirty="0" err="1" smtClean="0">
                <a:latin typeface="Arial"/>
              </a:rPr>
              <a:t>iaitu</a:t>
            </a:r>
            <a:r>
              <a:rPr lang="en-US" dirty="0" smtClean="0">
                <a:latin typeface="Arial"/>
              </a:rPr>
              <a:t> </a:t>
            </a:r>
            <a:r>
              <a:rPr lang="en-US" dirty="0" err="1" smtClean="0">
                <a:latin typeface="Arial"/>
              </a:rPr>
              <a:t>pertambahan</a:t>
            </a:r>
            <a:r>
              <a:rPr lang="en-US" dirty="0" smtClean="0">
                <a:latin typeface="Arial"/>
              </a:rPr>
              <a:t> </a:t>
            </a:r>
            <a:r>
              <a:rPr lang="en-US" dirty="0" err="1" smtClean="0">
                <a:latin typeface="Arial"/>
              </a:rPr>
              <a:t>sebanyak</a:t>
            </a:r>
            <a:r>
              <a:rPr lang="en-US" dirty="0" smtClean="0">
                <a:latin typeface="Arial"/>
              </a:rPr>
              <a:t> RM247.14.</a:t>
            </a:r>
          </a:p>
          <a:p>
            <a:pPr marL="228600" indent="-228600" algn="just">
              <a:buFontTx/>
              <a:buAutoNum type="arabicPeriod"/>
            </a:pPr>
            <a:endParaRPr lang="en-US" dirty="0" smtClean="0">
              <a:latin typeface="Arial"/>
            </a:endParaRPr>
          </a:p>
          <a:p>
            <a:pPr marL="228600" indent="-228600" algn="just">
              <a:buFontTx/>
              <a:buAutoNum type="arabicPeriod"/>
            </a:pPr>
            <a:r>
              <a:rPr lang="en-US" dirty="0" err="1" smtClean="0"/>
              <a:t>Selepas</a:t>
            </a:r>
            <a:r>
              <a:rPr lang="en-US" dirty="0" smtClean="0"/>
              <a:t> </a:t>
            </a:r>
            <a:r>
              <a:rPr lang="en-US" dirty="0" err="1" smtClean="0"/>
              <a:t>berkhidmat</a:t>
            </a:r>
            <a:r>
              <a:rPr lang="en-US" dirty="0" smtClean="0"/>
              <a:t>  8 </a:t>
            </a:r>
            <a:r>
              <a:rPr lang="en-US" dirty="0" err="1" smtClean="0"/>
              <a:t>tahun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DGS2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memenuhi</a:t>
            </a:r>
            <a:r>
              <a:rPr lang="en-US" dirty="0" smtClean="0"/>
              <a:t> </a:t>
            </a:r>
            <a:r>
              <a:rPr lang="en-US" dirty="0" err="1" smtClean="0"/>
              <a:t>syarat</a:t>
            </a:r>
            <a:r>
              <a:rPr lang="en-US" dirty="0" smtClean="0"/>
              <a:t> </a:t>
            </a:r>
            <a:r>
              <a:rPr lang="en-US" dirty="0" err="1" smtClean="0"/>
              <a:t>kenaikan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gred</a:t>
            </a:r>
            <a:r>
              <a:rPr lang="en-US" dirty="0" smtClean="0"/>
              <a:t> </a:t>
            </a:r>
            <a:r>
              <a:rPr lang="en-US" dirty="0" err="1" smtClean="0"/>
              <a:t>gaji</a:t>
            </a:r>
            <a:r>
              <a:rPr lang="en-US" dirty="0" smtClean="0"/>
              <a:t> yang </a:t>
            </a:r>
            <a:r>
              <a:rPr lang="en-US" dirty="0" err="1" smtClean="0"/>
              <a:t>lebih</a:t>
            </a:r>
            <a:r>
              <a:rPr lang="en-US" dirty="0" smtClean="0"/>
              <a:t> </a:t>
            </a:r>
            <a:r>
              <a:rPr lang="en-US" dirty="0" err="1" smtClean="0"/>
              <a:t>tinggi</a:t>
            </a:r>
            <a:r>
              <a:rPr lang="en-US" dirty="0" smtClean="0"/>
              <a:t> , </a:t>
            </a:r>
            <a:r>
              <a:rPr lang="en-US" dirty="0" err="1" smtClean="0"/>
              <a:t>pegawai</a:t>
            </a:r>
            <a:r>
              <a:rPr lang="en-US" dirty="0" smtClean="0"/>
              <a:t>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bergerak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gaji</a:t>
            </a:r>
            <a:r>
              <a:rPr lang="en-US" dirty="0" smtClean="0"/>
              <a:t> </a:t>
            </a:r>
            <a:r>
              <a:rPr lang="en-US" dirty="0" err="1" smtClean="0"/>
              <a:t>berjumlah</a:t>
            </a:r>
            <a:r>
              <a:rPr lang="en-US" dirty="0" smtClean="0"/>
              <a:t> RM</a:t>
            </a:r>
            <a:r>
              <a:rPr lang="en-US" dirty="0" smtClean="0">
                <a:latin typeface="Arial"/>
              </a:rPr>
              <a:t>6,342.99 </a:t>
            </a:r>
            <a:r>
              <a:rPr lang="en-US" dirty="0" err="1" smtClean="0">
                <a:latin typeface="Arial"/>
              </a:rPr>
              <a:t>ke</a:t>
            </a:r>
            <a:r>
              <a:rPr lang="en-US" dirty="0" smtClean="0">
                <a:latin typeface="Arial"/>
              </a:rPr>
              <a:t> </a:t>
            </a:r>
            <a:r>
              <a:rPr lang="en-US" dirty="0" err="1" smtClean="0">
                <a:latin typeface="Arial"/>
              </a:rPr>
              <a:t>gaji</a:t>
            </a:r>
            <a:r>
              <a:rPr lang="en-US" dirty="0" smtClean="0">
                <a:latin typeface="Arial"/>
              </a:rPr>
              <a:t> RM6,630.00 </a:t>
            </a:r>
            <a:r>
              <a:rPr lang="en-US" dirty="0" err="1" smtClean="0">
                <a:latin typeface="Arial"/>
              </a:rPr>
              <a:t>di</a:t>
            </a:r>
            <a:r>
              <a:rPr lang="en-US" dirty="0" smtClean="0">
                <a:latin typeface="Arial"/>
              </a:rPr>
              <a:t> </a:t>
            </a:r>
            <a:r>
              <a:rPr lang="en-US" dirty="0" err="1" smtClean="0">
                <a:latin typeface="Arial"/>
              </a:rPr>
              <a:t>gred</a:t>
            </a:r>
            <a:r>
              <a:rPr lang="en-US" dirty="0" smtClean="0">
                <a:latin typeface="Arial"/>
              </a:rPr>
              <a:t> </a:t>
            </a:r>
            <a:r>
              <a:rPr lang="en-US" dirty="0" err="1" smtClean="0">
                <a:latin typeface="Arial"/>
              </a:rPr>
              <a:t>gaji</a:t>
            </a:r>
            <a:r>
              <a:rPr lang="en-US" dirty="0" smtClean="0">
                <a:latin typeface="Arial"/>
              </a:rPr>
              <a:t> DGS3 </a:t>
            </a:r>
            <a:r>
              <a:rPr lang="en-US" dirty="0" err="1" smtClean="0">
                <a:latin typeface="Arial"/>
              </a:rPr>
              <a:t>iaitu</a:t>
            </a:r>
            <a:r>
              <a:rPr lang="en-US" dirty="0" smtClean="0">
                <a:latin typeface="Arial"/>
              </a:rPr>
              <a:t> </a:t>
            </a:r>
            <a:r>
              <a:rPr lang="en-US" dirty="0" err="1" smtClean="0">
                <a:latin typeface="Arial"/>
              </a:rPr>
              <a:t>pertambahan</a:t>
            </a:r>
            <a:r>
              <a:rPr lang="en-US" dirty="0" smtClean="0">
                <a:latin typeface="Arial"/>
              </a:rPr>
              <a:t> </a:t>
            </a:r>
            <a:r>
              <a:rPr lang="en-US" dirty="0" err="1" smtClean="0">
                <a:latin typeface="Arial"/>
              </a:rPr>
              <a:t>sebanyak</a:t>
            </a:r>
            <a:r>
              <a:rPr lang="en-US" dirty="0" smtClean="0">
                <a:latin typeface="Arial"/>
              </a:rPr>
              <a:t> RM287.01.</a:t>
            </a:r>
          </a:p>
          <a:p>
            <a:pPr marL="228600" indent="-228600" algn="just">
              <a:buFontTx/>
              <a:buAutoNum type="arabicPeriod"/>
            </a:pPr>
            <a:endParaRPr lang="en-US" dirty="0" smtClean="0">
              <a:latin typeface="Arial"/>
            </a:endParaRPr>
          </a:p>
          <a:p>
            <a:pPr marL="228600" indent="-228600" algn="just">
              <a:buFontTx/>
              <a:buAutoNum type="arabicPeriod"/>
            </a:pPr>
            <a:r>
              <a:rPr lang="en-US" dirty="0" err="1" smtClean="0"/>
              <a:t>Selepas</a:t>
            </a:r>
            <a:r>
              <a:rPr lang="en-US" dirty="0" smtClean="0"/>
              <a:t> </a:t>
            </a:r>
            <a:r>
              <a:rPr lang="en-US" dirty="0" err="1" smtClean="0"/>
              <a:t>berkhidmat</a:t>
            </a:r>
            <a:r>
              <a:rPr lang="en-US" dirty="0" smtClean="0"/>
              <a:t>  6 </a:t>
            </a:r>
            <a:r>
              <a:rPr lang="en-US" dirty="0" err="1" smtClean="0"/>
              <a:t>tahun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DGS3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memenuhi</a:t>
            </a:r>
            <a:r>
              <a:rPr lang="en-US" dirty="0" smtClean="0"/>
              <a:t> </a:t>
            </a:r>
            <a:r>
              <a:rPr lang="en-US" dirty="0" err="1" smtClean="0"/>
              <a:t>syarat</a:t>
            </a:r>
            <a:r>
              <a:rPr lang="en-US" dirty="0" smtClean="0"/>
              <a:t> </a:t>
            </a:r>
            <a:r>
              <a:rPr lang="en-US" dirty="0" err="1" smtClean="0"/>
              <a:t>kenaikan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gred</a:t>
            </a:r>
            <a:r>
              <a:rPr lang="en-US" dirty="0" smtClean="0"/>
              <a:t> </a:t>
            </a:r>
            <a:r>
              <a:rPr lang="en-US" dirty="0" err="1" smtClean="0"/>
              <a:t>gaji</a:t>
            </a:r>
            <a:r>
              <a:rPr lang="en-US" dirty="0" smtClean="0"/>
              <a:t> yang </a:t>
            </a:r>
            <a:r>
              <a:rPr lang="en-US" dirty="0" err="1" smtClean="0"/>
              <a:t>lebih</a:t>
            </a:r>
            <a:r>
              <a:rPr lang="en-US" dirty="0" smtClean="0"/>
              <a:t> </a:t>
            </a:r>
            <a:r>
              <a:rPr lang="en-US" dirty="0" err="1" smtClean="0"/>
              <a:t>tinggi</a:t>
            </a:r>
            <a:r>
              <a:rPr lang="en-US" dirty="0" smtClean="0"/>
              <a:t>, </a:t>
            </a:r>
            <a:r>
              <a:rPr lang="en-US" dirty="0" err="1" smtClean="0"/>
              <a:t>pegawai</a:t>
            </a:r>
            <a:r>
              <a:rPr lang="en-US" dirty="0" smtClean="0"/>
              <a:t>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bergerak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gaji</a:t>
            </a:r>
            <a:r>
              <a:rPr lang="en-US" dirty="0" smtClean="0"/>
              <a:t> </a:t>
            </a:r>
            <a:r>
              <a:rPr lang="en-US" dirty="0" err="1" smtClean="0"/>
              <a:t>berjumlah</a:t>
            </a:r>
            <a:r>
              <a:rPr lang="en-US" dirty="0" smtClean="0"/>
              <a:t> RM7,605.00 </a:t>
            </a:r>
            <a:r>
              <a:rPr lang="en-US" dirty="0" smtClean="0">
                <a:latin typeface="Arial"/>
              </a:rPr>
              <a:t> </a:t>
            </a:r>
            <a:r>
              <a:rPr lang="en-US" dirty="0" err="1" smtClean="0">
                <a:latin typeface="Arial"/>
              </a:rPr>
              <a:t>ke</a:t>
            </a:r>
            <a:r>
              <a:rPr lang="en-US" dirty="0" smtClean="0">
                <a:latin typeface="Arial"/>
              </a:rPr>
              <a:t> </a:t>
            </a:r>
            <a:r>
              <a:rPr lang="en-US" dirty="0" err="1" smtClean="0">
                <a:latin typeface="Arial"/>
              </a:rPr>
              <a:t>gaji</a:t>
            </a:r>
            <a:r>
              <a:rPr lang="en-US" dirty="0" smtClean="0">
                <a:latin typeface="Arial"/>
              </a:rPr>
              <a:t>  RM8,095.47 </a:t>
            </a:r>
            <a:r>
              <a:rPr lang="en-US" dirty="0" err="1" smtClean="0">
                <a:latin typeface="Arial"/>
              </a:rPr>
              <a:t>di</a:t>
            </a:r>
            <a:r>
              <a:rPr lang="en-US" dirty="0" smtClean="0">
                <a:latin typeface="Arial"/>
              </a:rPr>
              <a:t> </a:t>
            </a:r>
            <a:r>
              <a:rPr lang="en-US" dirty="0" err="1" smtClean="0">
                <a:latin typeface="Arial"/>
              </a:rPr>
              <a:t>gred</a:t>
            </a:r>
            <a:r>
              <a:rPr lang="en-US" dirty="0" smtClean="0">
                <a:latin typeface="Arial"/>
              </a:rPr>
              <a:t> </a:t>
            </a:r>
            <a:r>
              <a:rPr lang="en-US" dirty="0" err="1" smtClean="0">
                <a:latin typeface="Arial"/>
              </a:rPr>
              <a:t>gaji</a:t>
            </a:r>
            <a:r>
              <a:rPr lang="en-US" dirty="0" smtClean="0">
                <a:latin typeface="Arial"/>
              </a:rPr>
              <a:t> DGS4 </a:t>
            </a:r>
            <a:r>
              <a:rPr lang="en-US" dirty="0" err="1" smtClean="0">
                <a:latin typeface="Arial"/>
              </a:rPr>
              <a:t>iaitu</a:t>
            </a:r>
            <a:r>
              <a:rPr lang="en-US" dirty="0" smtClean="0">
                <a:latin typeface="Arial"/>
              </a:rPr>
              <a:t> </a:t>
            </a:r>
            <a:r>
              <a:rPr lang="en-US" dirty="0" err="1" smtClean="0">
                <a:latin typeface="Arial"/>
              </a:rPr>
              <a:t>pertambahan</a:t>
            </a:r>
            <a:r>
              <a:rPr lang="en-US" dirty="0" smtClean="0">
                <a:latin typeface="Arial"/>
              </a:rPr>
              <a:t> </a:t>
            </a:r>
            <a:r>
              <a:rPr lang="en-US" dirty="0" err="1" smtClean="0">
                <a:latin typeface="Arial"/>
              </a:rPr>
              <a:t>sebanyak</a:t>
            </a:r>
            <a:r>
              <a:rPr lang="en-US" dirty="0" smtClean="0">
                <a:latin typeface="Arial"/>
              </a:rPr>
              <a:t> RM490.47.</a:t>
            </a:r>
          </a:p>
          <a:p>
            <a:pPr marL="228600" indent="-228600" algn="just">
              <a:buFontTx/>
              <a:buAutoNum type="arabicPeriod"/>
            </a:pPr>
            <a:endParaRPr lang="en-US" dirty="0" smtClean="0">
              <a:latin typeface="Arial"/>
            </a:endParaRPr>
          </a:p>
          <a:p>
            <a:pPr marL="228600" indent="-228600" algn="just">
              <a:buFontTx/>
              <a:buAutoNum type="arabicPeriod"/>
            </a:pPr>
            <a:r>
              <a:rPr lang="en-US" dirty="0" err="1" smtClean="0"/>
              <a:t>Selepas</a:t>
            </a:r>
            <a:r>
              <a:rPr lang="en-US" dirty="0" smtClean="0"/>
              <a:t> </a:t>
            </a:r>
            <a:r>
              <a:rPr lang="en-US" dirty="0" err="1" smtClean="0"/>
              <a:t>berkhidmat</a:t>
            </a:r>
            <a:r>
              <a:rPr lang="en-US" dirty="0" smtClean="0"/>
              <a:t>  3 </a:t>
            </a:r>
            <a:r>
              <a:rPr lang="en-US" dirty="0" err="1" smtClean="0"/>
              <a:t>tahun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DGS4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memenuhi</a:t>
            </a:r>
            <a:r>
              <a:rPr lang="en-US" dirty="0" smtClean="0"/>
              <a:t> </a:t>
            </a:r>
            <a:r>
              <a:rPr lang="en-US" dirty="0" err="1" smtClean="0"/>
              <a:t>syarat</a:t>
            </a:r>
            <a:r>
              <a:rPr lang="en-US" dirty="0" smtClean="0"/>
              <a:t> </a:t>
            </a:r>
            <a:r>
              <a:rPr lang="en-US" dirty="0" err="1" smtClean="0"/>
              <a:t>kenaikan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gred</a:t>
            </a:r>
            <a:r>
              <a:rPr lang="en-US" dirty="0" smtClean="0"/>
              <a:t> </a:t>
            </a:r>
            <a:r>
              <a:rPr lang="en-US" dirty="0" err="1" smtClean="0"/>
              <a:t>gaji</a:t>
            </a:r>
            <a:r>
              <a:rPr lang="en-US" dirty="0" smtClean="0"/>
              <a:t> yang </a:t>
            </a:r>
            <a:r>
              <a:rPr lang="en-US" dirty="0" err="1" smtClean="0"/>
              <a:t>lebih</a:t>
            </a:r>
            <a:r>
              <a:rPr lang="en-US" dirty="0" smtClean="0"/>
              <a:t> </a:t>
            </a:r>
            <a:r>
              <a:rPr lang="en-US" dirty="0" err="1" smtClean="0"/>
              <a:t>tinggi</a:t>
            </a:r>
            <a:r>
              <a:rPr lang="en-US" dirty="0" smtClean="0"/>
              <a:t> , </a:t>
            </a:r>
            <a:r>
              <a:rPr lang="en-US" dirty="0" err="1" smtClean="0"/>
              <a:t>pegawai</a:t>
            </a:r>
            <a:r>
              <a:rPr lang="en-US" dirty="0" smtClean="0"/>
              <a:t>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bergerak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gaji</a:t>
            </a:r>
            <a:r>
              <a:rPr lang="en-US" dirty="0" smtClean="0"/>
              <a:t> </a:t>
            </a:r>
            <a:r>
              <a:rPr lang="en-US" dirty="0" err="1" smtClean="0"/>
              <a:t>berjumlah</a:t>
            </a:r>
            <a:r>
              <a:rPr lang="en-US" dirty="0" smtClean="0"/>
              <a:t> RM</a:t>
            </a:r>
            <a:r>
              <a:rPr lang="en-US" dirty="0" smtClean="0">
                <a:latin typeface="Arial"/>
              </a:rPr>
              <a:t>8,450.47 </a:t>
            </a:r>
            <a:r>
              <a:rPr lang="en-US" dirty="0" err="1" smtClean="0">
                <a:latin typeface="Arial"/>
              </a:rPr>
              <a:t>ke</a:t>
            </a:r>
            <a:r>
              <a:rPr lang="en-US" dirty="0" smtClean="0">
                <a:latin typeface="Arial"/>
              </a:rPr>
              <a:t> </a:t>
            </a:r>
            <a:r>
              <a:rPr lang="en-US" dirty="0" err="1" smtClean="0">
                <a:latin typeface="Arial"/>
              </a:rPr>
              <a:t>gaji</a:t>
            </a:r>
            <a:r>
              <a:rPr lang="en-US" dirty="0" smtClean="0">
                <a:latin typeface="Arial"/>
              </a:rPr>
              <a:t> RM,8967.64 </a:t>
            </a:r>
            <a:r>
              <a:rPr lang="en-US" dirty="0" err="1" smtClean="0">
                <a:latin typeface="Arial"/>
              </a:rPr>
              <a:t>di</a:t>
            </a:r>
            <a:r>
              <a:rPr lang="en-US" dirty="0" smtClean="0">
                <a:latin typeface="Arial"/>
              </a:rPr>
              <a:t> </a:t>
            </a:r>
            <a:r>
              <a:rPr lang="en-US" dirty="0" err="1" smtClean="0">
                <a:latin typeface="Arial"/>
              </a:rPr>
              <a:t>gred</a:t>
            </a:r>
            <a:r>
              <a:rPr lang="en-US" dirty="0" smtClean="0">
                <a:latin typeface="Arial"/>
              </a:rPr>
              <a:t> </a:t>
            </a:r>
            <a:r>
              <a:rPr lang="en-US" dirty="0" err="1" smtClean="0">
                <a:latin typeface="Arial"/>
              </a:rPr>
              <a:t>gaji</a:t>
            </a:r>
            <a:r>
              <a:rPr lang="en-US" dirty="0" smtClean="0">
                <a:latin typeface="Arial"/>
              </a:rPr>
              <a:t> DGS5 </a:t>
            </a:r>
            <a:r>
              <a:rPr lang="en-US" dirty="0" err="1" smtClean="0">
                <a:latin typeface="Arial"/>
              </a:rPr>
              <a:t>iaitu</a:t>
            </a:r>
            <a:r>
              <a:rPr lang="en-US" dirty="0" smtClean="0">
                <a:latin typeface="Arial"/>
              </a:rPr>
              <a:t> </a:t>
            </a:r>
            <a:r>
              <a:rPr lang="en-US" dirty="0" err="1" smtClean="0">
                <a:latin typeface="Arial"/>
              </a:rPr>
              <a:t>pertambahan</a:t>
            </a:r>
            <a:r>
              <a:rPr lang="en-US" dirty="0" smtClean="0">
                <a:latin typeface="Arial"/>
              </a:rPr>
              <a:t> </a:t>
            </a:r>
            <a:r>
              <a:rPr lang="en-US" dirty="0" err="1" smtClean="0">
                <a:latin typeface="Arial"/>
              </a:rPr>
              <a:t>sebanyak</a:t>
            </a:r>
            <a:r>
              <a:rPr lang="en-US" dirty="0" smtClean="0">
                <a:latin typeface="Arial"/>
              </a:rPr>
              <a:t> RM517.17.</a:t>
            </a:r>
          </a:p>
          <a:p>
            <a:pPr marL="228600" indent="-228600" algn="just">
              <a:buFontTx/>
              <a:buAutoNum type="arabicPeriod"/>
            </a:pPr>
            <a:endParaRPr lang="en-US" dirty="0" smtClean="0">
              <a:latin typeface="Arial"/>
            </a:endParaRPr>
          </a:p>
          <a:p>
            <a:pPr marL="228600" indent="-228600" algn="just">
              <a:buFontTx/>
              <a:buAutoNum type="arabicPeriod"/>
            </a:pPr>
            <a:endParaRPr lang="en-US" dirty="0" smtClean="0">
              <a:latin typeface="Arial"/>
            </a:endParaRPr>
          </a:p>
          <a:p>
            <a:pPr marL="228600" indent="-228600" algn="just">
              <a:buFontTx/>
              <a:buAutoNum type="arabicPeriod"/>
            </a:pPr>
            <a:endParaRPr lang="en-US" dirty="0" smtClean="0">
              <a:latin typeface="Arial"/>
            </a:endParaRPr>
          </a:p>
          <a:p>
            <a:pPr marL="228600" indent="-228600" algn="just">
              <a:buAutoNum type="arabicPeriod"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RAHSIA</a:t>
            </a:r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 algn="just">
              <a:buAutoNum type="arabicPeriod"/>
            </a:pPr>
            <a:r>
              <a:rPr lang="en-US" dirty="0" err="1" smtClean="0"/>
              <a:t>Struktur</a:t>
            </a:r>
            <a:r>
              <a:rPr lang="en-US" dirty="0" smtClean="0"/>
              <a:t> </a:t>
            </a:r>
            <a:r>
              <a:rPr lang="en-US" dirty="0" err="1" smtClean="0"/>
              <a:t>Gaji</a:t>
            </a:r>
            <a:r>
              <a:rPr lang="en-US" dirty="0" smtClean="0"/>
              <a:t> </a:t>
            </a:r>
            <a:r>
              <a:rPr lang="en-US" dirty="0" err="1" smtClean="0"/>
              <a:t>baru</a:t>
            </a:r>
            <a:r>
              <a:rPr lang="en-US" dirty="0" smtClean="0"/>
              <a:t> </a:t>
            </a:r>
            <a:r>
              <a:rPr lang="en-US" dirty="0" err="1" smtClean="0"/>
              <a:t>dibentuk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PPP </a:t>
            </a:r>
            <a:r>
              <a:rPr lang="en-US" dirty="0" err="1" smtClean="0"/>
              <a:t>LaLuan</a:t>
            </a:r>
            <a:r>
              <a:rPr lang="en-US" dirty="0" smtClean="0"/>
              <a:t> Guru </a:t>
            </a:r>
            <a:r>
              <a:rPr lang="en-US" dirty="0" err="1" smtClean="0"/>
              <a:t>Wibawa</a:t>
            </a:r>
            <a:r>
              <a:rPr lang="en-US" dirty="0" smtClean="0"/>
              <a:t>.</a:t>
            </a:r>
          </a:p>
          <a:p>
            <a:pPr marL="228600" indent="-228600" algn="just">
              <a:buAutoNum type="arabicPeriod"/>
            </a:pPr>
            <a:endParaRPr lang="en-US" dirty="0" smtClean="0"/>
          </a:p>
          <a:p>
            <a:pPr marL="228600" indent="-228600" algn="just">
              <a:buAutoNum type="arabicPeriod"/>
            </a:pP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mengambil</a:t>
            </a:r>
            <a:r>
              <a:rPr lang="en-US" dirty="0" smtClean="0"/>
              <a:t> </a:t>
            </a:r>
            <a:r>
              <a:rPr lang="en-US" dirty="0" err="1" smtClean="0"/>
              <a:t>contoh</a:t>
            </a:r>
            <a:r>
              <a:rPr lang="en-US" dirty="0" smtClean="0"/>
              <a:t> PPP 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gaji</a:t>
            </a:r>
            <a:r>
              <a:rPr lang="en-US" dirty="0" smtClean="0"/>
              <a:t> </a:t>
            </a:r>
            <a:r>
              <a:rPr lang="en-US" dirty="0" err="1" smtClean="0"/>
              <a:t>permulaan</a:t>
            </a:r>
            <a:r>
              <a:rPr lang="en-US" dirty="0" smtClean="0"/>
              <a:t> P1T1.</a:t>
            </a:r>
          </a:p>
          <a:p>
            <a:pPr marL="228600" indent="-228600" algn="just">
              <a:buAutoNum type="arabicPeriod"/>
            </a:pPr>
            <a:endParaRPr lang="en-US" dirty="0" smtClean="0"/>
          </a:p>
          <a:p>
            <a:pPr marL="228600" indent="-228600" algn="just">
              <a:buFontTx/>
              <a:buAutoNum type="arabicPeriod"/>
            </a:pPr>
            <a:r>
              <a:rPr lang="en-US" dirty="0" err="1" smtClean="0"/>
              <a:t>Selepas</a:t>
            </a:r>
            <a:r>
              <a:rPr lang="en-US" dirty="0" smtClean="0"/>
              <a:t> </a:t>
            </a:r>
            <a:r>
              <a:rPr lang="en-US" dirty="0" err="1" smtClean="0"/>
              <a:t>berkhidmat</a:t>
            </a:r>
            <a:r>
              <a:rPr lang="en-US" dirty="0" smtClean="0"/>
              <a:t>  8 </a:t>
            </a:r>
            <a:r>
              <a:rPr lang="en-US" dirty="0" err="1" smtClean="0"/>
              <a:t>tahun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memenuhi</a:t>
            </a:r>
            <a:r>
              <a:rPr lang="en-US" dirty="0" smtClean="0"/>
              <a:t> </a:t>
            </a:r>
            <a:r>
              <a:rPr lang="en-US" dirty="0" err="1" smtClean="0"/>
              <a:t>syarat</a:t>
            </a:r>
            <a:r>
              <a:rPr lang="en-US" dirty="0" smtClean="0"/>
              <a:t> </a:t>
            </a:r>
            <a:r>
              <a:rPr lang="en-US" dirty="0" err="1" smtClean="0"/>
              <a:t>kenaikan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gred</a:t>
            </a:r>
            <a:r>
              <a:rPr lang="en-US" dirty="0" smtClean="0"/>
              <a:t> </a:t>
            </a:r>
            <a:r>
              <a:rPr lang="en-US" dirty="0" err="1" smtClean="0"/>
              <a:t>gaji</a:t>
            </a:r>
            <a:r>
              <a:rPr lang="en-US" dirty="0" smtClean="0"/>
              <a:t> yang </a:t>
            </a:r>
            <a:r>
              <a:rPr lang="en-US" dirty="0" err="1" smtClean="0"/>
              <a:t>lebih</a:t>
            </a:r>
            <a:r>
              <a:rPr lang="en-US" dirty="0" smtClean="0"/>
              <a:t> </a:t>
            </a:r>
            <a:r>
              <a:rPr lang="en-US" dirty="0" err="1" smtClean="0"/>
              <a:t>tinggi</a:t>
            </a:r>
            <a:r>
              <a:rPr lang="en-US" dirty="0" smtClean="0"/>
              <a:t> , </a:t>
            </a:r>
            <a:r>
              <a:rPr lang="en-US" dirty="0" err="1" smtClean="0"/>
              <a:t>pegawai</a:t>
            </a:r>
            <a:r>
              <a:rPr lang="en-US" dirty="0" smtClean="0"/>
              <a:t>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bergerak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gaji</a:t>
            </a:r>
            <a:r>
              <a:rPr lang="en-US" dirty="0" smtClean="0"/>
              <a:t> </a:t>
            </a:r>
            <a:r>
              <a:rPr lang="en-US" dirty="0" err="1" smtClean="0"/>
              <a:t>berjumlah</a:t>
            </a:r>
            <a:r>
              <a:rPr lang="en-US" dirty="0" smtClean="0"/>
              <a:t> RM</a:t>
            </a:r>
            <a:r>
              <a:rPr lang="en-US" dirty="0" smtClean="0">
                <a:latin typeface="Arial"/>
              </a:rPr>
              <a:t>2,645.71 </a:t>
            </a:r>
            <a:r>
              <a:rPr lang="en-US" dirty="0" err="1" smtClean="0">
                <a:latin typeface="Arial"/>
              </a:rPr>
              <a:t>di</a:t>
            </a:r>
            <a:r>
              <a:rPr lang="en-US" dirty="0" smtClean="0">
                <a:latin typeface="Arial"/>
              </a:rPr>
              <a:t> DGD1 </a:t>
            </a:r>
            <a:r>
              <a:rPr lang="en-US" dirty="0" err="1" smtClean="0">
                <a:latin typeface="Arial"/>
              </a:rPr>
              <a:t>ke</a:t>
            </a:r>
            <a:r>
              <a:rPr lang="en-US" dirty="0" smtClean="0">
                <a:latin typeface="Arial"/>
              </a:rPr>
              <a:t> </a:t>
            </a:r>
            <a:r>
              <a:rPr lang="en-US" dirty="0" err="1" smtClean="0">
                <a:latin typeface="Arial"/>
              </a:rPr>
              <a:t>gaji</a:t>
            </a:r>
            <a:r>
              <a:rPr lang="en-US" dirty="0" smtClean="0">
                <a:latin typeface="Arial"/>
              </a:rPr>
              <a:t> RM2,826.06 </a:t>
            </a:r>
            <a:r>
              <a:rPr lang="en-US" dirty="0" err="1" smtClean="0">
                <a:latin typeface="Arial"/>
              </a:rPr>
              <a:t>di</a:t>
            </a:r>
            <a:r>
              <a:rPr lang="en-US" dirty="0" smtClean="0">
                <a:latin typeface="Arial"/>
              </a:rPr>
              <a:t> </a:t>
            </a:r>
            <a:r>
              <a:rPr lang="en-US" dirty="0" err="1" smtClean="0">
                <a:latin typeface="Arial"/>
              </a:rPr>
              <a:t>gred</a:t>
            </a:r>
            <a:r>
              <a:rPr lang="en-US" dirty="0" smtClean="0">
                <a:latin typeface="Arial"/>
              </a:rPr>
              <a:t> </a:t>
            </a:r>
            <a:r>
              <a:rPr lang="en-US" dirty="0" err="1" smtClean="0">
                <a:latin typeface="Arial"/>
              </a:rPr>
              <a:t>gaji</a:t>
            </a:r>
            <a:r>
              <a:rPr lang="en-US" dirty="0" smtClean="0">
                <a:latin typeface="Arial"/>
              </a:rPr>
              <a:t> DGD2 </a:t>
            </a:r>
            <a:r>
              <a:rPr lang="en-US" dirty="0" err="1" smtClean="0">
                <a:latin typeface="Arial"/>
              </a:rPr>
              <a:t>iaitu</a:t>
            </a:r>
            <a:r>
              <a:rPr lang="en-US" dirty="0" smtClean="0">
                <a:latin typeface="Arial"/>
              </a:rPr>
              <a:t> </a:t>
            </a:r>
            <a:r>
              <a:rPr lang="en-US" dirty="0" err="1" smtClean="0">
                <a:latin typeface="Arial"/>
              </a:rPr>
              <a:t>pertambahan</a:t>
            </a:r>
            <a:r>
              <a:rPr lang="en-US" dirty="0" smtClean="0">
                <a:latin typeface="Arial"/>
              </a:rPr>
              <a:t> </a:t>
            </a:r>
            <a:r>
              <a:rPr lang="en-US" dirty="0" err="1" smtClean="0">
                <a:latin typeface="Arial"/>
              </a:rPr>
              <a:t>sebanyak</a:t>
            </a:r>
            <a:r>
              <a:rPr lang="en-US" dirty="0" smtClean="0">
                <a:latin typeface="Arial"/>
              </a:rPr>
              <a:t> RM180.35.</a:t>
            </a:r>
          </a:p>
          <a:p>
            <a:pPr marL="228600" indent="-228600" algn="just">
              <a:buFontTx/>
              <a:buAutoNum type="arabicPeriod"/>
            </a:pPr>
            <a:endParaRPr lang="en-US" dirty="0" smtClean="0">
              <a:latin typeface="Arial"/>
            </a:endParaRPr>
          </a:p>
          <a:p>
            <a:pPr marL="228600" indent="-228600" algn="just">
              <a:buFontTx/>
              <a:buAutoNum type="arabicPeriod"/>
            </a:pPr>
            <a:r>
              <a:rPr lang="en-US" dirty="0" err="1" smtClean="0"/>
              <a:t>Selepas</a:t>
            </a:r>
            <a:r>
              <a:rPr lang="en-US" dirty="0" smtClean="0"/>
              <a:t> </a:t>
            </a:r>
            <a:r>
              <a:rPr lang="en-US" dirty="0" err="1" smtClean="0"/>
              <a:t>berkhidmat</a:t>
            </a:r>
            <a:r>
              <a:rPr lang="en-US" dirty="0" smtClean="0"/>
              <a:t>  8 </a:t>
            </a:r>
            <a:r>
              <a:rPr lang="en-US" dirty="0" err="1" smtClean="0"/>
              <a:t>tahun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DGD2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memenuhi</a:t>
            </a:r>
            <a:r>
              <a:rPr lang="en-US" dirty="0" smtClean="0"/>
              <a:t> </a:t>
            </a:r>
            <a:r>
              <a:rPr lang="en-US" dirty="0" err="1" smtClean="0"/>
              <a:t>syarat</a:t>
            </a:r>
            <a:r>
              <a:rPr lang="en-US" dirty="0" smtClean="0"/>
              <a:t> </a:t>
            </a:r>
            <a:r>
              <a:rPr lang="en-US" dirty="0" err="1" smtClean="0"/>
              <a:t>kenaikan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gred</a:t>
            </a:r>
            <a:r>
              <a:rPr lang="en-US" dirty="0" smtClean="0"/>
              <a:t> </a:t>
            </a:r>
            <a:r>
              <a:rPr lang="en-US" dirty="0" err="1" smtClean="0"/>
              <a:t>gaji</a:t>
            </a:r>
            <a:r>
              <a:rPr lang="en-US" dirty="0" smtClean="0"/>
              <a:t> yang </a:t>
            </a:r>
            <a:r>
              <a:rPr lang="en-US" dirty="0" err="1" smtClean="0"/>
              <a:t>lebih</a:t>
            </a:r>
            <a:r>
              <a:rPr lang="en-US" dirty="0" smtClean="0"/>
              <a:t> </a:t>
            </a:r>
            <a:r>
              <a:rPr lang="en-US" dirty="0" err="1" smtClean="0"/>
              <a:t>tinggi</a:t>
            </a:r>
            <a:r>
              <a:rPr lang="en-US" dirty="0" smtClean="0"/>
              <a:t>, </a:t>
            </a:r>
            <a:r>
              <a:rPr lang="en-US" dirty="0" err="1" smtClean="0"/>
              <a:t>pegawai</a:t>
            </a:r>
            <a:r>
              <a:rPr lang="en-US" dirty="0" smtClean="0"/>
              <a:t>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bergerak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gaji</a:t>
            </a:r>
            <a:r>
              <a:rPr lang="en-US" dirty="0" smtClean="0"/>
              <a:t> </a:t>
            </a:r>
            <a:r>
              <a:rPr lang="en-US" dirty="0" err="1" smtClean="0"/>
              <a:t>berjumlah</a:t>
            </a:r>
            <a:r>
              <a:rPr lang="en-US" dirty="0" smtClean="0"/>
              <a:t> RM</a:t>
            </a:r>
            <a:r>
              <a:rPr lang="en-US" dirty="0" smtClean="0">
                <a:latin typeface="Arial"/>
              </a:rPr>
              <a:t>4,466.06 </a:t>
            </a:r>
            <a:r>
              <a:rPr lang="en-US" dirty="0" err="1" smtClean="0">
                <a:latin typeface="Arial"/>
              </a:rPr>
              <a:t>ke</a:t>
            </a:r>
            <a:r>
              <a:rPr lang="en-US" dirty="0" smtClean="0">
                <a:latin typeface="Arial"/>
              </a:rPr>
              <a:t> </a:t>
            </a:r>
            <a:r>
              <a:rPr lang="en-US" dirty="0" err="1" smtClean="0">
                <a:latin typeface="Arial"/>
              </a:rPr>
              <a:t>gaji</a:t>
            </a:r>
            <a:r>
              <a:rPr lang="en-US" dirty="0" smtClean="0">
                <a:latin typeface="Arial"/>
              </a:rPr>
              <a:t> RM4,685.94 </a:t>
            </a:r>
            <a:r>
              <a:rPr lang="en-US" dirty="0" err="1" smtClean="0">
                <a:latin typeface="Arial"/>
              </a:rPr>
              <a:t>di</a:t>
            </a:r>
            <a:r>
              <a:rPr lang="en-US" dirty="0" smtClean="0">
                <a:latin typeface="Arial"/>
              </a:rPr>
              <a:t> </a:t>
            </a:r>
            <a:r>
              <a:rPr lang="en-US" dirty="0" err="1" smtClean="0">
                <a:latin typeface="Arial"/>
              </a:rPr>
              <a:t>gred</a:t>
            </a:r>
            <a:r>
              <a:rPr lang="en-US" dirty="0" smtClean="0">
                <a:latin typeface="Arial"/>
              </a:rPr>
              <a:t> </a:t>
            </a:r>
            <a:r>
              <a:rPr lang="en-US" dirty="0" err="1" smtClean="0">
                <a:latin typeface="Arial"/>
              </a:rPr>
              <a:t>gaji</a:t>
            </a:r>
            <a:r>
              <a:rPr lang="en-US" dirty="0" smtClean="0">
                <a:latin typeface="Arial"/>
              </a:rPr>
              <a:t> DGD3 </a:t>
            </a:r>
            <a:r>
              <a:rPr lang="en-US" dirty="0" err="1" smtClean="0">
                <a:latin typeface="Arial"/>
              </a:rPr>
              <a:t>iaitu</a:t>
            </a:r>
            <a:r>
              <a:rPr lang="en-US" dirty="0" smtClean="0">
                <a:latin typeface="Arial"/>
              </a:rPr>
              <a:t> </a:t>
            </a:r>
            <a:r>
              <a:rPr lang="en-US" dirty="0" err="1" smtClean="0">
                <a:latin typeface="Arial"/>
              </a:rPr>
              <a:t>pertambahan</a:t>
            </a:r>
            <a:r>
              <a:rPr lang="en-US" dirty="0" smtClean="0">
                <a:latin typeface="Arial"/>
              </a:rPr>
              <a:t> </a:t>
            </a:r>
            <a:r>
              <a:rPr lang="en-US" dirty="0" err="1" smtClean="0">
                <a:latin typeface="Arial"/>
              </a:rPr>
              <a:t>sebanyak</a:t>
            </a:r>
            <a:r>
              <a:rPr lang="en-US" dirty="0" smtClean="0">
                <a:latin typeface="Arial"/>
              </a:rPr>
              <a:t> RM219.88.</a:t>
            </a:r>
          </a:p>
          <a:p>
            <a:pPr marL="228600" indent="-228600" algn="just">
              <a:buFontTx/>
              <a:buAutoNum type="arabicPeriod"/>
            </a:pPr>
            <a:endParaRPr lang="en-US" dirty="0" smtClean="0">
              <a:latin typeface="Arial"/>
            </a:endParaRPr>
          </a:p>
          <a:p>
            <a:pPr marL="228600" indent="-228600" algn="just">
              <a:buFontTx/>
              <a:buAutoNum type="arabicPeriod"/>
            </a:pPr>
            <a:r>
              <a:rPr lang="en-US" dirty="0" err="1" smtClean="0"/>
              <a:t>Selepas</a:t>
            </a:r>
            <a:r>
              <a:rPr lang="en-US" dirty="0" smtClean="0"/>
              <a:t> </a:t>
            </a:r>
            <a:r>
              <a:rPr lang="en-US" dirty="0" err="1" smtClean="0"/>
              <a:t>berkhidmat</a:t>
            </a:r>
            <a:r>
              <a:rPr lang="en-US" dirty="0" smtClean="0"/>
              <a:t>  5 </a:t>
            </a:r>
            <a:r>
              <a:rPr lang="en-US" dirty="0" err="1" smtClean="0"/>
              <a:t>tahun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DGD3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memenuhi</a:t>
            </a:r>
            <a:r>
              <a:rPr lang="en-US" dirty="0" smtClean="0"/>
              <a:t> </a:t>
            </a:r>
            <a:r>
              <a:rPr lang="en-US" dirty="0" err="1" smtClean="0"/>
              <a:t>syarat</a:t>
            </a:r>
            <a:r>
              <a:rPr lang="en-US" dirty="0" smtClean="0"/>
              <a:t> </a:t>
            </a:r>
            <a:r>
              <a:rPr lang="en-US" dirty="0" err="1" smtClean="0"/>
              <a:t>kenaikan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gred</a:t>
            </a:r>
            <a:r>
              <a:rPr lang="en-US" dirty="0" smtClean="0"/>
              <a:t> </a:t>
            </a:r>
            <a:r>
              <a:rPr lang="en-US" dirty="0" err="1" smtClean="0"/>
              <a:t>gaji</a:t>
            </a:r>
            <a:r>
              <a:rPr lang="en-US" dirty="0" smtClean="0"/>
              <a:t> yang </a:t>
            </a:r>
            <a:r>
              <a:rPr lang="en-US" dirty="0" err="1" smtClean="0"/>
              <a:t>lebih</a:t>
            </a:r>
            <a:r>
              <a:rPr lang="en-US" dirty="0" smtClean="0"/>
              <a:t> </a:t>
            </a:r>
            <a:r>
              <a:rPr lang="en-US" dirty="0" err="1" smtClean="0"/>
              <a:t>tinggi</a:t>
            </a:r>
            <a:r>
              <a:rPr lang="en-US" dirty="0" smtClean="0"/>
              <a:t>, </a:t>
            </a:r>
            <a:r>
              <a:rPr lang="en-US" dirty="0" err="1" smtClean="0"/>
              <a:t>pegawai</a:t>
            </a:r>
            <a:r>
              <a:rPr lang="en-US" dirty="0" smtClean="0"/>
              <a:t>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bergerak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gaji</a:t>
            </a:r>
            <a:r>
              <a:rPr lang="en-US" dirty="0" smtClean="0"/>
              <a:t> </a:t>
            </a:r>
            <a:r>
              <a:rPr lang="en-US" dirty="0" err="1" smtClean="0"/>
              <a:t>berjumlah</a:t>
            </a:r>
            <a:r>
              <a:rPr lang="en-US" dirty="0" smtClean="0"/>
              <a:t> RM</a:t>
            </a:r>
            <a:r>
              <a:rPr lang="en-US" dirty="0" smtClean="0">
                <a:latin typeface="Arial"/>
              </a:rPr>
              <a:t>5,315.94 </a:t>
            </a:r>
            <a:r>
              <a:rPr lang="en-US" dirty="0" err="1" smtClean="0">
                <a:latin typeface="Arial"/>
              </a:rPr>
              <a:t>ke</a:t>
            </a:r>
            <a:r>
              <a:rPr lang="en-US" dirty="0" smtClean="0">
                <a:latin typeface="Arial"/>
              </a:rPr>
              <a:t> </a:t>
            </a:r>
            <a:r>
              <a:rPr lang="en-US" dirty="0" err="1" smtClean="0">
                <a:latin typeface="Arial"/>
              </a:rPr>
              <a:t>gaji</a:t>
            </a:r>
            <a:r>
              <a:rPr lang="en-US" dirty="0" smtClean="0">
                <a:latin typeface="Arial"/>
              </a:rPr>
              <a:t> RM5,758.88 </a:t>
            </a:r>
            <a:r>
              <a:rPr lang="en-US" dirty="0" err="1" smtClean="0">
                <a:latin typeface="Arial"/>
              </a:rPr>
              <a:t>di</a:t>
            </a:r>
            <a:r>
              <a:rPr lang="en-US" dirty="0" smtClean="0">
                <a:latin typeface="Arial"/>
              </a:rPr>
              <a:t> </a:t>
            </a:r>
            <a:r>
              <a:rPr lang="en-US" dirty="0" err="1" smtClean="0">
                <a:latin typeface="Arial"/>
              </a:rPr>
              <a:t>gred</a:t>
            </a:r>
            <a:r>
              <a:rPr lang="en-US" dirty="0" smtClean="0">
                <a:latin typeface="Arial"/>
              </a:rPr>
              <a:t> </a:t>
            </a:r>
            <a:r>
              <a:rPr lang="en-US" dirty="0" err="1" smtClean="0">
                <a:latin typeface="Arial"/>
              </a:rPr>
              <a:t>gaji</a:t>
            </a:r>
            <a:r>
              <a:rPr lang="en-US" dirty="0" smtClean="0">
                <a:latin typeface="Arial"/>
              </a:rPr>
              <a:t> DGD4 </a:t>
            </a:r>
            <a:r>
              <a:rPr lang="en-US" dirty="0" err="1" smtClean="0">
                <a:latin typeface="Arial"/>
              </a:rPr>
              <a:t>iaitu</a:t>
            </a:r>
            <a:r>
              <a:rPr lang="en-US" dirty="0" smtClean="0">
                <a:latin typeface="Arial"/>
              </a:rPr>
              <a:t> </a:t>
            </a:r>
            <a:r>
              <a:rPr lang="en-US" dirty="0" err="1" smtClean="0">
                <a:latin typeface="Arial"/>
              </a:rPr>
              <a:t>pertambahan</a:t>
            </a:r>
            <a:r>
              <a:rPr lang="en-US" dirty="0" smtClean="0">
                <a:latin typeface="Arial"/>
              </a:rPr>
              <a:t> </a:t>
            </a:r>
            <a:r>
              <a:rPr lang="en-US" dirty="0" err="1" smtClean="0">
                <a:latin typeface="Arial"/>
              </a:rPr>
              <a:t>sebanyak</a:t>
            </a:r>
            <a:r>
              <a:rPr lang="en-US" dirty="0" smtClean="0">
                <a:latin typeface="Arial"/>
              </a:rPr>
              <a:t> RM442.94.</a:t>
            </a:r>
          </a:p>
          <a:p>
            <a:pPr marL="228600" indent="-228600" algn="just">
              <a:buFontTx/>
              <a:buAutoNum type="arabicPeriod"/>
            </a:pPr>
            <a:endParaRPr lang="en-US" dirty="0" smtClean="0">
              <a:latin typeface="Arial"/>
            </a:endParaRPr>
          </a:p>
          <a:p>
            <a:pPr marL="228600" indent="-228600" algn="just">
              <a:buFontTx/>
              <a:buAutoNum type="arabicPeriod"/>
            </a:pPr>
            <a:endParaRPr lang="en-US" dirty="0" smtClean="0">
              <a:latin typeface="Arial"/>
            </a:endParaRPr>
          </a:p>
          <a:p>
            <a:pPr marL="228600" indent="-228600" algn="just">
              <a:buFontTx/>
              <a:buAutoNum type="arabicPeriod"/>
            </a:pPr>
            <a:endParaRPr lang="en-US" dirty="0" smtClean="0">
              <a:latin typeface="Arial"/>
            </a:endParaRPr>
          </a:p>
          <a:p>
            <a:pPr marL="228600" indent="-228600" algn="just">
              <a:buFontTx/>
              <a:buAutoNum type="arabicPeriod"/>
            </a:pPr>
            <a:endParaRPr lang="en-US" dirty="0" smtClean="0">
              <a:latin typeface="Arial"/>
            </a:endParaRPr>
          </a:p>
          <a:p>
            <a:pPr marL="228600" indent="-228600" algn="just">
              <a:buAutoNum type="arabicPeriod"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RAHSIA</a:t>
            </a:r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ms-MY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RAHSIA</a:t>
            </a:r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RAHSIA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ms-MY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RAHSIA</a:t>
            </a:r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RAHSIA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ms-MY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RAHSIA</a:t>
            </a:r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RAHSIA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95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RAHSIA</a:t>
            </a:r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RAHSIA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95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RAHSIA</a:t>
            </a:r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RAHSIA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95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RAHSIA</a:t>
            </a:r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RAHSIA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95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RAHSIA</a:t>
            </a:r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RAHSIA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95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RAHSIA</a:t>
            </a:r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RAHSIA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95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RAHSIA</a:t>
            </a:r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RAHSIA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95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RAHSIA</a:t>
            </a:r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RAHSIA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ms-MY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RAHSIA</a:t>
            </a:r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RAHSIA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ms-MY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RAHSIA</a:t>
            </a:r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RAHSIA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ms-MY" smtClean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RAHSIA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2129D5E-3DBE-4E44-BE74-EEA5D2985BC3}" type="slidenum">
              <a:rPr lang="en-US" smtClean="0"/>
              <a:pPr>
                <a:defRPr/>
              </a:pPr>
              <a:t>44</a:t>
            </a:fld>
            <a:endParaRPr lang="en-US" dirty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ms-MY" smtClean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RAHSIA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2129D5E-3DBE-4E44-BE74-EEA5D2985BC3}" type="slidenum">
              <a:rPr lang="en-US" smtClean="0"/>
              <a:pPr>
                <a:defRPr/>
              </a:pPr>
              <a:t>45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368156-365C-4E83-85C1-C1F8EEAEE3CE}" type="datetime1">
              <a:rPr lang="en-US"/>
              <a:pPr>
                <a:defRPr/>
              </a:pPr>
              <a:t>12/8/2011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B37B89-311C-437F-B372-49BB28B452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" Target="../slides/slid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6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pic>
        <p:nvPicPr>
          <p:cNvPr id="1028" name="Picture 5" descr="JPALOGOS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459788" y="76200"/>
            <a:ext cx="474662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9" descr="Crest.gif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9050" y="0"/>
            <a:ext cx="80962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Slide Number Placeholder 1"/>
          <p:cNvSpPr txBox="1">
            <a:spLocks noGrp="1"/>
          </p:cNvSpPr>
          <p:nvPr/>
        </p:nvSpPr>
        <p:spPr>
          <a:xfrm>
            <a:off x="7010400" y="6492875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6A9F4F37-2370-4985-96F8-776CE5FB8703}" type="slidenum">
              <a:rPr lang="en-US" sz="1200">
                <a:solidFill>
                  <a:srgbClr val="FFFF00"/>
                </a:solidFill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rgbClr val="FFFF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07" r:id="rId1"/>
    <p:sldLayoutId id="2147484208" r:id="rId2"/>
    <p:sldLayoutId id="2147484209" r:id="rId3"/>
    <p:sldLayoutId id="2147484210" r:id="rId4"/>
  </p:sldLayoutIdLst>
  <p:timing>
    <p:tnLst>
      <p:par>
        <p:cTn id="1" dur="indefinite" restart="never" nodeType="tmRoot"/>
      </p:par>
    </p:tnLst>
  </p:timing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3" Type="http://schemas.openxmlformats.org/officeDocument/2006/relationships/diagramLayout" Target="../diagrams/layout2.xml"/><Relationship Id="rId7" Type="http://schemas.openxmlformats.org/officeDocument/2006/relationships/slide" Target="slide6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openxmlformats.org/officeDocument/2006/relationships/slide" Target="slide7.xml"/><Relationship Id="rId5" Type="http://schemas.openxmlformats.org/officeDocument/2006/relationships/diagramColors" Target="../diagrams/colors2.xml"/><Relationship Id="rId10" Type="http://schemas.microsoft.com/office/2007/relationships/diagramDrawing" Target="../diagrams/drawing2.xml"/><Relationship Id="rId4" Type="http://schemas.openxmlformats.org/officeDocument/2006/relationships/diagramQuickStyle" Target="../diagrams/quickStyle2.xml"/><Relationship Id="rId9" Type="http://schemas.openxmlformats.org/officeDocument/2006/relationships/slide" Target="slide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openxmlformats.org/officeDocument/2006/relationships/slide" Target="slide43.xml"/><Relationship Id="rId4" Type="http://schemas.openxmlformats.org/officeDocument/2006/relationships/slide" Target="slide4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slide" Target="slide10.xml"/><Relationship Id="rId4" Type="http://schemas.openxmlformats.org/officeDocument/2006/relationships/slide" Target="slide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9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slide" Target="slide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Layout" Target="../diagrams/layout3.xml"/><Relationship Id="rId7" Type="http://schemas.openxmlformats.org/officeDocument/2006/relationships/slide" Target="slide29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7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Relationship Id="rId9" Type="http://schemas.microsoft.com/office/2007/relationships/diagramDrawing" Target="../diagrams/drawing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" Target="slide43.xml"/><Relationship Id="rId2" Type="http://schemas.openxmlformats.org/officeDocument/2006/relationships/slide" Target="slide4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" Target="slide41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slide" Target="slide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slide" Target="slide4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703944" y="2133600"/>
            <a:ext cx="7696200" cy="182880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spc="50" dirty="0">
                <a:ln w="11430"/>
                <a:solidFill>
                  <a:srgbClr val="FFFF00"/>
                </a:solidFill>
                <a:latin typeface="Arial "/>
              </a:rPr>
              <a:t>PELAKSANAAN SARAAN BARU PERKHIDMATAN AWAM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43000" y="5715000"/>
            <a:ext cx="7010400" cy="46166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ln w="50800"/>
                <a:solidFill>
                  <a:schemeClr val="accent6">
                    <a:lumMod val="7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  <a:reflection blurRad="6350" stA="55000" endA="300" endPos="45500" dir="5400000" sy="-100000" algn="bl" rotWithShape="0"/>
                </a:effectLst>
                <a:latin typeface="Arial" pitchFamily="34" charset="0"/>
                <a:cs typeface="Arial" pitchFamily="34" charset="0"/>
              </a:rPr>
              <a:t>JABATAN PERKHIDMATAN AWAM MALAYSIA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Diagram 16"/>
          <p:cNvGraphicFramePr/>
          <p:nvPr/>
        </p:nvGraphicFramePr>
        <p:xfrm>
          <a:off x="489099" y="990600"/>
          <a:ext cx="8382000" cy="5715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4" name="Oval 13"/>
          <p:cNvSpPr/>
          <p:nvPr/>
        </p:nvSpPr>
        <p:spPr>
          <a:xfrm>
            <a:off x="439472" y="2743200"/>
            <a:ext cx="3352800" cy="1981200"/>
          </a:xfrm>
          <a:prstGeom prst="ellipse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ms-MY" sz="2200" dirty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PEMBENTUKAN JADUAL GAJI BARU</a:t>
            </a:r>
            <a:endParaRPr lang="en-US" sz="22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143000" y="152400"/>
            <a:ext cx="6858000" cy="533400"/>
          </a:xfrm>
          <a:prstGeom prst="roundRect">
            <a:avLst/>
          </a:prstGeom>
          <a:gradFill flip="none" rotWithShape="1">
            <a:gsLst>
              <a:gs pos="0">
                <a:srgbClr val="990000">
                  <a:shade val="30000"/>
                  <a:satMod val="115000"/>
                </a:srgbClr>
              </a:gs>
              <a:gs pos="50000">
                <a:srgbClr val="990000">
                  <a:shade val="67500"/>
                  <a:satMod val="115000"/>
                </a:srgbClr>
              </a:gs>
              <a:gs pos="100000">
                <a:srgbClr val="990000">
                  <a:shade val="100000"/>
                  <a:satMod val="115000"/>
                </a:srgbClr>
              </a:gs>
            </a:gsLst>
            <a:lin ang="5400000" scaled="1"/>
            <a:tileRect/>
          </a:gra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>
                <a:solidFill>
                  <a:schemeClr val="bg1"/>
                </a:solidFill>
              </a:rPr>
              <a:t>SARAAN </a:t>
            </a:r>
            <a:r>
              <a:rPr lang="en-US" sz="2400" dirty="0">
                <a:solidFill>
                  <a:schemeClr val="bg1"/>
                </a:solidFill>
              </a:rPr>
              <a:t>YANG KOMPETITIF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ontent Placeholder 2"/>
          <p:cNvGraphicFramePr>
            <a:graphicFrameLocks noGrp="1"/>
          </p:cNvGraphicFramePr>
          <p:nvPr>
            <p:ph idx="1"/>
          </p:nvPr>
        </p:nvGraphicFramePr>
        <p:xfrm>
          <a:off x="76200" y="1143000"/>
          <a:ext cx="8610600" cy="525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AutoShape 8">
            <a:hlinkClick r:id="rId6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600201" y="5746750"/>
            <a:ext cx="340432" cy="273050"/>
          </a:xfrm>
          <a:prstGeom prst="flowChartConnector">
            <a:avLst/>
          </a:prstGeom>
          <a:solidFill>
            <a:srgbClr val="FFC000"/>
          </a:solidFill>
          <a:ln w="3175">
            <a:solidFill>
              <a:schemeClr val="bg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eaLnBrk="0" hangingPunct="0">
              <a:spcBef>
                <a:spcPct val="30000"/>
              </a:spcBef>
              <a:defRPr/>
            </a:pPr>
            <a:endParaRPr kumimoji="1" lang="en-US" sz="1200">
              <a:latin typeface="Times New Roman" pitchFamily="18" charset="0"/>
              <a:cs typeface="+mn-cs"/>
            </a:endParaRPr>
          </a:p>
        </p:txBody>
      </p:sp>
      <p:sp>
        <p:nvSpPr>
          <p:cNvPr id="9" name="AutoShape 8">
            <a:hlinkClick r:id="rId7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6781800" y="5822950"/>
            <a:ext cx="303213" cy="273050"/>
          </a:xfrm>
          <a:prstGeom prst="flowChartConnector">
            <a:avLst/>
          </a:prstGeom>
          <a:solidFill>
            <a:srgbClr val="FFC000"/>
          </a:solidFill>
          <a:ln w="3175">
            <a:solidFill>
              <a:schemeClr val="bg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eaLnBrk="0" hangingPunct="0">
              <a:spcBef>
                <a:spcPct val="30000"/>
              </a:spcBef>
              <a:defRPr/>
            </a:pPr>
            <a:endParaRPr kumimoji="1" lang="en-US" sz="1200">
              <a:latin typeface="Times New Roman" pitchFamily="18" charset="0"/>
              <a:cs typeface="+mn-cs"/>
            </a:endParaRPr>
          </a:p>
        </p:txBody>
      </p:sp>
      <p:sp>
        <p:nvSpPr>
          <p:cNvPr id="6153" name="Slide Number Placeholder 16"/>
          <p:cNvSpPr txBox="1">
            <a:spLocks/>
          </p:cNvSpPr>
          <p:nvPr/>
        </p:nvSpPr>
        <p:spPr bwMode="auto">
          <a:xfrm>
            <a:off x="8686800" y="6492875"/>
            <a:ext cx="3810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842288C6-FEF7-422F-A3AD-2D71E4E54274}" type="slidenum">
              <a:rPr lang="en-US" sz="1100"/>
              <a:pPr algn="r"/>
              <a:t>3</a:t>
            </a:fld>
            <a:endParaRPr lang="en-US" sz="1100"/>
          </a:p>
        </p:txBody>
      </p:sp>
      <p:sp>
        <p:nvSpPr>
          <p:cNvPr id="10" name="AutoShape 8">
            <a:hlinkClick r:id="rId8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162800" y="2905935"/>
            <a:ext cx="303213" cy="218265"/>
          </a:xfrm>
          <a:prstGeom prst="flowChartConnector">
            <a:avLst/>
          </a:prstGeom>
          <a:solidFill>
            <a:srgbClr val="FFC000"/>
          </a:solidFill>
          <a:ln w="3175">
            <a:solidFill>
              <a:schemeClr val="bg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eaLnBrk="0" hangingPunct="0">
              <a:spcBef>
                <a:spcPct val="30000"/>
              </a:spcBef>
              <a:defRPr/>
            </a:pPr>
            <a:endParaRPr kumimoji="1" lang="en-US" sz="1200">
              <a:latin typeface="Times New Roman" pitchFamily="18" charset="0"/>
              <a:cs typeface="+mn-cs"/>
            </a:endParaRPr>
          </a:p>
        </p:txBody>
      </p:sp>
      <p:sp>
        <p:nvSpPr>
          <p:cNvPr id="13" name="AutoShape 8">
            <a:hlinkClick r:id="rId9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447800" y="3058335"/>
            <a:ext cx="303213" cy="218265"/>
          </a:xfrm>
          <a:prstGeom prst="flowChartConnector">
            <a:avLst/>
          </a:prstGeom>
          <a:solidFill>
            <a:srgbClr val="FFC000"/>
          </a:solidFill>
          <a:ln w="3175">
            <a:solidFill>
              <a:schemeClr val="bg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eaLnBrk="0" hangingPunct="0">
              <a:spcBef>
                <a:spcPct val="30000"/>
              </a:spcBef>
              <a:defRPr/>
            </a:pPr>
            <a:endParaRPr kumimoji="1" lang="en-US" sz="1200">
              <a:latin typeface="Times New Roman" pitchFamily="18" charset="0"/>
              <a:cs typeface="+mn-cs"/>
            </a:endParaRPr>
          </a:p>
        </p:txBody>
      </p:sp>
      <p:sp>
        <p:nvSpPr>
          <p:cNvPr id="12" name="Flowchart: Terminator 11"/>
          <p:cNvSpPr/>
          <p:nvPr/>
        </p:nvSpPr>
        <p:spPr>
          <a:xfrm>
            <a:off x="1551296" y="76200"/>
            <a:ext cx="6019800" cy="914400"/>
          </a:xfrm>
          <a:prstGeom prst="flowChartTerminator">
            <a:avLst/>
          </a:prstGeom>
          <a:solidFill>
            <a:srgbClr val="99003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t">
              <a:spcAft>
                <a:spcPts val="150"/>
              </a:spcAft>
              <a:defRPr/>
            </a:pPr>
            <a:r>
              <a:rPr lang="ms-MY" sz="2400" dirty="0">
                <a:latin typeface="Arial" pitchFamily="34" charset="0"/>
                <a:cs typeface="Arial" pitchFamily="34" charset="0"/>
              </a:rPr>
              <a:t>PEMBENTUKAN GAJI SEBARIS</a:t>
            </a:r>
            <a:endParaRPr lang="en-MY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7"/>
          <p:cNvSpPr txBox="1">
            <a:spLocks noChangeArrowheads="1"/>
          </p:cNvSpPr>
          <p:nvPr/>
        </p:nvSpPr>
        <p:spPr bwMode="auto">
          <a:xfrm>
            <a:off x="989013" y="2198688"/>
            <a:ext cx="7226300" cy="23098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just">
              <a:lnSpc>
                <a:spcPct val="110000"/>
              </a:lnSpc>
              <a:spcBef>
                <a:spcPct val="50000"/>
              </a:spcBef>
            </a:pPr>
            <a:r>
              <a:rPr lang="ms-MY" sz="2400">
                <a:solidFill>
                  <a:schemeClr val="bg1"/>
                </a:solidFill>
              </a:rPr>
              <a:t>Upahan yang dibayar hendaklah mengikut jenis kerja dan tanggungjawab yang dijalankan. </a:t>
            </a:r>
          </a:p>
          <a:p>
            <a:pPr algn="just">
              <a:lnSpc>
                <a:spcPct val="110000"/>
              </a:lnSpc>
              <a:spcBef>
                <a:spcPct val="50000"/>
              </a:spcBef>
            </a:pPr>
            <a:r>
              <a:rPr lang="ms-MY" sz="2400">
                <a:solidFill>
                  <a:schemeClr val="bg1"/>
                </a:solidFill>
              </a:rPr>
              <a:t>Semakin berat dan kompleks tugas dan tanggungjawab yang dijalankan, semakin bertambah upahan yang diterima.</a:t>
            </a:r>
          </a:p>
        </p:txBody>
      </p:sp>
      <p:sp>
        <p:nvSpPr>
          <p:cNvPr id="6" name="Flowchart: Terminator 5"/>
          <p:cNvSpPr/>
          <p:nvPr/>
        </p:nvSpPr>
        <p:spPr>
          <a:xfrm>
            <a:off x="914400" y="1244004"/>
            <a:ext cx="4953000" cy="914400"/>
          </a:xfrm>
          <a:prstGeom prst="flowChartTerminator">
            <a:avLst/>
          </a:prstGeom>
          <a:solidFill>
            <a:srgbClr val="99003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t">
              <a:spcAft>
                <a:spcPts val="150"/>
              </a:spcAft>
              <a:defRPr/>
            </a:pPr>
            <a:r>
              <a:rPr lang="ms-MY" sz="2400" dirty="0">
                <a:latin typeface="Arial" pitchFamily="34" charset="0"/>
                <a:cs typeface="Arial" pitchFamily="34" charset="0"/>
              </a:rPr>
              <a:t>Kadar Upah Untuk Kerja </a:t>
            </a:r>
          </a:p>
          <a:p>
            <a:pPr algn="just" fontAlgn="t">
              <a:spcAft>
                <a:spcPts val="150"/>
              </a:spcAft>
              <a:defRPr/>
            </a:pPr>
            <a:r>
              <a:rPr lang="ms-MY" sz="2400" i="1" dirty="0">
                <a:latin typeface="Arial" pitchFamily="34" charset="0"/>
                <a:cs typeface="Arial" pitchFamily="34" charset="0"/>
              </a:rPr>
              <a:t>(Rate For The Job</a:t>
            </a:r>
            <a:r>
              <a:rPr lang="ms-MY" sz="2400" dirty="0">
                <a:latin typeface="Arial" pitchFamily="34" charset="0"/>
                <a:cs typeface="Arial" pitchFamily="34" charset="0"/>
              </a:rPr>
              <a:t>)</a:t>
            </a:r>
            <a:endParaRPr lang="en-MY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AutoShape 8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29600" y="6324600"/>
            <a:ext cx="303213" cy="304800"/>
          </a:xfrm>
          <a:prstGeom prst="flowChartConnector">
            <a:avLst/>
          </a:prstGeom>
          <a:solidFill>
            <a:srgbClr val="C00000"/>
          </a:solidFill>
          <a:ln w="3175">
            <a:solidFill>
              <a:schemeClr val="bg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eaLnBrk="0" hangingPunct="0">
              <a:spcBef>
                <a:spcPct val="30000"/>
              </a:spcBef>
              <a:defRPr/>
            </a:pPr>
            <a:endParaRPr kumimoji="1" lang="en-US" sz="1200">
              <a:latin typeface="Times New Roman" pitchFamily="18" charset="0"/>
              <a:cs typeface="+mn-cs"/>
            </a:endParaRPr>
          </a:p>
        </p:txBody>
      </p:sp>
      <p:sp>
        <p:nvSpPr>
          <p:cNvPr id="7177" name="Slide Number Placeholder 16"/>
          <p:cNvSpPr txBox="1">
            <a:spLocks/>
          </p:cNvSpPr>
          <p:nvPr/>
        </p:nvSpPr>
        <p:spPr bwMode="auto">
          <a:xfrm>
            <a:off x="8686800" y="6492875"/>
            <a:ext cx="3810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D175AB55-BB44-4D07-A587-74E50D38DFF8}" type="slidenum">
              <a:rPr lang="en-US" sz="1100"/>
              <a:pPr algn="r"/>
              <a:t>4</a:t>
            </a:fld>
            <a:endParaRPr lang="en-US" sz="1100"/>
          </a:p>
        </p:txBody>
      </p:sp>
      <p:sp>
        <p:nvSpPr>
          <p:cNvPr id="7" name="Flowchart: Connector 6">
            <a:hlinkClick r:id="rId4" action="ppaction://hlinksldjump" highlightClick="1"/>
          </p:cNvPr>
          <p:cNvSpPr/>
          <p:nvPr/>
        </p:nvSpPr>
        <p:spPr bwMode="auto">
          <a:xfrm>
            <a:off x="4114800" y="1752600"/>
            <a:ext cx="230188" cy="258762"/>
          </a:xfrm>
          <a:prstGeom prst="flowChartConnector">
            <a:avLst/>
          </a:prstGeom>
          <a:solidFill>
            <a:schemeClr val="accent6">
              <a:lumMod val="75000"/>
            </a:schemeClr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dist="35921" dir="2700000" algn="ctr" rotWithShape="0">
              <a:schemeClr val="bg2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2400">
              <a:solidFill>
                <a:schemeClr val="bg1"/>
              </a:solidFill>
              <a:latin typeface="Arial" charset="0"/>
              <a:cs typeface="+mn-cs"/>
            </a:endParaRPr>
          </a:p>
        </p:txBody>
      </p:sp>
      <p:pic>
        <p:nvPicPr>
          <p:cNvPr id="9" name="Picture 1" descr="C:\Users\yusmadi.yusoff\AppData\Local\Microsoft\Windows\Temporary Internet Files\Content.IE5\5L6D2G3O\MC900431515[1].pn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495800" y="1752600"/>
            <a:ext cx="393357" cy="3048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Scroll 1"/>
          <p:cNvSpPr/>
          <p:nvPr/>
        </p:nvSpPr>
        <p:spPr>
          <a:xfrm>
            <a:off x="838200" y="1143000"/>
            <a:ext cx="7696200" cy="4077117"/>
          </a:xfrm>
          <a:prstGeom prst="verticalScroll">
            <a:avLst>
              <a:gd name="adj" fmla="val 11326"/>
            </a:avLst>
          </a:prstGeom>
          <a:blipFill>
            <a:blip r:embed="rId2" cstate="print"/>
            <a:tile tx="0" ty="0" sx="100000" sy="100000" flip="none" algn="tl"/>
          </a:blipFill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endParaRPr lang="ms-MY" sz="1400" dirty="0">
              <a:ln w="1905"/>
              <a:solidFill>
                <a:schemeClr val="accent2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pple Chancery" pitchFamily="66" charset="0"/>
            </a:endParaRPr>
          </a:p>
          <a:p>
            <a:pPr algn="ctr">
              <a:defRPr/>
            </a:pPr>
            <a:r>
              <a:rPr lang="ms-MY" sz="3200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pple Chancery" pitchFamily="66" charset="0"/>
              </a:rPr>
              <a:t>sesuai sukat dengan timbangnya, </a:t>
            </a:r>
          </a:p>
          <a:p>
            <a:pPr algn="ctr">
              <a:defRPr/>
            </a:pPr>
            <a:r>
              <a:rPr lang="ms-MY" sz="3200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pple Chancery" pitchFamily="66" charset="0"/>
              </a:rPr>
              <a:t>sesuai belah dengan ukurnya, </a:t>
            </a:r>
          </a:p>
          <a:p>
            <a:pPr algn="ctr">
              <a:defRPr/>
            </a:pPr>
            <a:r>
              <a:rPr lang="ms-MY" sz="3200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pple Chancery" pitchFamily="66" charset="0"/>
              </a:rPr>
              <a:t>sesuai peluh dengan upahnya, </a:t>
            </a:r>
          </a:p>
          <a:p>
            <a:pPr algn="ctr">
              <a:defRPr/>
            </a:pPr>
            <a:r>
              <a:rPr lang="ms-MY" sz="3200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pple Chancery" pitchFamily="66" charset="0"/>
              </a:rPr>
              <a:t>sesuai penat dengan dapatnya, </a:t>
            </a:r>
          </a:p>
          <a:p>
            <a:pPr algn="ctr">
              <a:defRPr/>
            </a:pPr>
            <a:r>
              <a:rPr lang="ms-MY" sz="3200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pple Chancery" pitchFamily="66" charset="0"/>
              </a:rPr>
              <a:t>sesuai hukum dengan salahnya, </a:t>
            </a:r>
          </a:p>
          <a:p>
            <a:pPr algn="ctr">
              <a:defRPr/>
            </a:pPr>
            <a:r>
              <a:rPr lang="ms-MY" sz="3200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pple Chancery" pitchFamily="66" charset="0"/>
              </a:rPr>
              <a:t>sesuai alur dengan patutnya.</a:t>
            </a:r>
          </a:p>
        </p:txBody>
      </p:sp>
      <p:sp>
        <p:nvSpPr>
          <p:cNvPr id="8195" name="TextBox 3"/>
          <p:cNvSpPr txBox="1">
            <a:spLocks noChangeArrowheads="1"/>
          </p:cNvSpPr>
          <p:nvPr/>
        </p:nvSpPr>
        <p:spPr bwMode="auto">
          <a:xfrm>
            <a:off x="1295400" y="4953000"/>
            <a:ext cx="34290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800"/>
              <a:t>Sumber: Tenas Effendy, Tunjuk Ajar Melayu</a:t>
            </a:r>
          </a:p>
        </p:txBody>
      </p:sp>
      <p:sp>
        <p:nvSpPr>
          <p:cNvPr id="5" name="AutoShape 8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05800" y="6584950"/>
            <a:ext cx="227013" cy="196850"/>
          </a:xfrm>
          <a:prstGeom prst="flowChartConnector">
            <a:avLst/>
          </a:prstGeom>
          <a:solidFill>
            <a:srgbClr val="C00000"/>
          </a:solidFill>
          <a:ln w="3175">
            <a:solidFill>
              <a:schemeClr val="bg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eaLnBrk="0" hangingPunct="0">
              <a:spcBef>
                <a:spcPct val="30000"/>
              </a:spcBef>
              <a:defRPr/>
            </a:pPr>
            <a:endParaRPr kumimoji="1" lang="en-US" sz="1200">
              <a:latin typeface="Times New Roman" pitchFamily="18" charset="0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8"/>
          <p:cNvSpPr txBox="1">
            <a:spLocks noChangeArrowheads="1"/>
          </p:cNvSpPr>
          <p:nvPr/>
        </p:nvSpPr>
        <p:spPr bwMode="auto">
          <a:xfrm>
            <a:off x="1031875" y="2330450"/>
            <a:ext cx="7162800" cy="16859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just">
              <a:lnSpc>
                <a:spcPct val="110000"/>
              </a:lnSpc>
              <a:spcBef>
                <a:spcPct val="50000"/>
              </a:spcBef>
            </a:pPr>
            <a:r>
              <a:rPr lang="ms-MY" sz="2400">
                <a:solidFill>
                  <a:schemeClr val="bg1"/>
                </a:solidFill>
              </a:rPr>
              <a:t>Seseorang calon perlu memenuhi syarat kelayakan dan latihan yang ditetapkan bagi melayakkannya menjalankan sesuatu kerja dalam sektor awam.</a:t>
            </a:r>
          </a:p>
        </p:txBody>
      </p:sp>
      <p:sp>
        <p:nvSpPr>
          <p:cNvPr id="7" name="Flowchart: Terminator 6"/>
          <p:cNvSpPr/>
          <p:nvPr/>
        </p:nvSpPr>
        <p:spPr>
          <a:xfrm>
            <a:off x="914400" y="1447800"/>
            <a:ext cx="5486400" cy="762000"/>
          </a:xfrm>
          <a:prstGeom prst="flowChartTerminator">
            <a:avLst/>
          </a:prstGeom>
          <a:solidFill>
            <a:srgbClr val="99003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t">
              <a:spcAft>
                <a:spcPts val="150"/>
              </a:spcAft>
              <a:defRPr/>
            </a:pPr>
            <a:r>
              <a:rPr lang="ms-MY" sz="2400" dirty="0">
                <a:latin typeface="Arial" pitchFamily="34" charset="0"/>
                <a:cs typeface="Arial" pitchFamily="34" charset="0"/>
              </a:rPr>
              <a:t>Kelayakan Masuk Dan Latihan</a:t>
            </a:r>
            <a:endParaRPr lang="en-MY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222" name="Slide Number Placeholder 16"/>
          <p:cNvSpPr txBox="1">
            <a:spLocks/>
          </p:cNvSpPr>
          <p:nvPr/>
        </p:nvSpPr>
        <p:spPr bwMode="auto">
          <a:xfrm>
            <a:off x="8686800" y="6492875"/>
            <a:ext cx="3810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9DA2A08F-E74E-4A40-98F4-F070C2901901}" type="slidenum">
              <a:rPr lang="en-US" sz="1100"/>
              <a:pPr algn="r"/>
              <a:t>6</a:t>
            </a:fld>
            <a:endParaRPr lang="en-US" sz="1100"/>
          </a:p>
        </p:txBody>
      </p:sp>
      <p:sp>
        <p:nvSpPr>
          <p:cNvPr id="6" name="AutoShape 8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29600" y="6324600"/>
            <a:ext cx="303213" cy="304800"/>
          </a:xfrm>
          <a:prstGeom prst="flowChartConnector">
            <a:avLst/>
          </a:prstGeom>
          <a:solidFill>
            <a:srgbClr val="C00000"/>
          </a:solidFill>
          <a:ln w="3175">
            <a:solidFill>
              <a:schemeClr val="bg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eaLnBrk="0" hangingPunct="0">
              <a:spcBef>
                <a:spcPct val="30000"/>
              </a:spcBef>
              <a:defRPr/>
            </a:pPr>
            <a:endParaRPr kumimoji="1" lang="en-US" sz="1200">
              <a:latin typeface="Times New Roman" pitchFamily="18" charset="0"/>
              <a:cs typeface="+mn-cs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8"/>
          <p:cNvSpPr txBox="1">
            <a:spLocks noChangeArrowheads="1"/>
          </p:cNvSpPr>
          <p:nvPr/>
        </p:nvSpPr>
        <p:spPr bwMode="auto">
          <a:xfrm>
            <a:off x="962025" y="1752600"/>
            <a:ext cx="7210425" cy="249237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just"/>
            <a:r>
              <a:rPr lang="ms-MY" sz="2400">
                <a:solidFill>
                  <a:schemeClr val="bg1"/>
                </a:solidFill>
              </a:rPr>
              <a:t>Relativiti - hubung kait munasabah dalam struktur gaji  antara gred jawatan lebih tinggi dengan gred jawatan lebih rendah.</a:t>
            </a:r>
          </a:p>
          <a:p>
            <a:pPr algn="just"/>
            <a:endParaRPr lang="ms-MY" sz="1200">
              <a:solidFill>
                <a:schemeClr val="bg1"/>
              </a:solidFill>
            </a:endParaRPr>
          </a:p>
          <a:p>
            <a:pPr algn="just"/>
            <a:r>
              <a:rPr lang="ms-MY" sz="2400">
                <a:solidFill>
                  <a:schemeClr val="bg1"/>
                </a:solidFill>
              </a:rPr>
              <a:t>Pariti - anggota perkhidmatan awam dalam kumpulan perkhidmatan setaraf sewajarnya menerima saraan yang setaraf. </a:t>
            </a:r>
          </a:p>
        </p:txBody>
      </p:sp>
      <p:sp>
        <p:nvSpPr>
          <p:cNvPr id="10243" name="Text Box 8"/>
          <p:cNvSpPr txBox="1">
            <a:spLocks noChangeArrowheads="1"/>
          </p:cNvSpPr>
          <p:nvPr/>
        </p:nvSpPr>
        <p:spPr bwMode="auto">
          <a:xfrm>
            <a:off x="973138" y="4440238"/>
            <a:ext cx="7245350" cy="23082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just"/>
            <a:r>
              <a:rPr lang="ms-MY" sz="2400">
                <a:solidFill>
                  <a:schemeClr val="bg1"/>
                </a:solidFill>
              </a:rPr>
              <a:t>Kedudukan relativiti, sama ada di dalam skim perkhidmatan yang sama (</a:t>
            </a:r>
            <a:r>
              <a:rPr lang="ms-MY" sz="2400" i="1">
                <a:solidFill>
                  <a:schemeClr val="bg1"/>
                </a:solidFill>
              </a:rPr>
              <a:t>vertical relativity</a:t>
            </a:r>
            <a:r>
              <a:rPr lang="ms-MY" sz="2400">
                <a:solidFill>
                  <a:schemeClr val="bg1"/>
                </a:solidFill>
              </a:rPr>
              <a:t>) ataupun di antara gred dalam skim-skim perkhidmatan yang berlainan (</a:t>
            </a:r>
            <a:r>
              <a:rPr lang="ms-MY" sz="2400" i="1">
                <a:solidFill>
                  <a:schemeClr val="bg1"/>
                </a:solidFill>
              </a:rPr>
              <a:t>horizontal relativity</a:t>
            </a:r>
            <a:r>
              <a:rPr lang="ms-MY" sz="2400">
                <a:solidFill>
                  <a:schemeClr val="bg1"/>
                </a:solidFill>
              </a:rPr>
              <a:t>) hendaklah terhad kepada sesuatu kumpulan perkhidmatan sahaja.</a:t>
            </a:r>
            <a:endParaRPr lang="en-US" sz="2400">
              <a:solidFill>
                <a:schemeClr val="bg1"/>
              </a:solidFill>
            </a:endParaRPr>
          </a:p>
        </p:txBody>
      </p:sp>
      <p:sp>
        <p:nvSpPr>
          <p:cNvPr id="9" name="Flowchart: Terminator 8"/>
          <p:cNvSpPr/>
          <p:nvPr/>
        </p:nvSpPr>
        <p:spPr>
          <a:xfrm>
            <a:off x="914400" y="838200"/>
            <a:ext cx="3733800" cy="762000"/>
          </a:xfrm>
          <a:prstGeom prst="flowChartTerminator">
            <a:avLst/>
          </a:prstGeom>
          <a:solidFill>
            <a:srgbClr val="99003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t">
              <a:spcAft>
                <a:spcPts val="150"/>
              </a:spcAft>
              <a:defRPr/>
            </a:pPr>
            <a:r>
              <a:rPr lang="ms-MY" sz="2400" dirty="0">
                <a:latin typeface="Arial" pitchFamily="34" charset="0"/>
                <a:cs typeface="Arial" pitchFamily="34" charset="0"/>
              </a:rPr>
              <a:t>Relativiti Dan Pariti</a:t>
            </a:r>
            <a:endParaRPr lang="en-MY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AutoShape 8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29600" y="6324600"/>
            <a:ext cx="303213" cy="304800"/>
          </a:xfrm>
          <a:prstGeom prst="flowChartConnector">
            <a:avLst/>
          </a:prstGeom>
          <a:solidFill>
            <a:srgbClr val="C00000"/>
          </a:solidFill>
          <a:ln w="3175">
            <a:solidFill>
              <a:schemeClr val="bg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eaLnBrk="0" hangingPunct="0">
              <a:spcBef>
                <a:spcPct val="30000"/>
              </a:spcBef>
              <a:defRPr/>
            </a:pPr>
            <a:endParaRPr kumimoji="1" lang="en-US" sz="1200">
              <a:latin typeface="Times New Roman" pitchFamily="18" charset="0"/>
              <a:cs typeface="+mn-cs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7"/>
          <p:cNvSpPr txBox="1">
            <a:spLocks noChangeArrowheads="1"/>
          </p:cNvSpPr>
          <p:nvPr/>
        </p:nvSpPr>
        <p:spPr bwMode="auto">
          <a:xfrm>
            <a:off x="911225" y="1905000"/>
            <a:ext cx="7265988" cy="157003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just"/>
            <a:r>
              <a:rPr lang="ms-MY" sz="2400">
                <a:solidFill>
                  <a:schemeClr val="bg1"/>
                </a:solidFill>
              </a:rPr>
              <a:t>Upahan yang mencukupi untuk menyara keperluan hidup asas (</a:t>
            </a:r>
            <a:r>
              <a:rPr lang="ms-MY" sz="2400" i="1">
                <a:solidFill>
                  <a:schemeClr val="bg1"/>
                </a:solidFill>
              </a:rPr>
              <a:t>living wage</a:t>
            </a:r>
            <a:r>
              <a:rPr lang="ms-MY" sz="2400">
                <a:solidFill>
                  <a:schemeClr val="bg1"/>
                </a:solidFill>
              </a:rPr>
              <a:t>) meliputi keperluan bagi makanan, pakaian dan perumahan.</a:t>
            </a:r>
          </a:p>
        </p:txBody>
      </p:sp>
      <p:sp>
        <p:nvSpPr>
          <p:cNvPr id="11267" name="Text Box 7"/>
          <p:cNvSpPr txBox="1">
            <a:spLocks noChangeArrowheads="1"/>
          </p:cNvSpPr>
          <p:nvPr/>
        </p:nvSpPr>
        <p:spPr bwMode="auto">
          <a:xfrm>
            <a:off x="908050" y="3657600"/>
            <a:ext cx="7334250" cy="267811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just">
              <a:buClr>
                <a:srgbClr val="FFFF66"/>
              </a:buClr>
            </a:pPr>
            <a:r>
              <a:rPr lang="ms-MY" sz="2400">
                <a:solidFill>
                  <a:schemeClr val="bg1"/>
                </a:solidFill>
              </a:rPr>
              <a:t>Komponen berubah meliputi pemberian elaun/ insentif mengikut keperluan dan keadaan semasa.</a:t>
            </a:r>
          </a:p>
          <a:p>
            <a:pPr algn="just">
              <a:buClr>
                <a:srgbClr val="FFFF66"/>
              </a:buClr>
            </a:pPr>
            <a:endParaRPr lang="ms-MY" sz="2400">
              <a:solidFill>
                <a:schemeClr val="bg1"/>
              </a:solidFill>
            </a:endParaRPr>
          </a:p>
          <a:p>
            <a:pPr algn="just">
              <a:buClr>
                <a:srgbClr val="FFFF66"/>
              </a:buClr>
            </a:pPr>
            <a:r>
              <a:rPr lang="ms-MY" sz="2400">
                <a:solidFill>
                  <a:schemeClr val="bg1"/>
                </a:solidFill>
              </a:rPr>
              <a:t>Tiada elaun-elaun yang bersifat kekal (</a:t>
            </a:r>
            <a:r>
              <a:rPr lang="ms-MY" sz="2400" i="1">
                <a:solidFill>
                  <a:schemeClr val="bg1"/>
                </a:solidFill>
              </a:rPr>
              <a:t>permanent</a:t>
            </a:r>
            <a:r>
              <a:rPr lang="ms-MY" sz="2400">
                <a:solidFill>
                  <a:schemeClr val="bg1"/>
                </a:solidFill>
              </a:rPr>
              <a:t>), sejagat (</a:t>
            </a:r>
            <a:r>
              <a:rPr lang="ms-MY" sz="2400" i="1">
                <a:solidFill>
                  <a:schemeClr val="bg1"/>
                </a:solidFill>
              </a:rPr>
              <a:t>universal</a:t>
            </a:r>
            <a:r>
              <a:rPr lang="ms-MY" sz="2400">
                <a:solidFill>
                  <a:schemeClr val="bg1"/>
                </a:solidFill>
              </a:rPr>
              <a:t>) dan biasa (</a:t>
            </a:r>
            <a:r>
              <a:rPr lang="ms-MY" sz="2400" i="1">
                <a:solidFill>
                  <a:schemeClr val="bg1"/>
                </a:solidFill>
              </a:rPr>
              <a:t>regular</a:t>
            </a:r>
            <a:r>
              <a:rPr lang="ms-MY" sz="2400">
                <a:solidFill>
                  <a:schemeClr val="bg1"/>
                </a:solidFill>
              </a:rPr>
              <a:t>) patut dibayar kepada pegawai. </a:t>
            </a:r>
          </a:p>
        </p:txBody>
      </p:sp>
      <p:sp>
        <p:nvSpPr>
          <p:cNvPr id="9" name="Flowchart: Terminator 8"/>
          <p:cNvSpPr/>
          <p:nvPr/>
        </p:nvSpPr>
        <p:spPr>
          <a:xfrm>
            <a:off x="914400" y="838200"/>
            <a:ext cx="6858000" cy="838200"/>
          </a:xfrm>
          <a:prstGeom prst="flowChartTerminator">
            <a:avLst/>
          </a:prstGeom>
          <a:solidFill>
            <a:srgbClr val="99003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t">
              <a:spcAft>
                <a:spcPts val="150"/>
              </a:spcAft>
              <a:defRPr/>
            </a:pPr>
            <a:r>
              <a:rPr lang="ms-MY" sz="2400" dirty="0">
                <a:latin typeface="Arial" pitchFamily="34" charset="0"/>
                <a:cs typeface="Arial" pitchFamily="34" charset="0"/>
              </a:rPr>
              <a:t>Gaji Pokok Dengan Komponen Berubah</a:t>
            </a:r>
            <a:endParaRPr lang="en-MY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AutoShape 8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29600" y="6324600"/>
            <a:ext cx="303213" cy="304800"/>
          </a:xfrm>
          <a:prstGeom prst="flowChartConnector">
            <a:avLst/>
          </a:prstGeom>
          <a:solidFill>
            <a:srgbClr val="C00000"/>
          </a:solidFill>
          <a:ln w="3175">
            <a:solidFill>
              <a:schemeClr val="bg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eaLnBrk="0" hangingPunct="0">
              <a:spcBef>
                <a:spcPct val="30000"/>
              </a:spcBef>
              <a:defRPr/>
            </a:pPr>
            <a:endParaRPr kumimoji="1" lang="en-US" sz="1200">
              <a:latin typeface="Times New Roman" pitchFamily="18" charset="0"/>
              <a:cs typeface="+mn-cs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457200" y="914400"/>
            <a:ext cx="8458200" cy="5029200"/>
          </a:xfrm>
          <a:prstGeom prst="rect">
            <a:avLst/>
          </a:prstGeom>
          <a:gradFill>
            <a:gsLst>
              <a:gs pos="0">
                <a:schemeClr val="accent5">
                  <a:tint val="50000"/>
                  <a:satMod val="300000"/>
                </a:schemeClr>
              </a:gs>
              <a:gs pos="35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</a:gra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7" name="Flowchart: Terminator 6"/>
          <p:cNvSpPr/>
          <p:nvPr/>
        </p:nvSpPr>
        <p:spPr>
          <a:xfrm>
            <a:off x="283534" y="533400"/>
            <a:ext cx="5334000" cy="609600"/>
          </a:xfrm>
          <a:prstGeom prst="flowChartTerminator">
            <a:avLst/>
          </a:prstGeom>
          <a:solidFill>
            <a:srgbClr val="99003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ms-MY" sz="2400" dirty="0">
                <a:latin typeface="Arial" pitchFamily="34" charset="0"/>
                <a:cs typeface="Arial" pitchFamily="34" charset="0"/>
              </a:rPr>
              <a:t>PEMBENTUKAN GAJI SEBARIS</a:t>
            </a:r>
            <a:endParaRPr lang="en-US" sz="2400" dirty="0"/>
          </a:p>
        </p:txBody>
      </p:sp>
      <p:sp>
        <p:nvSpPr>
          <p:cNvPr id="15" name="Rectangle 44"/>
          <p:cNvSpPr>
            <a:spLocks noChangeArrowheads="1"/>
          </p:cNvSpPr>
          <p:nvPr/>
        </p:nvSpPr>
        <p:spPr bwMode="auto">
          <a:xfrm>
            <a:off x="889034" y="3962400"/>
            <a:ext cx="779776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22288" indent="-290513" algn="just" defTabSz="711200">
              <a:spcBef>
                <a:spcPts val="600"/>
              </a:spcBef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ms-MY" sz="2000" dirty="0">
                <a:ln w="1905"/>
                <a:solidFill>
                  <a:schemeClr val="tx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kadar yang seragam bagi setiap gred yang setara dalam semua Klasifikasi Perkhidmatan.</a:t>
            </a:r>
          </a:p>
        </p:txBody>
      </p:sp>
      <p:sp>
        <p:nvSpPr>
          <p:cNvPr id="19" name="Rectangle 44"/>
          <p:cNvSpPr>
            <a:spLocks noChangeArrowheads="1"/>
          </p:cNvSpPr>
          <p:nvPr/>
        </p:nvSpPr>
        <p:spPr bwMode="auto">
          <a:xfrm>
            <a:off x="609600" y="1447800"/>
            <a:ext cx="81534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90513" indent="-290513" algn="just" defTabSz="71120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ms-MY" sz="2000" dirty="0">
                <a:ln w="1905"/>
                <a:solidFill>
                  <a:schemeClr val="tx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Gaji minimum yang baru.</a:t>
            </a:r>
          </a:p>
        </p:txBody>
      </p:sp>
      <p:sp>
        <p:nvSpPr>
          <p:cNvPr id="22" name="Rectangle 44"/>
          <p:cNvSpPr>
            <a:spLocks noChangeArrowheads="1"/>
          </p:cNvSpPr>
          <p:nvPr/>
        </p:nvSpPr>
        <p:spPr bwMode="auto">
          <a:xfrm>
            <a:off x="609600" y="1981200"/>
            <a:ext cx="8001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90513" indent="-290513" algn="just" defTabSz="711200">
              <a:spcBef>
                <a:spcPts val="600"/>
              </a:spcBef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ms-MY" sz="2000" dirty="0">
                <a:ln w="1905"/>
                <a:solidFill>
                  <a:schemeClr val="tx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Penjajaran semula susunan keutamaan (</a:t>
            </a:r>
            <a:r>
              <a:rPr lang="ms-MY" sz="2000" i="1" dirty="0">
                <a:ln w="1905"/>
                <a:solidFill>
                  <a:schemeClr val="tx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ranking order) </a:t>
            </a:r>
            <a:r>
              <a:rPr lang="ms-MY" sz="2000" dirty="0">
                <a:ln w="1905"/>
                <a:solidFill>
                  <a:schemeClr val="tx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perkhidmatan.</a:t>
            </a:r>
          </a:p>
        </p:txBody>
      </p:sp>
      <p:sp>
        <p:nvSpPr>
          <p:cNvPr id="23" name="Rectangle 44"/>
          <p:cNvSpPr>
            <a:spLocks noChangeArrowheads="1"/>
          </p:cNvSpPr>
          <p:nvPr/>
        </p:nvSpPr>
        <p:spPr bwMode="auto">
          <a:xfrm>
            <a:off x="609600" y="2813712"/>
            <a:ext cx="8001000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90513" indent="-290513" algn="just" defTabSz="711200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ms-MY" sz="2000" dirty="0">
                <a:ln w="1905"/>
                <a:solidFill>
                  <a:schemeClr val="tx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Penjajaran semula kadar Kenaikan Gaji Tahunan </a:t>
            </a:r>
          </a:p>
          <a:p>
            <a:pPr marL="804863" indent="-300038" algn="just" defTabSz="711200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ms-MY" sz="2000" dirty="0">
                <a:ln w="1905"/>
                <a:solidFill>
                  <a:schemeClr val="tx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Kadar KGT yang baru.</a:t>
            </a:r>
          </a:p>
          <a:p>
            <a:pPr marL="804863" indent="-300038" algn="just" defTabSz="711200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ms-MY" sz="2000" dirty="0">
                <a:ln w="1905"/>
                <a:solidFill>
                  <a:schemeClr val="tx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pola KGT yang menaik</a:t>
            </a:r>
          </a:p>
        </p:txBody>
      </p:sp>
      <p:sp>
        <p:nvSpPr>
          <p:cNvPr id="27" name="Flowchart: Connector 26">
            <a:hlinkClick r:id="rId3" action="ppaction://hlinksldjump" highlightClick="1"/>
          </p:cNvPr>
          <p:cNvSpPr/>
          <p:nvPr/>
        </p:nvSpPr>
        <p:spPr bwMode="auto">
          <a:xfrm>
            <a:off x="6934200" y="2895600"/>
            <a:ext cx="219555" cy="264101"/>
          </a:xfrm>
          <a:prstGeom prst="flowChartConnector">
            <a:avLst/>
          </a:prstGeom>
          <a:solidFill>
            <a:schemeClr val="accent6">
              <a:lumMod val="75000"/>
            </a:schemeClr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dist="35921" dir="2700000" algn="ctr" rotWithShape="0">
              <a:schemeClr val="bg2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2400">
              <a:solidFill>
                <a:schemeClr val="bg1"/>
              </a:solidFill>
              <a:latin typeface="Arial" charset="0"/>
              <a:cs typeface="+mn-cs"/>
            </a:endParaRPr>
          </a:p>
        </p:txBody>
      </p:sp>
      <p:sp>
        <p:nvSpPr>
          <p:cNvPr id="31" name="Rectangle 44"/>
          <p:cNvSpPr>
            <a:spLocks noChangeArrowheads="1"/>
          </p:cNvSpPr>
          <p:nvPr/>
        </p:nvSpPr>
        <p:spPr bwMode="auto">
          <a:xfrm>
            <a:off x="618938" y="4762594"/>
            <a:ext cx="799166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87338" indent="-287338" algn="just" defTabSz="711200">
              <a:spcBef>
                <a:spcPts val="600"/>
              </a:spcBef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ms-MY" sz="2000" dirty="0">
                <a:ln w="1905"/>
                <a:solidFill>
                  <a:schemeClr val="tx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Tanggagaji – bilangan yang seragam bagi setiap gred yang setara dalam semua Klasifikasi Perkhidmatan.</a:t>
            </a:r>
          </a:p>
        </p:txBody>
      </p:sp>
      <p:sp>
        <p:nvSpPr>
          <p:cNvPr id="21" name="Flowchart: Connector 20">
            <a:hlinkClick r:id="rId4" action="ppaction://hlinksldjump" highlightClick="1"/>
          </p:cNvPr>
          <p:cNvSpPr/>
          <p:nvPr/>
        </p:nvSpPr>
        <p:spPr bwMode="auto">
          <a:xfrm>
            <a:off x="6705600" y="5105400"/>
            <a:ext cx="208922" cy="268588"/>
          </a:xfrm>
          <a:prstGeom prst="flowChartConnector">
            <a:avLst/>
          </a:prstGeom>
          <a:solidFill>
            <a:schemeClr val="accent6">
              <a:lumMod val="75000"/>
            </a:schemeClr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dist="35921" dir="2700000" algn="ctr" rotWithShape="0">
              <a:schemeClr val="bg2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2400">
              <a:solidFill>
                <a:schemeClr val="bg1"/>
              </a:solidFill>
              <a:latin typeface="Arial" charset="0"/>
              <a:cs typeface="+mn-cs"/>
            </a:endParaRPr>
          </a:p>
        </p:txBody>
      </p:sp>
      <p:sp>
        <p:nvSpPr>
          <p:cNvPr id="28" name="Flowchart: Connector 27">
            <a:hlinkClick r:id="rId5" action="ppaction://hlinksldjump" highlightClick="1"/>
          </p:cNvPr>
          <p:cNvSpPr/>
          <p:nvPr/>
        </p:nvSpPr>
        <p:spPr bwMode="auto">
          <a:xfrm>
            <a:off x="4191000" y="1524000"/>
            <a:ext cx="219555" cy="264101"/>
          </a:xfrm>
          <a:prstGeom prst="flowChartConnector">
            <a:avLst/>
          </a:prstGeom>
          <a:solidFill>
            <a:schemeClr val="accent6">
              <a:lumMod val="75000"/>
            </a:schemeClr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dist="35921" dir="2700000" algn="ctr" rotWithShape="0">
              <a:schemeClr val="bg2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2400">
              <a:solidFill>
                <a:schemeClr val="bg1"/>
              </a:solidFill>
              <a:latin typeface="Arial" charset="0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381000" y="1905000"/>
          <a:ext cx="8077198" cy="1455420"/>
        </p:xfrm>
        <a:graphic>
          <a:graphicData uri="http://schemas.openxmlformats.org/drawingml/2006/table">
            <a:tbl>
              <a:tblPr/>
              <a:tblGrid>
                <a:gridCol w="609598"/>
                <a:gridCol w="990600"/>
                <a:gridCol w="914402"/>
                <a:gridCol w="838198"/>
                <a:gridCol w="533400"/>
                <a:gridCol w="990600"/>
                <a:gridCol w="873005"/>
                <a:gridCol w="516985"/>
                <a:gridCol w="905203"/>
                <a:gridCol w="905207"/>
              </a:tblGrid>
              <a:tr h="381000">
                <a:tc>
                  <a:txBody>
                    <a:bodyPr/>
                    <a:lstStyle/>
                    <a:p>
                      <a:pPr algn="ctr" fontAlgn="ctr"/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Arial 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400" b="1" i="0" u="none" strike="noStrike" dirty="0" smtClean="0">
                          <a:solidFill>
                            <a:srgbClr val="FFFF00"/>
                          </a:solidFill>
                          <a:latin typeface="Arial "/>
                        </a:rPr>
                        <a:t>T1</a:t>
                      </a:r>
                      <a:endParaRPr lang="ms-MY" sz="1400" b="1" i="0" u="none" strike="noStrike" dirty="0">
                        <a:solidFill>
                          <a:srgbClr val="FFFF00"/>
                        </a:solidFill>
                        <a:latin typeface="Arial 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400" b="1" i="0" u="none" strike="noStrike" dirty="0" smtClean="0">
                          <a:solidFill>
                            <a:schemeClr val="bg1"/>
                          </a:solidFill>
                          <a:latin typeface="Arial "/>
                        </a:rPr>
                        <a:t>T2</a:t>
                      </a:r>
                      <a:endParaRPr lang="ms-MY" sz="1400" b="1" i="0" u="none" strike="noStrike" dirty="0">
                        <a:solidFill>
                          <a:schemeClr val="bg1"/>
                        </a:solidFill>
                        <a:latin typeface="Arial 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chemeClr val="bg1"/>
                          </a:solidFill>
                          <a:latin typeface="Arial "/>
                        </a:rPr>
                        <a:t>T3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Arial 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chemeClr val="bg1"/>
                          </a:solidFill>
                          <a:latin typeface="Arial "/>
                        </a:rPr>
                        <a:t>T…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Arial 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chemeClr val="bg1"/>
                          </a:solidFill>
                          <a:latin typeface="Arial "/>
                        </a:rPr>
                        <a:t>T15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Arial 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chemeClr val="bg1"/>
                          </a:solidFill>
                          <a:latin typeface="Arial "/>
                        </a:rPr>
                        <a:t>T16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Arial 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chemeClr val="bg1"/>
                          </a:solidFill>
                          <a:latin typeface="Arial "/>
                        </a:rPr>
                        <a:t>T…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Arial 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chemeClr val="bg1"/>
                          </a:solidFill>
                          <a:latin typeface="Arial "/>
                        </a:rPr>
                        <a:t>T23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Arial 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rgbClr val="FFFF00"/>
                          </a:solidFill>
                          <a:latin typeface="Arial Black" pitchFamily="34" charset="0"/>
                        </a:rPr>
                        <a:t>T24</a:t>
                      </a:r>
                    </a:p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rgbClr val="FFFF00"/>
                          </a:solidFill>
                          <a:latin typeface="Arial Black" pitchFamily="34" charset="0"/>
                        </a:rPr>
                        <a:t>(</a:t>
                      </a:r>
                      <a:r>
                        <a:rPr lang="en-US" sz="1400" b="1" i="0" u="none" strike="noStrike" dirty="0" err="1" smtClean="0">
                          <a:solidFill>
                            <a:srgbClr val="FFFF00"/>
                          </a:solidFill>
                          <a:latin typeface="Arial Black" pitchFamily="34" charset="0"/>
                        </a:rPr>
                        <a:t>Maks</a:t>
                      </a:r>
                      <a:r>
                        <a:rPr lang="en-US" sz="1400" b="1" i="0" u="none" strike="noStrike" dirty="0" smtClean="0">
                          <a:solidFill>
                            <a:srgbClr val="FFFF00"/>
                          </a:solidFill>
                          <a:latin typeface="Arial Black" pitchFamily="34" charset="0"/>
                        </a:rPr>
                        <a:t>)</a:t>
                      </a:r>
                      <a:endParaRPr lang="en-US" sz="1400" b="1" i="0" u="none" strike="noStrike" dirty="0">
                        <a:solidFill>
                          <a:srgbClr val="FFFF00"/>
                        </a:solidFill>
                        <a:latin typeface="Arial Black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chemeClr val="bg1"/>
                          </a:solidFill>
                          <a:latin typeface="Arial "/>
                        </a:rPr>
                        <a:t>P1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Arial 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rgbClr val="FFFF00"/>
                          </a:solidFill>
                          <a:latin typeface="Arial "/>
                        </a:rPr>
                        <a:t>820.38</a:t>
                      </a:r>
                      <a:endParaRPr lang="en-US" sz="1400" b="1" i="0" u="none" strike="noStrike" dirty="0">
                        <a:solidFill>
                          <a:srgbClr val="FFFF00"/>
                        </a:solidFill>
                        <a:latin typeface="Arial 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chemeClr val="bg1"/>
                          </a:solidFill>
                          <a:latin typeface="Arial "/>
                        </a:rPr>
                        <a:t>870.29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Arial 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chemeClr val="bg1"/>
                          </a:solidFill>
                          <a:latin typeface="Arial "/>
                        </a:rPr>
                        <a:t>920.20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Arial 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chemeClr val="bg1"/>
                          </a:solidFill>
                          <a:latin typeface="Arial "/>
                        </a:rPr>
                        <a:t>…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Arial 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chemeClr val="bg1"/>
                          </a:solidFill>
                          <a:latin typeface="Arial "/>
                        </a:rPr>
                        <a:t>1552.40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Arial 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chemeClr val="bg1"/>
                          </a:solidFill>
                          <a:latin typeface="Arial "/>
                        </a:rPr>
                        <a:t>1618.95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Arial 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chemeClr val="bg1"/>
                          </a:solidFill>
                          <a:latin typeface="Arial "/>
                        </a:rPr>
                        <a:t>…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Arial 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chemeClr val="bg1"/>
                          </a:solidFill>
                          <a:latin typeface="Arial "/>
                        </a:rPr>
                        <a:t>2084.80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Arial 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rgbClr val="FFFF00"/>
                          </a:solidFill>
                          <a:latin typeface="Arial Black" pitchFamily="34" charset="0"/>
                        </a:rPr>
                        <a:t>2151.35</a:t>
                      </a:r>
                      <a:endParaRPr lang="en-US" sz="1400" b="1" i="0" u="none" strike="noStrike" dirty="0">
                        <a:solidFill>
                          <a:srgbClr val="FFFF00"/>
                        </a:solidFill>
                        <a:latin typeface="Arial Black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chemeClr val="bg1"/>
                          </a:solidFill>
                          <a:latin typeface="Arial "/>
                        </a:rPr>
                        <a:t>P2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Arial 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rgbClr val="FFFF00"/>
                          </a:solidFill>
                          <a:latin typeface="Arial "/>
                        </a:rPr>
                        <a:t>871.81</a:t>
                      </a:r>
                      <a:endParaRPr lang="en-US" sz="1400" b="1" i="0" u="none" strike="noStrike" dirty="0">
                        <a:solidFill>
                          <a:srgbClr val="FFFF00"/>
                        </a:solidFill>
                        <a:latin typeface="Arial 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chemeClr val="bg1"/>
                          </a:solidFill>
                          <a:latin typeface="Arial "/>
                        </a:rPr>
                        <a:t>923.24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Arial 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chemeClr val="bg1"/>
                          </a:solidFill>
                          <a:latin typeface="Arial "/>
                        </a:rPr>
                        <a:t>974.67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Arial 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chemeClr val="bg1"/>
                          </a:solidFill>
                          <a:latin typeface="Arial "/>
                        </a:rPr>
                        <a:t>…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Arial 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chemeClr val="bg1"/>
                          </a:solidFill>
                          <a:latin typeface="Arial "/>
                        </a:rPr>
                        <a:t>1646.28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Arial 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chemeClr val="bg1"/>
                          </a:solidFill>
                          <a:latin typeface="Arial "/>
                        </a:rPr>
                        <a:t>1715.86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Arial 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chemeClr val="bg1"/>
                          </a:solidFill>
                          <a:latin typeface="Arial "/>
                        </a:rPr>
                        <a:t>…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Arial 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chemeClr val="bg1"/>
                          </a:solidFill>
                          <a:latin typeface="Arial "/>
                        </a:rPr>
                        <a:t>2202.92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Arial 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rgbClr val="FFFF00"/>
                          </a:solidFill>
                          <a:latin typeface="Arial Black" pitchFamily="34" charset="0"/>
                        </a:rPr>
                        <a:t>2272.50</a:t>
                      </a:r>
                      <a:endParaRPr lang="en-US" sz="1400" b="1" i="0" u="none" strike="noStrike" dirty="0">
                        <a:solidFill>
                          <a:srgbClr val="FFFF00"/>
                        </a:solidFill>
                        <a:latin typeface="Arial Black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chemeClr val="bg1"/>
                          </a:solidFill>
                          <a:latin typeface="Arial "/>
                        </a:rPr>
                        <a:t>P3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Arial 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rgbClr val="FFFF00"/>
                          </a:solidFill>
                          <a:latin typeface="Arial "/>
                        </a:rPr>
                        <a:t>924.75</a:t>
                      </a:r>
                      <a:endParaRPr lang="en-US" sz="1400" b="1" i="0" u="none" strike="noStrike" dirty="0">
                        <a:solidFill>
                          <a:srgbClr val="FFFF00"/>
                        </a:solidFill>
                        <a:latin typeface="Arial 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chemeClr val="bg1"/>
                          </a:solidFill>
                          <a:latin typeface="Arial "/>
                        </a:rPr>
                        <a:t>977.69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Arial 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chemeClr val="bg1"/>
                          </a:solidFill>
                          <a:latin typeface="Arial "/>
                        </a:rPr>
                        <a:t>1030.63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Arial 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chemeClr val="bg1"/>
                          </a:solidFill>
                          <a:latin typeface="Arial "/>
                        </a:rPr>
                        <a:t>…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Arial 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chemeClr val="bg1"/>
                          </a:solidFill>
                          <a:latin typeface="Arial "/>
                        </a:rPr>
                        <a:t>1744.55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Arial 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chemeClr val="bg1"/>
                          </a:solidFill>
                          <a:latin typeface="Arial "/>
                        </a:rPr>
                        <a:t>1817.15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Arial 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chemeClr val="bg1"/>
                          </a:solidFill>
                          <a:latin typeface="Arial "/>
                        </a:rPr>
                        <a:t>…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Arial 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chemeClr val="bg1"/>
                          </a:solidFill>
                          <a:latin typeface="Arial "/>
                        </a:rPr>
                        <a:t>2325.35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Arial 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rgbClr val="FFFF00"/>
                          </a:solidFill>
                          <a:latin typeface="Arial Black" pitchFamily="34" charset="0"/>
                        </a:rPr>
                        <a:t>2397.95</a:t>
                      </a:r>
                      <a:endParaRPr lang="en-US" sz="1400" b="1" i="0" u="none" strike="noStrike" dirty="0">
                        <a:solidFill>
                          <a:srgbClr val="FFFF00"/>
                        </a:solidFill>
                        <a:latin typeface="Arial Black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2" name="Table 51"/>
          <p:cNvGraphicFramePr>
            <a:graphicFrameLocks noGrp="1"/>
          </p:cNvGraphicFramePr>
          <p:nvPr/>
        </p:nvGraphicFramePr>
        <p:xfrm>
          <a:off x="762000" y="4191000"/>
          <a:ext cx="7543803" cy="838200"/>
        </p:xfrm>
        <a:graphic>
          <a:graphicData uri="http://schemas.openxmlformats.org/drawingml/2006/table">
            <a:tbl>
              <a:tblPr/>
              <a:tblGrid>
                <a:gridCol w="807491"/>
                <a:gridCol w="592841"/>
                <a:gridCol w="592841"/>
                <a:gridCol w="592841"/>
                <a:gridCol w="592841"/>
                <a:gridCol w="592841"/>
                <a:gridCol w="592841"/>
                <a:gridCol w="592841"/>
                <a:gridCol w="592841"/>
                <a:gridCol w="592841"/>
                <a:gridCol w="592841"/>
                <a:gridCol w="807902"/>
              </a:tblGrid>
              <a:tr h="457200">
                <a:tc>
                  <a:txBody>
                    <a:bodyPr/>
                    <a:lstStyle/>
                    <a:p>
                      <a:pPr algn="ctr" fontAlgn="ctr"/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Arial Black" pitchFamily="34" charset="0"/>
                      </a:endParaRPr>
                    </a:p>
                  </a:txBody>
                  <a:tcPr marL="4763" marR="4763" marT="476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 smtClean="0">
                          <a:solidFill>
                            <a:srgbClr val="FFFF00"/>
                          </a:solidFill>
                          <a:latin typeface="Arial Black" pitchFamily="34" charset="0"/>
                        </a:rPr>
                        <a:t>T1</a:t>
                      </a:r>
                      <a:endParaRPr lang="en-US" sz="1400" b="1" i="0" u="none" strike="noStrike" dirty="0">
                        <a:solidFill>
                          <a:srgbClr val="FFFF00"/>
                        </a:solidFill>
                        <a:latin typeface="Arial Black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 smtClean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T2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Arial Black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 smtClean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T3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Arial Black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 smtClean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T…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Arial Black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 smtClean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T…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Arial Black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 smtClean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T15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Arial Black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 smtClean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T16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Arial Black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 smtClean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T17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Arial Black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 smtClean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T18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Arial Black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T19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Arial Black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rgbClr val="FFFF00"/>
                          </a:solidFill>
                          <a:latin typeface="Arial Black" pitchFamily="34" charset="0"/>
                        </a:rPr>
                        <a:t>T20</a:t>
                      </a:r>
                    </a:p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rgbClr val="FFFF00"/>
                          </a:solidFill>
                          <a:latin typeface="Arial Black" pitchFamily="34" charset="0"/>
                        </a:rPr>
                        <a:t>(</a:t>
                      </a:r>
                      <a:r>
                        <a:rPr lang="en-US" sz="1400" b="1" i="0" u="none" strike="noStrike" dirty="0" err="1" smtClean="0">
                          <a:solidFill>
                            <a:srgbClr val="FFFF00"/>
                          </a:solidFill>
                          <a:latin typeface="Arial Black" pitchFamily="34" charset="0"/>
                        </a:rPr>
                        <a:t>Maks</a:t>
                      </a:r>
                      <a:r>
                        <a:rPr lang="en-US" sz="1400" b="1" i="0" u="none" strike="noStrike" dirty="0" smtClean="0">
                          <a:solidFill>
                            <a:srgbClr val="FFFF00"/>
                          </a:solidFill>
                          <a:latin typeface="Arial Black" pitchFamily="34" charset="0"/>
                        </a:rPr>
                        <a:t>)</a:t>
                      </a:r>
                      <a:endParaRPr lang="en-US" sz="1400" b="1" i="0" u="none" strike="noStrike" dirty="0">
                        <a:solidFill>
                          <a:srgbClr val="FFFF00"/>
                        </a:solidFill>
                        <a:latin typeface="Arial Black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N4-1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Arial Black" pitchFamily="34" charset="0"/>
                      </a:endParaRPr>
                    </a:p>
                  </a:txBody>
                  <a:tcPr marL="4763" marR="4763" marT="476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 smtClean="0">
                          <a:solidFill>
                            <a:srgbClr val="FFFF00"/>
                          </a:solidFill>
                          <a:latin typeface="Arial Black" pitchFamily="34" charset="0"/>
                        </a:rPr>
                        <a:t>955</a:t>
                      </a:r>
                      <a:endParaRPr lang="en-US" sz="1400" b="1" i="0" u="none" strike="noStrike" dirty="0">
                        <a:solidFill>
                          <a:srgbClr val="FFFF00"/>
                        </a:solidFill>
                        <a:latin typeface="Arial Black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 smtClean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1050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Arial Black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 smtClean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1145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Arial Black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…</a:t>
                      </a:r>
                      <a:endParaRPr lang="en-US" sz="2000" dirty="0">
                        <a:solidFill>
                          <a:schemeClr val="bg1"/>
                        </a:solidFill>
                        <a:latin typeface="Arial Black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…</a:t>
                      </a:r>
                      <a:endParaRPr lang="en-US" sz="2000" dirty="0">
                        <a:solidFill>
                          <a:schemeClr val="bg1"/>
                        </a:solidFill>
                        <a:latin typeface="Arial Black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u="none" strike="noStrike" dirty="0" smtClean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2285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u="none" strike="noStrike" dirty="0" smtClean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2380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u="none" strike="noStrike" dirty="0" smtClean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2480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 smtClean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2580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Arial Black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400" b="1" i="0" u="none" strike="noStrike" dirty="0" smtClean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2680</a:t>
                      </a:r>
                      <a:endParaRPr lang="ms-MY" sz="1400" b="1" i="0" u="none" strike="noStrike" dirty="0">
                        <a:solidFill>
                          <a:schemeClr val="bg1"/>
                        </a:solidFill>
                        <a:latin typeface="Arial Black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400" b="1" i="0" u="none" strike="noStrike" dirty="0" smtClean="0">
                          <a:solidFill>
                            <a:srgbClr val="FFFF00"/>
                          </a:solidFill>
                          <a:latin typeface="Arial Black" pitchFamily="34" charset="0"/>
                        </a:rPr>
                        <a:t>2780</a:t>
                      </a:r>
                      <a:endParaRPr lang="ms-MY" sz="1400" b="1" i="0" u="none" strike="noStrike" dirty="0">
                        <a:solidFill>
                          <a:srgbClr val="FFFF00"/>
                        </a:solidFill>
                        <a:latin typeface="Arial Black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13412" name="Text Box 6"/>
          <p:cNvSpPr txBox="1">
            <a:spLocks noChangeArrowheads="1"/>
          </p:cNvSpPr>
          <p:nvPr/>
        </p:nvSpPr>
        <p:spPr bwMode="auto">
          <a:xfrm>
            <a:off x="866775" y="153988"/>
            <a:ext cx="74136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>
                <a:solidFill>
                  <a:srgbClr val="FFFF00"/>
                </a:solidFill>
                <a:latin typeface="Arial "/>
              </a:rPr>
              <a:t>CONTOH GAJI MINIMUM</a:t>
            </a:r>
          </a:p>
        </p:txBody>
      </p:sp>
      <p:sp>
        <p:nvSpPr>
          <p:cNvPr id="13413" name="Text Box 6"/>
          <p:cNvSpPr txBox="1">
            <a:spLocks noChangeArrowheads="1"/>
          </p:cNvSpPr>
          <p:nvPr/>
        </p:nvSpPr>
        <p:spPr bwMode="auto">
          <a:xfrm>
            <a:off x="1019175" y="1366838"/>
            <a:ext cx="74136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>
                <a:solidFill>
                  <a:srgbClr val="FFFF00"/>
                </a:solidFill>
                <a:latin typeface="Arial "/>
              </a:rPr>
              <a:t>Gred N17 (SSM)</a:t>
            </a:r>
          </a:p>
        </p:txBody>
      </p:sp>
      <p:sp>
        <p:nvSpPr>
          <p:cNvPr id="13414" name="Text Box 6"/>
          <p:cNvSpPr txBox="1">
            <a:spLocks noChangeArrowheads="1"/>
          </p:cNvSpPr>
          <p:nvPr/>
        </p:nvSpPr>
        <p:spPr bwMode="auto">
          <a:xfrm>
            <a:off x="1004888" y="3679825"/>
            <a:ext cx="74136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>
                <a:solidFill>
                  <a:srgbClr val="FFFF00"/>
                </a:solidFill>
                <a:latin typeface="Arial "/>
              </a:rPr>
              <a:t>Gred N4-1 (SBPA)</a:t>
            </a:r>
          </a:p>
        </p:txBody>
      </p:sp>
      <p:graphicFrame>
        <p:nvGraphicFramePr>
          <p:cNvPr id="40" name="Table 39"/>
          <p:cNvGraphicFramePr>
            <a:graphicFrameLocks noGrp="1"/>
          </p:cNvGraphicFramePr>
          <p:nvPr/>
        </p:nvGraphicFramePr>
        <p:xfrm>
          <a:off x="990600" y="1847850"/>
          <a:ext cx="990600" cy="1600200"/>
        </p:xfrm>
        <a:graphic>
          <a:graphicData uri="http://schemas.openxmlformats.org/drawingml/2006/table">
            <a:tbl>
              <a:tblPr/>
              <a:tblGrid>
                <a:gridCol w="990600"/>
              </a:tblGrid>
              <a:tr h="432486"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800" b="1" i="0" u="none" strike="noStrike" dirty="0" smtClean="0">
                          <a:solidFill>
                            <a:srgbClr val="FFFF00"/>
                          </a:solidFill>
                          <a:latin typeface="Arial "/>
                        </a:rPr>
                        <a:t>T1</a:t>
                      </a:r>
                      <a:endParaRPr lang="ms-MY" sz="1800" b="1" i="0" u="none" strike="noStrike" dirty="0">
                        <a:solidFill>
                          <a:srgbClr val="FFFF00"/>
                        </a:solidFill>
                        <a:latin typeface="Arial 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38923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 smtClean="0">
                          <a:solidFill>
                            <a:srgbClr val="FFFF00"/>
                          </a:solidFill>
                          <a:latin typeface="Arial "/>
                        </a:rPr>
                        <a:t>820.38</a:t>
                      </a:r>
                      <a:endParaRPr lang="en-US" sz="1800" b="1" i="0" u="none" strike="noStrike" dirty="0">
                        <a:solidFill>
                          <a:srgbClr val="FFFF00"/>
                        </a:solidFill>
                        <a:latin typeface="Arial 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38923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 smtClean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Arial "/>
                        </a:rPr>
                        <a:t>871.81</a:t>
                      </a:r>
                      <a:endParaRPr lang="en-US" sz="1800" b="1" i="0" u="none" strike="noStrike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Arial 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38923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 smtClean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Arial "/>
                        </a:rPr>
                        <a:t>924.75</a:t>
                      </a:r>
                      <a:endParaRPr lang="en-US" sz="1800" b="1" i="0" u="none" strike="noStrike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Arial 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1" name="Table 40"/>
          <p:cNvGraphicFramePr>
            <a:graphicFrameLocks noGrp="1"/>
          </p:cNvGraphicFramePr>
          <p:nvPr/>
        </p:nvGraphicFramePr>
        <p:xfrm>
          <a:off x="1570038" y="4135438"/>
          <a:ext cx="604212" cy="958755"/>
        </p:xfrm>
        <a:graphic>
          <a:graphicData uri="http://schemas.openxmlformats.org/drawingml/2006/table">
            <a:tbl>
              <a:tblPr/>
              <a:tblGrid>
                <a:gridCol w="604212"/>
              </a:tblGrid>
              <a:tr h="522957"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1" i="0" u="none" strike="noStrike" dirty="0" smtClean="0">
                          <a:solidFill>
                            <a:srgbClr val="FFFF00"/>
                          </a:solidFill>
                          <a:latin typeface="Arial "/>
                        </a:rPr>
                        <a:t>T1</a:t>
                      </a:r>
                      <a:endParaRPr lang="en-US" sz="1800" b="1" i="0" u="none" strike="noStrike" dirty="0">
                        <a:solidFill>
                          <a:srgbClr val="FFFF00"/>
                        </a:solidFill>
                        <a:latin typeface="Arial 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435798"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1" i="0" u="none" strike="noStrike" dirty="0" smtClean="0">
                          <a:solidFill>
                            <a:srgbClr val="FFFF00"/>
                          </a:solidFill>
                          <a:latin typeface="Arial "/>
                        </a:rPr>
                        <a:t>955</a:t>
                      </a:r>
                      <a:endParaRPr lang="en-US" sz="1800" b="1" i="0" u="none" strike="noStrike" dirty="0">
                        <a:solidFill>
                          <a:srgbClr val="FFFF00"/>
                        </a:solidFill>
                        <a:latin typeface="Arial 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9" name="AutoShape 8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58200" y="6324600"/>
            <a:ext cx="227013" cy="196850"/>
          </a:xfrm>
          <a:prstGeom prst="flowChartConnector">
            <a:avLst/>
          </a:prstGeom>
          <a:solidFill>
            <a:srgbClr val="C00000"/>
          </a:solidFill>
          <a:ln w="3175">
            <a:solidFill>
              <a:schemeClr val="bg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eaLnBrk="0" hangingPunct="0">
              <a:spcBef>
                <a:spcPct val="30000"/>
              </a:spcBef>
              <a:defRPr/>
            </a:pPr>
            <a:endParaRPr kumimoji="1" lang="en-US" sz="1200">
              <a:latin typeface="Times New Roman" pitchFamily="18" charset="0"/>
              <a:cs typeface="+mn-cs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lowchart: Terminator 5"/>
          <p:cNvSpPr/>
          <p:nvPr/>
        </p:nvSpPr>
        <p:spPr>
          <a:xfrm>
            <a:off x="4622800" y="1155700"/>
            <a:ext cx="4495800" cy="685800"/>
          </a:xfrm>
          <a:prstGeom prst="flowChartTerminator">
            <a:avLst/>
          </a:prstGeom>
          <a:solidFill>
            <a:srgbClr val="99003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600"/>
              </a:spcBef>
              <a:spcAft>
                <a:spcPts val="1200"/>
              </a:spcAft>
              <a:defRPr/>
            </a:pPr>
            <a:r>
              <a:rPr lang="ms-MY" dirty="0">
                <a:latin typeface="Arial" pitchFamily="34" charset="0"/>
                <a:cs typeface="Arial" pitchFamily="34" charset="0"/>
              </a:rPr>
              <a:t>KADAR KENAIKAN GAJI TAHUNAN &amp; BILANGAN TANGGA GAJI</a:t>
            </a:r>
          </a:p>
        </p:txBody>
      </p:sp>
      <p:sp>
        <p:nvSpPr>
          <p:cNvPr id="8" name="Rectangle 7"/>
          <p:cNvSpPr/>
          <p:nvPr/>
        </p:nvSpPr>
        <p:spPr>
          <a:xfrm>
            <a:off x="4654550" y="2057400"/>
            <a:ext cx="4343400" cy="3124200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Rectangle 44"/>
          <p:cNvSpPr>
            <a:spLocks noChangeArrowheads="1"/>
          </p:cNvSpPr>
          <p:nvPr/>
        </p:nvSpPr>
        <p:spPr bwMode="auto">
          <a:xfrm>
            <a:off x="4800600" y="2057400"/>
            <a:ext cx="4038600" cy="3031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defTabSz="711200">
              <a:spcBef>
                <a:spcPts val="600"/>
              </a:spcBef>
              <a:spcAft>
                <a:spcPts val="1200"/>
              </a:spcAft>
              <a:defRPr/>
            </a:pPr>
            <a:r>
              <a:rPr lang="ms-MY" sz="2200" dirty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Dibentuk dengan pola peningkatan yang lebih baik di antara setiap lapisan gred.</a:t>
            </a:r>
          </a:p>
          <a:p>
            <a:pPr algn="just" defTabSz="711200">
              <a:spcBef>
                <a:spcPts val="600"/>
              </a:spcBef>
              <a:spcAft>
                <a:spcPts val="1200"/>
              </a:spcAft>
              <a:defRPr/>
            </a:pPr>
            <a:r>
              <a:rPr lang="ms-MY" sz="2200" dirty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Bilangan tanggagaji diseragamkan mengikut gred bagi semua klasifikasi perkhidmatan.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126999" y="527824"/>
          <a:ext cx="4445001" cy="6222160"/>
        </p:xfrm>
        <a:graphic>
          <a:graphicData uri="http://schemas.openxmlformats.org/drawingml/2006/table">
            <a:tbl>
              <a:tblPr/>
              <a:tblGrid>
                <a:gridCol w="889000"/>
                <a:gridCol w="889000"/>
                <a:gridCol w="889001"/>
                <a:gridCol w="889000"/>
                <a:gridCol w="889000"/>
              </a:tblGrid>
              <a:tr h="235646"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600" b="1" i="0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SSM</a:t>
                      </a:r>
                      <a:endParaRPr lang="en-MY" sz="16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3801" marR="3801" marT="380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CC6600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sz="1600" b="1" i="0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SBPA</a:t>
                      </a:r>
                      <a:endParaRPr lang="en-MY" sz="16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3801" marR="3801" marT="380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CC66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</a:tr>
              <a:tr h="235646"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600" b="1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GRED</a:t>
                      </a:r>
                      <a:r>
                        <a:rPr lang="en-MY" sz="1600" b="1" i="0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 </a:t>
                      </a:r>
                      <a:endParaRPr lang="en-MY" sz="16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3801" marR="3801" marT="38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600" b="1" i="0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GRED </a:t>
                      </a:r>
                      <a:endParaRPr lang="en-MY" sz="16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3801" marR="3801" marT="38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6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KGT 1</a:t>
                      </a:r>
                    </a:p>
                  </a:txBody>
                  <a:tcPr marL="3801" marR="3801" marT="38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6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KGT 2</a:t>
                      </a:r>
                    </a:p>
                  </a:txBody>
                  <a:tcPr marL="3801" marR="3801" marT="38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6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BIL. T</a:t>
                      </a:r>
                    </a:p>
                  </a:txBody>
                  <a:tcPr marL="3801" marR="3801" marT="38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5050"/>
                    </a:solidFill>
                  </a:tcPr>
                </a:tc>
              </a:tr>
              <a:tr h="235646"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6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54</a:t>
                      </a:r>
                    </a:p>
                  </a:txBody>
                  <a:tcPr marL="3801" marR="3801" marT="38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6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1-6</a:t>
                      </a:r>
                      <a:endParaRPr lang="en-MY" sz="16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801" marR="3801" marT="38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6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320</a:t>
                      </a:r>
                      <a:endParaRPr lang="en-MY" sz="16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801" marR="3801" marT="38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6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 </a:t>
                      </a:r>
                    </a:p>
                  </a:txBody>
                  <a:tcPr marL="3801" marR="3801" marT="38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6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15</a:t>
                      </a:r>
                    </a:p>
                  </a:txBody>
                  <a:tcPr marL="3801" marR="3801" marT="38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AC090"/>
                    </a:solidFill>
                  </a:tcPr>
                </a:tc>
              </a:tr>
              <a:tr h="235646"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600" b="1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52</a:t>
                      </a:r>
                    </a:p>
                  </a:txBody>
                  <a:tcPr marL="3801" marR="3801" marT="38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6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1-5</a:t>
                      </a:r>
                      <a:endParaRPr lang="en-MY" sz="16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801" marR="3801" marT="38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6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290</a:t>
                      </a:r>
                      <a:endParaRPr lang="en-MY" sz="16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801" marR="3801" marT="38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6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 </a:t>
                      </a:r>
                    </a:p>
                  </a:txBody>
                  <a:tcPr marL="3801" marR="3801" marT="38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6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16</a:t>
                      </a:r>
                    </a:p>
                  </a:txBody>
                  <a:tcPr marL="3801" marR="3801" marT="38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AC090"/>
                    </a:solidFill>
                  </a:tcPr>
                </a:tc>
              </a:tr>
              <a:tr h="235646"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600" b="1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48</a:t>
                      </a:r>
                    </a:p>
                  </a:txBody>
                  <a:tcPr marL="3801" marR="3801" marT="38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6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1-4</a:t>
                      </a:r>
                      <a:endParaRPr lang="en-MY" sz="16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801" marR="3801" marT="38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6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270</a:t>
                      </a:r>
                      <a:endParaRPr lang="en-MY" sz="16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801" marR="3801" marT="38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6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 </a:t>
                      </a:r>
                    </a:p>
                  </a:txBody>
                  <a:tcPr marL="3801" marR="3801" marT="38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6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17</a:t>
                      </a:r>
                    </a:p>
                  </a:txBody>
                  <a:tcPr marL="3801" marR="3801" marT="38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AC090"/>
                    </a:solidFill>
                  </a:tcPr>
                </a:tc>
              </a:tr>
              <a:tr h="235646"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6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45</a:t>
                      </a:r>
                    </a:p>
                  </a:txBody>
                  <a:tcPr marL="3801" marR="3801" marT="38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6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1-3</a:t>
                      </a:r>
                      <a:endParaRPr lang="en-MY" sz="16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801" marR="3801" marT="38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6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255</a:t>
                      </a:r>
                      <a:endParaRPr lang="en-MY" sz="16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801" marR="3801" marT="38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6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260</a:t>
                      </a:r>
                      <a:endParaRPr lang="en-MY" sz="16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801" marR="3801" marT="38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6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20</a:t>
                      </a:r>
                    </a:p>
                  </a:txBody>
                  <a:tcPr marL="3801" marR="3801" marT="38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AC090"/>
                    </a:solidFill>
                  </a:tcPr>
                </a:tc>
              </a:tr>
              <a:tr h="235646"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6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44</a:t>
                      </a:r>
                    </a:p>
                  </a:txBody>
                  <a:tcPr marL="3801" marR="3801" marT="38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6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1-2</a:t>
                      </a:r>
                      <a:endParaRPr lang="en-MY" sz="16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801" marR="3801" marT="38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6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250</a:t>
                      </a:r>
                      <a:endParaRPr lang="en-MY" sz="16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801" marR="3801" marT="38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6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 </a:t>
                      </a:r>
                    </a:p>
                  </a:txBody>
                  <a:tcPr marL="3801" marR="3801" marT="38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6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18</a:t>
                      </a:r>
                    </a:p>
                  </a:txBody>
                  <a:tcPr marL="3801" marR="3801" marT="38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AC090"/>
                    </a:solidFill>
                  </a:tcPr>
                </a:tc>
              </a:tr>
              <a:tr h="235646"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6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41</a:t>
                      </a:r>
                    </a:p>
                  </a:txBody>
                  <a:tcPr marL="3801" marR="3801" marT="38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6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1-1</a:t>
                      </a:r>
                      <a:endParaRPr lang="en-MY" sz="16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801" marR="3801" marT="38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6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225</a:t>
                      </a:r>
                      <a:endParaRPr lang="en-MY" sz="16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801" marR="3801" marT="38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6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230</a:t>
                      </a:r>
                      <a:endParaRPr lang="en-MY" sz="16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801" marR="3801" marT="38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6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20</a:t>
                      </a:r>
                    </a:p>
                  </a:txBody>
                  <a:tcPr marL="3801" marR="3801" marT="38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AC090"/>
                    </a:solidFill>
                  </a:tcPr>
                </a:tc>
              </a:tr>
              <a:tr h="61624">
                <a:tc>
                  <a:txBody>
                    <a:bodyPr/>
                    <a:lstStyle/>
                    <a:p>
                      <a:pPr algn="ctr" fontAlgn="ctr"/>
                      <a:r>
                        <a:rPr lang="en-MY" sz="4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 </a:t>
                      </a:r>
                    </a:p>
                  </a:txBody>
                  <a:tcPr marL="3801" marR="3801" marT="38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MY" sz="4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801" marR="3801" marT="38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4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 </a:t>
                      </a:r>
                    </a:p>
                  </a:txBody>
                  <a:tcPr marL="3801" marR="3801" marT="38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4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 </a:t>
                      </a:r>
                    </a:p>
                  </a:txBody>
                  <a:tcPr marL="3801" marR="3801" marT="38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4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 </a:t>
                      </a:r>
                    </a:p>
                  </a:txBody>
                  <a:tcPr marL="3801" marR="3801" marT="38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chemeClr val="tx1"/>
                    </a:solidFill>
                  </a:tcPr>
                </a:tc>
              </a:tr>
              <a:tr h="335312"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6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40</a:t>
                      </a:r>
                    </a:p>
                  </a:txBody>
                  <a:tcPr marL="3801" marR="3801" marT="38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6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2-6 / 3-5</a:t>
                      </a:r>
                      <a:endParaRPr lang="en-MY" sz="16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801" marR="3801" marT="38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6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225</a:t>
                      </a:r>
                      <a:endParaRPr lang="en-MY" sz="16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801" marR="3801" marT="38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6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 </a:t>
                      </a:r>
                    </a:p>
                  </a:txBody>
                  <a:tcPr marL="3801" marR="3801" marT="38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6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13</a:t>
                      </a:r>
                      <a:endParaRPr lang="en-MY" sz="16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801" marR="3801" marT="38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AC090"/>
                    </a:solidFill>
                  </a:tcPr>
                </a:tc>
              </a:tr>
              <a:tr h="235646"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6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38</a:t>
                      </a:r>
                    </a:p>
                  </a:txBody>
                  <a:tcPr marL="3801" marR="3801" marT="38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6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2-5</a:t>
                      </a:r>
                      <a:endParaRPr lang="en-MY" sz="16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801" marR="3801" marT="38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6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195</a:t>
                      </a:r>
                      <a:endParaRPr lang="en-MY" sz="16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801" marR="3801" marT="38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6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 </a:t>
                      </a:r>
                    </a:p>
                  </a:txBody>
                  <a:tcPr marL="3801" marR="3801" marT="38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6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15</a:t>
                      </a:r>
                    </a:p>
                  </a:txBody>
                  <a:tcPr marL="3801" marR="3801" marT="38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AC090"/>
                    </a:solidFill>
                  </a:tcPr>
                </a:tc>
              </a:tr>
              <a:tr h="335312"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6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36/38</a:t>
                      </a:r>
                    </a:p>
                  </a:txBody>
                  <a:tcPr marL="3801" marR="3801" marT="38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6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2-4 / 3-4</a:t>
                      </a:r>
                      <a:endParaRPr lang="en-MY" sz="16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801" marR="3801" marT="38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6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180</a:t>
                      </a:r>
                      <a:endParaRPr lang="en-MY" sz="16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801" marR="3801" marT="38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6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 </a:t>
                      </a:r>
                    </a:p>
                  </a:txBody>
                  <a:tcPr marL="3801" marR="3801" marT="38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6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15</a:t>
                      </a:r>
                      <a:endParaRPr lang="en-MY" sz="16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801" marR="3801" marT="38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AC090"/>
                    </a:solidFill>
                  </a:tcPr>
                </a:tc>
              </a:tr>
              <a:tr h="335312"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6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34</a:t>
                      </a:r>
                    </a:p>
                  </a:txBody>
                  <a:tcPr marL="3801" marR="3801" marT="38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6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2-3 / 3-3</a:t>
                      </a:r>
                      <a:endParaRPr lang="en-MY" sz="16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801" marR="3801" marT="38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6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165</a:t>
                      </a:r>
                      <a:endParaRPr lang="en-MY" sz="16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801" marR="3801" marT="38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6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 </a:t>
                      </a:r>
                    </a:p>
                  </a:txBody>
                  <a:tcPr marL="3801" marR="3801" marT="38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6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15</a:t>
                      </a:r>
                      <a:endParaRPr lang="en-MY" sz="16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801" marR="3801" marT="38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AC090"/>
                    </a:solidFill>
                  </a:tcPr>
                </a:tc>
              </a:tr>
              <a:tr h="335312"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6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32</a:t>
                      </a:r>
                    </a:p>
                  </a:txBody>
                  <a:tcPr marL="3801" marR="3801" marT="38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6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2-2 / 3-2</a:t>
                      </a:r>
                      <a:endParaRPr lang="en-MY" sz="16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801" marR="3801" marT="38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6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155</a:t>
                      </a:r>
                      <a:endParaRPr lang="en-MY" sz="16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801" marR="3801" marT="38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6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 </a:t>
                      </a:r>
                    </a:p>
                  </a:txBody>
                  <a:tcPr marL="3801" marR="3801" marT="38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6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15</a:t>
                      </a:r>
                      <a:endParaRPr lang="en-MY" sz="16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801" marR="3801" marT="38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AC090"/>
                    </a:solidFill>
                  </a:tcPr>
                </a:tc>
              </a:tr>
              <a:tr h="235646"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6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29</a:t>
                      </a:r>
                    </a:p>
                  </a:txBody>
                  <a:tcPr marL="3801" marR="3801" marT="38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6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2-1</a:t>
                      </a:r>
                      <a:endParaRPr lang="en-MY" sz="16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801" marR="3801" marT="380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6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145</a:t>
                      </a:r>
                      <a:endParaRPr lang="en-MY" sz="16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801" marR="3801" marT="38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6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150</a:t>
                      </a:r>
                      <a:endParaRPr lang="en-MY" sz="16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801" marR="3801" marT="38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6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20</a:t>
                      </a:r>
                    </a:p>
                  </a:txBody>
                  <a:tcPr marL="3801" marR="3801" marT="38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AC090"/>
                    </a:solidFill>
                  </a:tcPr>
                </a:tc>
              </a:tr>
              <a:tr h="235646"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6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27</a:t>
                      </a:r>
                    </a:p>
                  </a:txBody>
                  <a:tcPr marL="3801" marR="3801" marT="38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6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3-1</a:t>
                      </a:r>
                      <a:endParaRPr lang="en-MY" sz="16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801" marR="3801" marT="38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6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145</a:t>
                      </a:r>
                      <a:endParaRPr lang="en-MY" sz="16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801" marR="3801" marT="38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6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150</a:t>
                      </a:r>
                      <a:endParaRPr lang="en-MY" sz="16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801" marR="3801" marT="38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6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20</a:t>
                      </a:r>
                    </a:p>
                  </a:txBody>
                  <a:tcPr marL="3801" marR="3801" marT="38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AC090"/>
                    </a:solidFill>
                  </a:tcPr>
                </a:tc>
              </a:tr>
              <a:tr h="61624">
                <a:tc>
                  <a:txBody>
                    <a:bodyPr/>
                    <a:lstStyle/>
                    <a:p>
                      <a:pPr algn="ctr" fontAlgn="ctr"/>
                      <a:r>
                        <a:rPr lang="en-MY" sz="4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 </a:t>
                      </a:r>
                    </a:p>
                  </a:txBody>
                  <a:tcPr marL="3801" marR="3801" marT="38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MY" sz="4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801" marR="3801" marT="38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4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 </a:t>
                      </a:r>
                    </a:p>
                  </a:txBody>
                  <a:tcPr marL="3801" marR="3801" marT="38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4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 </a:t>
                      </a:r>
                    </a:p>
                  </a:txBody>
                  <a:tcPr marL="3801" marR="3801" marT="38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4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 </a:t>
                      </a:r>
                    </a:p>
                  </a:txBody>
                  <a:tcPr marL="3801" marR="3801" marT="38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chemeClr val="tx1"/>
                    </a:solidFill>
                  </a:tcPr>
                </a:tc>
              </a:tr>
              <a:tr h="235646"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6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26</a:t>
                      </a:r>
                    </a:p>
                  </a:txBody>
                  <a:tcPr marL="3801" marR="3801" marT="38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6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4-5</a:t>
                      </a:r>
                      <a:endParaRPr lang="en-MY" sz="16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801" marR="3801" marT="38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6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125</a:t>
                      </a:r>
                      <a:endParaRPr lang="en-MY" sz="16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801" marR="3801" marT="38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6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 </a:t>
                      </a:r>
                    </a:p>
                  </a:txBody>
                  <a:tcPr marL="3801" marR="3801" marT="38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6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15</a:t>
                      </a:r>
                    </a:p>
                  </a:txBody>
                  <a:tcPr marL="3801" marR="3801" marT="38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AC090"/>
                    </a:solidFill>
                  </a:tcPr>
                </a:tc>
              </a:tr>
              <a:tr h="235646"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6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24</a:t>
                      </a:r>
                    </a:p>
                  </a:txBody>
                  <a:tcPr marL="3801" marR="3801" marT="38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6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4-4</a:t>
                      </a:r>
                      <a:endParaRPr lang="en-MY" sz="16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801" marR="3801" marT="38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6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120</a:t>
                      </a:r>
                      <a:endParaRPr lang="en-MY" sz="16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801" marR="3801" marT="38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6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 </a:t>
                      </a:r>
                    </a:p>
                  </a:txBody>
                  <a:tcPr marL="3801" marR="3801" marT="38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6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15</a:t>
                      </a:r>
                      <a:endParaRPr lang="en-MY" sz="16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801" marR="3801" marT="38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AC090"/>
                    </a:solidFill>
                  </a:tcPr>
                </a:tc>
              </a:tr>
              <a:tr h="235646"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6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22</a:t>
                      </a:r>
                    </a:p>
                  </a:txBody>
                  <a:tcPr marL="3801" marR="3801" marT="38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6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4-3</a:t>
                      </a:r>
                      <a:endParaRPr lang="en-MY" sz="16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801" marR="3801" marT="38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6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115</a:t>
                      </a:r>
                      <a:endParaRPr lang="en-MY" sz="16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801" marR="3801" marT="38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6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 </a:t>
                      </a:r>
                    </a:p>
                  </a:txBody>
                  <a:tcPr marL="3801" marR="3801" marT="38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6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15</a:t>
                      </a:r>
                      <a:endParaRPr lang="en-MY" sz="16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801" marR="3801" marT="38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AC090"/>
                    </a:solidFill>
                  </a:tcPr>
                </a:tc>
              </a:tr>
              <a:tr h="235646"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6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19</a:t>
                      </a:r>
                    </a:p>
                  </a:txBody>
                  <a:tcPr marL="3801" marR="3801" marT="38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6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4-2</a:t>
                      </a:r>
                      <a:endParaRPr lang="en-MY" sz="16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801" marR="3801" marT="38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6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100</a:t>
                      </a:r>
                      <a:endParaRPr lang="en-MY" sz="16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801" marR="3801" marT="38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6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105</a:t>
                      </a:r>
                      <a:endParaRPr lang="en-MY" sz="16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801" marR="3801" marT="38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6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20</a:t>
                      </a:r>
                    </a:p>
                  </a:txBody>
                  <a:tcPr marL="3801" marR="3801" marT="38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AC090"/>
                    </a:solidFill>
                  </a:tcPr>
                </a:tc>
              </a:tr>
              <a:tr h="235646"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6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17</a:t>
                      </a:r>
                    </a:p>
                  </a:txBody>
                  <a:tcPr marL="3801" marR="3801" marT="38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6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4-1</a:t>
                      </a:r>
                      <a:endParaRPr lang="en-MY" sz="16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801" marR="3801" marT="38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6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95</a:t>
                      </a:r>
                      <a:endParaRPr lang="en-MY" sz="16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801" marR="3801" marT="38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6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100</a:t>
                      </a:r>
                      <a:endParaRPr lang="en-MY" sz="16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801" marR="3801" marT="38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6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20</a:t>
                      </a:r>
                    </a:p>
                  </a:txBody>
                  <a:tcPr marL="3801" marR="3801" marT="38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AC090"/>
                    </a:solidFill>
                  </a:tcPr>
                </a:tc>
              </a:tr>
              <a:tr h="46211">
                <a:tc>
                  <a:txBody>
                    <a:bodyPr/>
                    <a:lstStyle/>
                    <a:p>
                      <a:pPr algn="ctr" fontAlgn="ctr"/>
                      <a:endParaRPr lang="en-MY" sz="2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801" marR="3801" marT="38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MY" sz="2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801" marR="3801" marT="38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MY" sz="2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801" marR="3801" marT="38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MY" sz="2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801" marR="3801" marT="38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MY" sz="2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801" marR="3801" marT="38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chemeClr val="tx1"/>
                    </a:solidFill>
                  </a:tcPr>
                </a:tc>
              </a:tr>
              <a:tr h="235646"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6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16</a:t>
                      </a:r>
                    </a:p>
                  </a:txBody>
                  <a:tcPr marL="3801" marR="3801" marT="38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6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5-3</a:t>
                      </a:r>
                      <a:endParaRPr lang="en-MY" sz="16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801" marR="3801" marT="38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6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95</a:t>
                      </a:r>
                      <a:endParaRPr lang="en-MY" sz="16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801" marR="3801" marT="38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6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 </a:t>
                      </a:r>
                    </a:p>
                  </a:txBody>
                  <a:tcPr marL="3801" marR="3801" marT="38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6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15</a:t>
                      </a:r>
                    </a:p>
                  </a:txBody>
                  <a:tcPr marL="3801" marR="3801" marT="38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AC090"/>
                    </a:solidFill>
                  </a:tcPr>
                </a:tc>
              </a:tr>
              <a:tr h="235646"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6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14</a:t>
                      </a:r>
                    </a:p>
                  </a:txBody>
                  <a:tcPr marL="3801" marR="3801" marT="38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6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5-2</a:t>
                      </a:r>
                      <a:endParaRPr lang="en-MY" sz="16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801" marR="3801" marT="38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6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90</a:t>
                      </a:r>
                      <a:endParaRPr lang="en-MY" sz="16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801" marR="3801" marT="38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6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 </a:t>
                      </a:r>
                    </a:p>
                  </a:txBody>
                  <a:tcPr marL="3801" marR="3801" marT="38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6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15</a:t>
                      </a:r>
                      <a:endParaRPr lang="en-MY" sz="16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801" marR="3801" marT="38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AC090"/>
                    </a:solidFill>
                  </a:tcPr>
                </a:tc>
              </a:tr>
              <a:tr h="235646"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6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11</a:t>
                      </a:r>
                    </a:p>
                  </a:txBody>
                  <a:tcPr marL="3801" marR="3801" marT="38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6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5-1</a:t>
                      </a:r>
                      <a:endParaRPr lang="en-MY" sz="16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801" marR="3801" marT="38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6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80</a:t>
                      </a:r>
                      <a:endParaRPr lang="en-MY" sz="16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801" marR="3801" marT="38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6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85</a:t>
                      </a:r>
                      <a:endParaRPr lang="en-MY" sz="16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801" marR="3801" marT="38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6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20</a:t>
                      </a:r>
                    </a:p>
                  </a:txBody>
                  <a:tcPr marL="3801" marR="3801" marT="38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AC090"/>
                    </a:solidFill>
                  </a:tcPr>
                </a:tc>
              </a:tr>
            </a:tbl>
          </a:graphicData>
        </a:graphic>
      </p:graphicFrame>
      <p:sp>
        <p:nvSpPr>
          <p:cNvPr id="13" name="AutoShape 8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05800" y="6248400"/>
            <a:ext cx="227013" cy="196850"/>
          </a:xfrm>
          <a:prstGeom prst="flowChartConnector">
            <a:avLst/>
          </a:prstGeom>
          <a:solidFill>
            <a:srgbClr val="C00000"/>
          </a:solidFill>
          <a:ln w="3175">
            <a:solidFill>
              <a:schemeClr val="bg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eaLnBrk="0" hangingPunct="0">
              <a:spcBef>
                <a:spcPct val="30000"/>
              </a:spcBef>
              <a:defRPr/>
            </a:pPr>
            <a:endParaRPr kumimoji="1" lang="en-US" sz="1200">
              <a:latin typeface="Times New Roman" pitchFamily="18" charset="0"/>
              <a:cs typeface="+mn-cs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6675" y="1600200"/>
          <a:ext cx="8772732" cy="1509330"/>
        </p:xfrm>
        <a:graphic>
          <a:graphicData uri="http://schemas.openxmlformats.org/drawingml/2006/table">
            <a:tbl>
              <a:tblPr/>
              <a:tblGrid>
                <a:gridCol w="403251"/>
                <a:gridCol w="406905"/>
                <a:gridCol w="406905"/>
                <a:gridCol w="406905"/>
                <a:gridCol w="406905"/>
                <a:gridCol w="406905"/>
                <a:gridCol w="406905"/>
                <a:gridCol w="406905"/>
                <a:gridCol w="406905"/>
                <a:gridCol w="406905"/>
                <a:gridCol w="406905"/>
                <a:gridCol w="406905"/>
                <a:gridCol w="406905"/>
                <a:gridCol w="454776"/>
                <a:gridCol w="510627"/>
                <a:gridCol w="486693"/>
                <a:gridCol w="406905"/>
                <a:gridCol w="406905"/>
                <a:gridCol w="406905"/>
                <a:gridCol w="406905"/>
                <a:gridCol w="406905"/>
              </a:tblGrid>
              <a:tr h="381000"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 err="1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Gred</a:t>
                      </a:r>
                      <a:endParaRPr lang="en-MY" sz="1200" b="1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337" marR="3337" marT="33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T1</a:t>
                      </a:r>
                    </a:p>
                  </a:txBody>
                  <a:tcPr marL="3337" marR="3337" marT="33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T2</a:t>
                      </a: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T3</a:t>
                      </a: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T4</a:t>
                      </a: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T5</a:t>
                      </a: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T6</a:t>
                      </a: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T7</a:t>
                      </a: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T8</a:t>
                      </a: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T9</a:t>
                      </a: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T10</a:t>
                      </a: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T11</a:t>
                      </a: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T12</a:t>
                      </a: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T13</a:t>
                      </a: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T14</a:t>
                      </a: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T15</a:t>
                      </a: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T16</a:t>
                      </a: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T17</a:t>
                      </a: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T18</a:t>
                      </a: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T19</a:t>
                      </a: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T20</a:t>
                      </a: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406875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J4-5</a:t>
                      </a:r>
                      <a:endParaRPr lang="en-US" sz="12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337" marR="3337" marT="33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2290</a:t>
                      </a:r>
                      <a:endParaRPr lang="en-MY" sz="1200" b="1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337" marR="3337" marT="33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2415</a:t>
                      </a:r>
                      <a:endParaRPr lang="en-MY" sz="1200" b="1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2540</a:t>
                      </a:r>
                      <a:endParaRPr lang="en-MY" sz="1200" b="1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2665</a:t>
                      </a:r>
                      <a:endParaRPr lang="en-MY" sz="1200" b="1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2790</a:t>
                      </a:r>
                      <a:endParaRPr lang="en-MY" sz="1200" b="1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2915</a:t>
                      </a:r>
                      <a:endParaRPr lang="en-MY" sz="1200" b="1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3040</a:t>
                      </a:r>
                      <a:endParaRPr lang="en-MY" sz="1200" b="1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3165</a:t>
                      </a:r>
                      <a:endParaRPr lang="en-MY" sz="1200" b="1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3290</a:t>
                      </a:r>
                      <a:endParaRPr lang="en-MY" sz="1200" b="1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3415</a:t>
                      </a:r>
                      <a:endParaRPr lang="en-MY" sz="1200" b="1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3540</a:t>
                      </a:r>
                      <a:endParaRPr lang="en-MY" sz="1200" b="1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3665</a:t>
                      </a:r>
                      <a:endParaRPr lang="en-MY" sz="1200" b="1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3790</a:t>
                      </a:r>
                      <a:endParaRPr lang="en-MY" sz="1200" b="1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3915</a:t>
                      </a:r>
                      <a:endParaRPr lang="en-MY" sz="1200" b="1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4040</a:t>
                      </a:r>
                      <a:endParaRPr lang="en-MY" sz="1200" b="1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399430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J4-3</a:t>
                      </a:r>
                      <a:endParaRPr lang="en-US" sz="12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337" marR="3337" marT="33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1935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2050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2165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2280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2395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2510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2625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2740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2855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2970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3085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3200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3315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3430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3545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MY" sz="1200" b="1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MY" sz="1200" b="1" i="0" u="none" strike="noStrike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322025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J4-1</a:t>
                      </a:r>
                      <a:endParaRPr lang="en-US" sz="12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337" marR="3337" marT="33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980</a:t>
                      </a:r>
                      <a:endParaRPr lang="en-MY" sz="1200" b="1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337" marR="3337" marT="33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1075</a:t>
                      </a:r>
                      <a:endParaRPr lang="en-MY" sz="1200" b="1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1170</a:t>
                      </a:r>
                      <a:endParaRPr lang="en-MY" sz="1200" b="1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1265</a:t>
                      </a:r>
                      <a:endParaRPr lang="en-MY" sz="1200" b="1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1360</a:t>
                      </a:r>
                      <a:endParaRPr lang="en-MY" sz="1200" b="1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1455</a:t>
                      </a:r>
                      <a:endParaRPr lang="en-MY" sz="1200" b="1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1550</a:t>
                      </a:r>
                      <a:endParaRPr lang="en-MY" sz="1200" b="1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1645</a:t>
                      </a:r>
                      <a:endParaRPr lang="en-MY" sz="1200" b="1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1740</a:t>
                      </a:r>
                      <a:endParaRPr lang="en-MY" sz="1200" b="1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1835</a:t>
                      </a:r>
                      <a:endParaRPr lang="en-MY" sz="1200" b="1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1930</a:t>
                      </a:r>
                      <a:endParaRPr lang="en-MY" sz="1200" b="1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2025</a:t>
                      </a:r>
                      <a:endParaRPr lang="en-MY" sz="1200" b="1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2120</a:t>
                      </a:r>
                      <a:endParaRPr lang="en-MY" sz="1200" b="1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2215</a:t>
                      </a:r>
                      <a:endParaRPr lang="en-MY" sz="1200" b="1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2310</a:t>
                      </a:r>
                      <a:endParaRPr lang="en-MY" sz="1200" b="1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2405</a:t>
                      </a:r>
                      <a:endParaRPr lang="en-MY" sz="1200" b="1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2505</a:t>
                      </a:r>
                      <a:endParaRPr lang="en-MY" sz="1200" b="1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2605</a:t>
                      </a:r>
                      <a:endParaRPr lang="en-MY" sz="1200" b="1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2705</a:t>
                      </a:r>
                      <a:endParaRPr lang="en-MY" sz="1200" b="1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2805</a:t>
                      </a:r>
                      <a:endParaRPr lang="en-MY" sz="1200" b="1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16499" name="TextBox 6"/>
          <p:cNvSpPr txBox="1">
            <a:spLocks noChangeArrowheads="1"/>
          </p:cNvSpPr>
          <p:nvPr/>
        </p:nvSpPr>
        <p:spPr bwMode="auto">
          <a:xfrm>
            <a:off x="76200" y="1154113"/>
            <a:ext cx="44037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Klasifikasi Perkhidmatan Kejuruteraan</a:t>
            </a:r>
          </a:p>
        </p:txBody>
      </p:sp>
      <p:sp>
        <p:nvSpPr>
          <p:cNvPr id="16500" name="TextBox 8"/>
          <p:cNvSpPr txBox="1">
            <a:spLocks noChangeArrowheads="1"/>
          </p:cNvSpPr>
          <p:nvPr/>
        </p:nvSpPr>
        <p:spPr bwMode="auto">
          <a:xfrm>
            <a:off x="76200" y="3516313"/>
            <a:ext cx="43132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Klasifikasi Perkhidmatan Pentadbiran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66675" y="3962400"/>
          <a:ext cx="8848937" cy="1523999"/>
        </p:xfrm>
        <a:graphic>
          <a:graphicData uri="http://schemas.openxmlformats.org/drawingml/2006/table">
            <a:tbl>
              <a:tblPr/>
              <a:tblGrid>
                <a:gridCol w="394899"/>
                <a:gridCol w="411016"/>
                <a:gridCol w="411016"/>
                <a:gridCol w="411016"/>
                <a:gridCol w="411016"/>
                <a:gridCol w="411016"/>
                <a:gridCol w="411016"/>
                <a:gridCol w="411016"/>
                <a:gridCol w="411016"/>
                <a:gridCol w="411016"/>
                <a:gridCol w="411016"/>
                <a:gridCol w="411016"/>
                <a:gridCol w="411016"/>
                <a:gridCol w="459371"/>
                <a:gridCol w="515785"/>
                <a:gridCol w="491610"/>
                <a:gridCol w="411016"/>
                <a:gridCol w="411016"/>
                <a:gridCol w="411016"/>
                <a:gridCol w="411016"/>
                <a:gridCol w="411016"/>
              </a:tblGrid>
              <a:tr h="409392"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 err="1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Gred</a:t>
                      </a:r>
                      <a:endParaRPr lang="en-MY" sz="1200" b="1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337" marR="3337" marT="33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T1</a:t>
                      </a:r>
                    </a:p>
                  </a:txBody>
                  <a:tcPr marL="3337" marR="3337" marT="33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T2</a:t>
                      </a: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T3</a:t>
                      </a: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T4</a:t>
                      </a: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T5</a:t>
                      </a: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T6</a:t>
                      </a: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T7</a:t>
                      </a: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T8</a:t>
                      </a: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T9</a:t>
                      </a: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T10</a:t>
                      </a: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T11</a:t>
                      </a: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T12</a:t>
                      </a: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T13</a:t>
                      </a: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T14</a:t>
                      </a: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T15</a:t>
                      </a: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T16</a:t>
                      </a: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T17</a:t>
                      </a: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T18</a:t>
                      </a: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T19</a:t>
                      </a: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T20</a:t>
                      </a: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409392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N4-5</a:t>
                      </a:r>
                      <a:endParaRPr lang="en-US" sz="12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337" marR="3337" marT="33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2265</a:t>
                      </a:r>
                      <a:endParaRPr lang="en-MY" sz="1200" b="1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337" marR="3337" marT="33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2390</a:t>
                      </a:r>
                      <a:endParaRPr lang="en-MY" sz="1200" b="1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2515</a:t>
                      </a:r>
                      <a:endParaRPr lang="en-MY" sz="1200" b="1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2640</a:t>
                      </a:r>
                      <a:endParaRPr lang="en-MY" sz="1200" b="1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2765</a:t>
                      </a:r>
                      <a:endParaRPr lang="en-MY" sz="1200" b="1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2890</a:t>
                      </a:r>
                      <a:endParaRPr lang="en-MY" sz="1200" b="1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3015</a:t>
                      </a:r>
                      <a:endParaRPr lang="en-MY" sz="1200" b="1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3140</a:t>
                      </a:r>
                      <a:endParaRPr lang="en-MY" sz="1200" b="1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3265</a:t>
                      </a:r>
                      <a:endParaRPr lang="en-MY" sz="1200" b="1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3390</a:t>
                      </a:r>
                      <a:endParaRPr lang="en-MY" sz="1200" b="1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3515</a:t>
                      </a:r>
                      <a:endParaRPr lang="en-MY" sz="1200" b="1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3640</a:t>
                      </a:r>
                      <a:endParaRPr lang="en-MY" sz="1200" b="1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3765</a:t>
                      </a:r>
                      <a:endParaRPr lang="en-MY" sz="1200" b="1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3890</a:t>
                      </a:r>
                      <a:endParaRPr lang="en-MY" sz="1200" b="1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4015</a:t>
                      </a:r>
                      <a:endParaRPr lang="en-MY" sz="1200" b="1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409392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N4-3</a:t>
                      </a:r>
                      <a:endParaRPr lang="en-US" sz="12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337" marR="3337" marT="33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1920</a:t>
                      </a:r>
                      <a:endParaRPr lang="en-MY" sz="1200" b="1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337" marR="3337" marT="33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2035</a:t>
                      </a:r>
                      <a:endParaRPr lang="en-MY" sz="1200" b="1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2150</a:t>
                      </a:r>
                      <a:endParaRPr lang="en-MY" sz="1200" b="1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2265</a:t>
                      </a:r>
                      <a:endParaRPr lang="en-MY" sz="1200" b="1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2380</a:t>
                      </a:r>
                      <a:endParaRPr lang="en-MY" sz="1200" b="1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2495</a:t>
                      </a:r>
                      <a:endParaRPr lang="en-MY" sz="1200" b="1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2610</a:t>
                      </a:r>
                      <a:endParaRPr lang="en-MY" sz="1200" b="1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2725</a:t>
                      </a:r>
                      <a:endParaRPr lang="en-MY" sz="1200" b="1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2840</a:t>
                      </a:r>
                      <a:endParaRPr lang="en-MY" sz="1200" b="1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2955</a:t>
                      </a:r>
                      <a:endParaRPr lang="en-MY" sz="1200" b="1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3070</a:t>
                      </a:r>
                      <a:endParaRPr lang="en-MY" sz="1200" b="1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3185</a:t>
                      </a:r>
                      <a:endParaRPr lang="en-MY" sz="1200" b="1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3300</a:t>
                      </a:r>
                      <a:endParaRPr lang="en-MY" sz="1200" b="1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3415</a:t>
                      </a:r>
                      <a:endParaRPr lang="en-MY" sz="1200" b="1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3530</a:t>
                      </a:r>
                      <a:endParaRPr lang="en-MY" sz="1200" b="1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MY" sz="1200" b="1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MY" sz="1200" b="1" i="0" u="none" strike="noStrike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MY" sz="1200" b="1" i="0" u="none" strike="noStrike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295823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N4-1</a:t>
                      </a:r>
                      <a:endParaRPr lang="en-US" sz="12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337" marR="3337" marT="33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955</a:t>
                      </a:r>
                      <a:endParaRPr lang="en-MY" sz="1200" b="1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337" marR="3337" marT="33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1050</a:t>
                      </a:r>
                      <a:endParaRPr lang="en-MY" sz="1200" b="1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1145</a:t>
                      </a:r>
                      <a:endParaRPr lang="en-MY" sz="1200" b="1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1240</a:t>
                      </a:r>
                      <a:endParaRPr lang="en-MY" sz="1200" b="1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1335</a:t>
                      </a:r>
                      <a:endParaRPr lang="en-MY" sz="1200" b="1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1430</a:t>
                      </a:r>
                      <a:endParaRPr lang="en-MY" sz="1200" b="1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1525</a:t>
                      </a:r>
                      <a:endParaRPr lang="en-MY" sz="1200" b="1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1620</a:t>
                      </a:r>
                      <a:endParaRPr lang="en-MY" sz="1200" b="1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1715</a:t>
                      </a:r>
                      <a:endParaRPr lang="en-MY" sz="1200" b="1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1810</a:t>
                      </a:r>
                      <a:endParaRPr lang="en-MY" sz="1200" b="1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1905</a:t>
                      </a:r>
                      <a:endParaRPr lang="en-MY" sz="1200" b="1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2000</a:t>
                      </a:r>
                      <a:endParaRPr lang="en-MY" sz="1200" b="1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2095</a:t>
                      </a:r>
                      <a:endParaRPr lang="en-MY" sz="1200" b="1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2190</a:t>
                      </a:r>
                      <a:endParaRPr lang="en-MY" sz="1200" b="1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2285</a:t>
                      </a:r>
                      <a:endParaRPr lang="en-MY" sz="1200" b="1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2380</a:t>
                      </a:r>
                      <a:endParaRPr lang="en-MY" sz="1200" b="1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2480</a:t>
                      </a:r>
                      <a:endParaRPr lang="en-MY" sz="1200" b="1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2580</a:t>
                      </a:r>
                      <a:endParaRPr lang="en-MY" sz="1200" b="1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2680</a:t>
                      </a:r>
                      <a:endParaRPr lang="en-MY" sz="1200" b="1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2780</a:t>
                      </a:r>
                      <a:endParaRPr lang="en-MY" sz="1200" b="1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337" marR="3337" marT="33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346075" y="533400"/>
            <a:ext cx="8458200" cy="473075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103163" tIns="51581" rIns="103163" bIns="51581">
            <a:spAutoFit/>
          </a:bodyPr>
          <a:lstStyle/>
          <a:p>
            <a:pPr algn="ctr" defTabSz="912813">
              <a:defRPr/>
            </a:pP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CONTOH JGS MENGIKUT KUMPULAN PERKHIDMATAN</a:t>
            </a:r>
          </a:p>
        </p:txBody>
      </p:sp>
      <p:sp>
        <p:nvSpPr>
          <p:cNvPr id="12" name="AutoShape 8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763000" y="6096000"/>
            <a:ext cx="227013" cy="196850"/>
          </a:xfrm>
          <a:prstGeom prst="flowChartConnector">
            <a:avLst/>
          </a:prstGeom>
          <a:solidFill>
            <a:srgbClr val="C00000"/>
          </a:solidFill>
          <a:ln w="3175">
            <a:solidFill>
              <a:schemeClr val="bg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eaLnBrk="0" hangingPunct="0">
              <a:spcBef>
                <a:spcPct val="30000"/>
              </a:spcBef>
              <a:defRPr/>
            </a:pPr>
            <a:endParaRPr kumimoji="1" lang="en-US" sz="1200">
              <a:latin typeface="Times New Roman" pitchFamily="18" charset="0"/>
              <a:cs typeface="+mn-cs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457200" y="1219200"/>
            <a:ext cx="8229600" cy="2362200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7" name="Flowchart: Terminator 6"/>
          <p:cNvSpPr/>
          <p:nvPr/>
        </p:nvSpPr>
        <p:spPr>
          <a:xfrm>
            <a:off x="283534" y="838200"/>
            <a:ext cx="5334000" cy="609600"/>
          </a:xfrm>
          <a:prstGeom prst="flowChartTerminator">
            <a:avLst/>
          </a:prstGeom>
          <a:solidFill>
            <a:srgbClr val="99003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ms-MY" sz="2400" dirty="0">
                <a:latin typeface="Arial" pitchFamily="34" charset="0"/>
                <a:cs typeface="Arial" pitchFamily="34" charset="0"/>
              </a:rPr>
              <a:t>PEMBENTUKAN GAJI SEBARIS</a:t>
            </a:r>
            <a:endParaRPr lang="en-US" sz="2400" dirty="0"/>
          </a:p>
        </p:txBody>
      </p:sp>
      <p:sp>
        <p:nvSpPr>
          <p:cNvPr id="35" name="Rectangle 34"/>
          <p:cNvSpPr/>
          <p:nvPr/>
        </p:nvSpPr>
        <p:spPr>
          <a:xfrm>
            <a:off x="623248" y="2286000"/>
            <a:ext cx="7915499" cy="707886"/>
          </a:xfrm>
          <a:prstGeom prst="rect">
            <a:avLst/>
          </a:prstGeom>
          <a:effectLst/>
        </p:spPr>
        <p:txBody>
          <a:bodyPr>
            <a:spAutoFit/>
          </a:bodyPr>
          <a:lstStyle/>
          <a:p>
            <a:pPr marL="287338" indent="-287338" algn="just">
              <a:buFont typeface="Wingdings" pitchFamily="2" charset="2"/>
              <a:buChar char="§"/>
              <a:defRPr/>
            </a:pPr>
            <a:r>
              <a:rPr lang="ms-MY" sz="2000" dirty="0">
                <a:ln w="1905"/>
                <a:solidFill>
                  <a:schemeClr val="tx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Relativiti antara gred ditambahbaik supaya gaji gred naik pangkat dapat tampung gaji maks gred lebih rendah.</a:t>
            </a:r>
            <a:endParaRPr lang="en-US" sz="2000" dirty="0">
              <a:solidFill>
                <a:schemeClr val="tx2"/>
              </a:solidFill>
            </a:endParaRPr>
          </a:p>
        </p:txBody>
      </p:sp>
      <p:sp>
        <p:nvSpPr>
          <p:cNvPr id="28" name="Flowchart: Connector 27">
            <a:hlinkClick r:id="rId3" action="ppaction://hlinksldjump" highlightClick="1"/>
          </p:cNvPr>
          <p:cNvSpPr/>
          <p:nvPr/>
        </p:nvSpPr>
        <p:spPr bwMode="auto">
          <a:xfrm>
            <a:off x="7543800" y="2667000"/>
            <a:ext cx="208922" cy="268588"/>
          </a:xfrm>
          <a:prstGeom prst="flowChartConnector">
            <a:avLst/>
          </a:prstGeom>
          <a:solidFill>
            <a:schemeClr val="accent6">
              <a:lumMod val="75000"/>
            </a:schemeClr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dist="35921" dir="2700000" algn="ctr" rotWithShape="0">
              <a:schemeClr val="bg2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2400">
              <a:solidFill>
                <a:schemeClr val="bg1"/>
              </a:solidFill>
              <a:latin typeface="Arial" charset="0"/>
              <a:cs typeface="+mn-cs"/>
            </a:endParaRPr>
          </a:p>
        </p:txBody>
      </p:sp>
      <p:sp>
        <p:nvSpPr>
          <p:cNvPr id="29" name="Rectangle 44"/>
          <p:cNvSpPr>
            <a:spLocks noChangeArrowheads="1"/>
          </p:cNvSpPr>
          <p:nvPr/>
        </p:nvSpPr>
        <p:spPr bwMode="auto">
          <a:xfrm>
            <a:off x="609600" y="1752600"/>
            <a:ext cx="79248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90513" indent="-290513" algn="just" defTabSz="71120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ms-MY" sz="2000" dirty="0">
                <a:ln w="1905"/>
                <a:solidFill>
                  <a:schemeClr val="tx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Gaji maksimum yang lebih tinggi.</a:t>
            </a:r>
          </a:p>
        </p:txBody>
      </p:sp>
      <p:sp>
        <p:nvSpPr>
          <p:cNvPr id="32" name="Flowchart: Connector 31">
            <a:hlinkClick r:id="rId4" action="ppaction://hlinksldjump" highlightClick="1"/>
          </p:cNvPr>
          <p:cNvSpPr/>
          <p:nvPr/>
        </p:nvSpPr>
        <p:spPr bwMode="auto">
          <a:xfrm>
            <a:off x="5181600" y="1752600"/>
            <a:ext cx="219555" cy="264101"/>
          </a:xfrm>
          <a:prstGeom prst="flowChartConnector">
            <a:avLst/>
          </a:prstGeom>
          <a:solidFill>
            <a:schemeClr val="accent6">
              <a:lumMod val="75000"/>
            </a:schemeClr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dist="35921" dir="2700000" algn="ctr" rotWithShape="0">
              <a:schemeClr val="bg2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2400">
              <a:solidFill>
                <a:schemeClr val="bg1"/>
              </a:solidFill>
              <a:latin typeface="Arial" charset="0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1514475" y="2087563"/>
          <a:ext cx="5696608" cy="1066800"/>
        </p:xfrm>
        <a:graphic>
          <a:graphicData uri="http://schemas.openxmlformats.org/drawingml/2006/table">
            <a:tbl>
              <a:tblPr/>
              <a:tblGrid>
                <a:gridCol w="609598"/>
                <a:gridCol w="990600"/>
                <a:gridCol w="914402"/>
                <a:gridCol w="838198"/>
                <a:gridCol w="533400"/>
                <a:gridCol w="905203"/>
                <a:gridCol w="905207"/>
              </a:tblGrid>
              <a:tr h="381000">
                <a:tc>
                  <a:txBody>
                    <a:bodyPr/>
                    <a:lstStyle/>
                    <a:p>
                      <a:pPr algn="ctr" fontAlgn="ctr"/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Arial 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400" b="1" i="0" u="none" strike="noStrike" dirty="0" smtClean="0">
                          <a:solidFill>
                            <a:schemeClr val="bg1"/>
                          </a:solidFill>
                          <a:latin typeface="Arial "/>
                        </a:rPr>
                        <a:t>T1</a:t>
                      </a:r>
                      <a:endParaRPr lang="ms-MY" sz="1400" b="1" i="0" u="none" strike="noStrike" dirty="0">
                        <a:solidFill>
                          <a:schemeClr val="bg1"/>
                        </a:solidFill>
                        <a:latin typeface="Arial 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400" b="1" i="0" u="none" strike="noStrike" dirty="0" smtClean="0">
                          <a:solidFill>
                            <a:schemeClr val="bg1"/>
                          </a:solidFill>
                          <a:latin typeface="Arial "/>
                        </a:rPr>
                        <a:t>T2</a:t>
                      </a:r>
                      <a:endParaRPr lang="ms-MY" sz="1400" b="1" i="0" u="none" strike="noStrike" dirty="0">
                        <a:solidFill>
                          <a:schemeClr val="bg1"/>
                        </a:solidFill>
                        <a:latin typeface="Arial 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chemeClr val="bg1"/>
                          </a:solidFill>
                          <a:latin typeface="Arial "/>
                        </a:rPr>
                        <a:t>T3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Arial 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chemeClr val="bg1"/>
                          </a:solidFill>
                          <a:latin typeface="Arial "/>
                        </a:rPr>
                        <a:t>T…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Arial 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chemeClr val="bg1"/>
                          </a:solidFill>
                          <a:latin typeface="Arial "/>
                        </a:rPr>
                        <a:t>T11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Arial 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400" b="1" i="0" u="none" strike="noStrike" dirty="0">
                        <a:solidFill>
                          <a:srgbClr val="FFFF00"/>
                        </a:solidFill>
                        <a:latin typeface="Arial Black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chemeClr val="bg1"/>
                          </a:solidFill>
                          <a:latin typeface="Arial "/>
                        </a:rPr>
                        <a:t>P1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Arial 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chemeClr val="bg1"/>
                          </a:solidFill>
                          <a:latin typeface="Arial "/>
                        </a:rPr>
                        <a:t>1915.43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Arial 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chemeClr val="bg1"/>
                          </a:solidFill>
                          <a:latin typeface="Arial "/>
                        </a:rPr>
                        <a:t>1981.98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Arial 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chemeClr val="bg1"/>
                          </a:solidFill>
                          <a:latin typeface="Arial "/>
                        </a:rPr>
                        <a:t>2048.53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Arial 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chemeClr val="bg1"/>
                          </a:solidFill>
                          <a:latin typeface="Arial "/>
                        </a:rPr>
                        <a:t>…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Arial 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chemeClr val="bg1"/>
                          </a:solidFill>
                          <a:latin typeface="Arial "/>
                        </a:rPr>
                        <a:t>2739.73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Arial 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400" b="1" i="0" u="none" strike="noStrike" dirty="0">
                        <a:solidFill>
                          <a:srgbClr val="FFFF00"/>
                        </a:solidFill>
                        <a:latin typeface="Arial Black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chemeClr val="bg1"/>
                          </a:solidFill>
                          <a:latin typeface="Arial "/>
                        </a:rPr>
                        <a:t>P2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Arial 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chemeClr val="bg1"/>
                          </a:solidFill>
                          <a:latin typeface="Arial "/>
                        </a:rPr>
                        <a:t>2057.61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Arial 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chemeClr val="bg1"/>
                          </a:solidFill>
                          <a:latin typeface="Arial "/>
                        </a:rPr>
                        <a:t>2130.21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Arial 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chemeClr val="bg1"/>
                          </a:solidFill>
                          <a:latin typeface="Arial "/>
                        </a:rPr>
                        <a:t>2202.81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Arial 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chemeClr val="bg1"/>
                          </a:solidFill>
                          <a:latin typeface="Arial "/>
                        </a:rPr>
                        <a:t>…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Arial 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chemeClr val="bg1"/>
                          </a:solidFill>
                          <a:latin typeface="Arial "/>
                        </a:rPr>
                        <a:t>3027.14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Arial 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400" b="1" i="0" u="none" strike="noStrike" dirty="0">
                        <a:solidFill>
                          <a:srgbClr val="FFFF00"/>
                        </a:solidFill>
                        <a:latin typeface="Arial Black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2" name="Table 51"/>
          <p:cNvGraphicFramePr>
            <a:graphicFrameLocks noGrp="1"/>
          </p:cNvGraphicFramePr>
          <p:nvPr/>
        </p:nvGraphicFramePr>
        <p:xfrm>
          <a:off x="1281113" y="4419600"/>
          <a:ext cx="6477006" cy="838200"/>
        </p:xfrm>
        <a:graphic>
          <a:graphicData uri="http://schemas.openxmlformats.org/drawingml/2006/table">
            <a:tbl>
              <a:tblPr/>
              <a:tblGrid>
                <a:gridCol w="752430"/>
                <a:gridCol w="552418"/>
                <a:gridCol w="552418"/>
                <a:gridCol w="552418"/>
                <a:gridCol w="552418"/>
                <a:gridCol w="552418"/>
                <a:gridCol w="552418"/>
                <a:gridCol w="552418"/>
                <a:gridCol w="552418"/>
                <a:gridCol w="552418"/>
                <a:gridCol w="752814"/>
              </a:tblGrid>
              <a:tr h="457200">
                <a:tc>
                  <a:txBody>
                    <a:bodyPr/>
                    <a:lstStyle/>
                    <a:p>
                      <a:pPr algn="ctr" fontAlgn="ctr"/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Arial "/>
                      </a:endParaRPr>
                    </a:p>
                  </a:txBody>
                  <a:tcPr marL="4763" marR="4763" marT="476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 smtClean="0">
                          <a:solidFill>
                            <a:schemeClr val="bg1"/>
                          </a:solidFill>
                          <a:latin typeface="Arial "/>
                        </a:rPr>
                        <a:t>T1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Arial 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 smtClean="0">
                          <a:solidFill>
                            <a:schemeClr val="bg1"/>
                          </a:solidFill>
                          <a:latin typeface="Arial "/>
                        </a:rPr>
                        <a:t>T2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Arial 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 smtClean="0">
                          <a:solidFill>
                            <a:schemeClr val="bg1"/>
                          </a:solidFill>
                          <a:latin typeface="Arial "/>
                        </a:rPr>
                        <a:t>T3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Arial 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 smtClean="0">
                          <a:solidFill>
                            <a:schemeClr val="bg1"/>
                          </a:solidFill>
                          <a:latin typeface="Arial "/>
                        </a:rPr>
                        <a:t>T…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Arial 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 smtClean="0">
                          <a:solidFill>
                            <a:schemeClr val="bg1"/>
                          </a:solidFill>
                          <a:latin typeface="Arial "/>
                        </a:rPr>
                        <a:t>T10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Arial 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 smtClean="0">
                          <a:solidFill>
                            <a:schemeClr val="bg1"/>
                          </a:solidFill>
                          <a:latin typeface="Arial "/>
                        </a:rPr>
                        <a:t>T11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Arial 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 smtClean="0">
                          <a:solidFill>
                            <a:srgbClr val="FFFF00"/>
                          </a:solidFill>
                          <a:latin typeface="Arial "/>
                        </a:rPr>
                        <a:t>T12</a:t>
                      </a:r>
                      <a:endParaRPr lang="en-US" sz="1400" b="1" i="0" u="none" strike="noStrike" dirty="0">
                        <a:solidFill>
                          <a:srgbClr val="FFFF00"/>
                        </a:solidFill>
                        <a:latin typeface="Arial 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 smtClean="0">
                          <a:solidFill>
                            <a:schemeClr val="bg1"/>
                          </a:solidFill>
                          <a:latin typeface="Arial "/>
                        </a:rPr>
                        <a:t>T13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Arial 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chemeClr val="bg1"/>
                          </a:solidFill>
                          <a:latin typeface="Arial "/>
                        </a:rPr>
                        <a:t>T14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Arial 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400" b="1" i="0" u="none" strike="noStrike" dirty="0">
                        <a:solidFill>
                          <a:srgbClr val="FFFF00"/>
                        </a:solidFill>
                        <a:latin typeface="Arial 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chemeClr val="bg1"/>
                          </a:solidFill>
                          <a:latin typeface="Arial "/>
                        </a:rPr>
                        <a:t>N4-2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Arial "/>
                      </a:endParaRPr>
                    </a:p>
                  </a:txBody>
                  <a:tcPr marL="4763" marR="4763" marT="476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 smtClean="0">
                          <a:solidFill>
                            <a:schemeClr val="bg1"/>
                          </a:solidFill>
                          <a:latin typeface="Arial "/>
                        </a:rPr>
                        <a:t>1920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Arial 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 smtClean="0">
                          <a:solidFill>
                            <a:schemeClr val="bg1"/>
                          </a:solidFill>
                          <a:latin typeface="Arial "/>
                        </a:rPr>
                        <a:t>2035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Arial 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 smtClean="0">
                          <a:solidFill>
                            <a:schemeClr val="bg1"/>
                          </a:solidFill>
                          <a:latin typeface="Arial "/>
                        </a:rPr>
                        <a:t>2150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Arial 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bg1"/>
                          </a:solidFill>
                          <a:latin typeface="Arial "/>
                        </a:rPr>
                        <a:t>…</a:t>
                      </a:r>
                      <a:endParaRPr lang="en-US" sz="2000" dirty="0">
                        <a:solidFill>
                          <a:schemeClr val="bg1"/>
                        </a:solidFill>
                        <a:latin typeface="Arial 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u="none" strike="noStrike" dirty="0" smtClean="0">
                          <a:solidFill>
                            <a:schemeClr val="bg1"/>
                          </a:solidFill>
                          <a:latin typeface="Arial "/>
                        </a:rPr>
                        <a:t>2955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u="none" strike="noStrike" dirty="0" smtClean="0">
                          <a:solidFill>
                            <a:schemeClr val="bg1"/>
                          </a:solidFill>
                          <a:latin typeface="Arial "/>
                        </a:rPr>
                        <a:t>3070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u="none" strike="noStrike" dirty="0" smtClean="0">
                          <a:solidFill>
                            <a:srgbClr val="FFFF00"/>
                          </a:solidFill>
                          <a:latin typeface="Arial "/>
                        </a:rPr>
                        <a:t>3185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 smtClean="0">
                          <a:solidFill>
                            <a:schemeClr val="bg1"/>
                          </a:solidFill>
                          <a:latin typeface="Arial "/>
                        </a:rPr>
                        <a:t>3300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Arial 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400" b="1" i="0" u="none" strike="noStrike" dirty="0" smtClean="0">
                          <a:solidFill>
                            <a:schemeClr val="bg1"/>
                          </a:solidFill>
                          <a:latin typeface="Arial "/>
                        </a:rPr>
                        <a:t>3415</a:t>
                      </a:r>
                      <a:endParaRPr lang="ms-MY" sz="1400" b="1" i="0" u="none" strike="noStrike" dirty="0">
                        <a:solidFill>
                          <a:schemeClr val="bg1"/>
                        </a:solidFill>
                        <a:latin typeface="Arial 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ms-MY" sz="1400" b="1" i="0" u="none" strike="noStrike" dirty="0">
                        <a:solidFill>
                          <a:srgbClr val="FFFF00"/>
                        </a:solidFill>
                        <a:latin typeface="Arial 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18506" name="Text Box 6"/>
          <p:cNvSpPr txBox="1">
            <a:spLocks noChangeArrowheads="1"/>
          </p:cNvSpPr>
          <p:nvPr/>
        </p:nvSpPr>
        <p:spPr bwMode="auto">
          <a:xfrm>
            <a:off x="866775" y="153988"/>
            <a:ext cx="74136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>
                <a:solidFill>
                  <a:srgbClr val="FFFF00"/>
                </a:solidFill>
                <a:latin typeface="Arial "/>
              </a:rPr>
              <a:t>CONTOH GAJI MAKSIMUM</a:t>
            </a:r>
          </a:p>
        </p:txBody>
      </p:sp>
      <p:sp>
        <p:nvSpPr>
          <p:cNvPr id="18507" name="Text Box 6"/>
          <p:cNvSpPr txBox="1">
            <a:spLocks noChangeArrowheads="1"/>
          </p:cNvSpPr>
          <p:nvPr/>
        </p:nvSpPr>
        <p:spPr bwMode="auto">
          <a:xfrm>
            <a:off x="762000" y="1443038"/>
            <a:ext cx="74136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>
                <a:solidFill>
                  <a:srgbClr val="FFFF00"/>
                </a:solidFill>
                <a:latin typeface="Arial "/>
              </a:rPr>
              <a:t>Gred N22 (SSM)</a:t>
            </a:r>
          </a:p>
        </p:txBody>
      </p:sp>
      <p:sp>
        <p:nvSpPr>
          <p:cNvPr id="18508" name="Text Box 6"/>
          <p:cNvSpPr txBox="1">
            <a:spLocks noChangeArrowheads="1"/>
          </p:cNvSpPr>
          <p:nvPr/>
        </p:nvSpPr>
        <p:spPr bwMode="auto">
          <a:xfrm>
            <a:off x="962025" y="3805238"/>
            <a:ext cx="74136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>
                <a:solidFill>
                  <a:srgbClr val="FFFF00"/>
                </a:solidFill>
                <a:latin typeface="Arial "/>
              </a:rPr>
              <a:t>Gred N4-2 (SBPA)</a:t>
            </a:r>
          </a:p>
        </p:txBody>
      </p:sp>
      <p:graphicFrame>
        <p:nvGraphicFramePr>
          <p:cNvPr id="37" name="Table 36"/>
          <p:cNvGraphicFramePr>
            <a:graphicFrameLocks noGrp="1"/>
          </p:cNvGraphicFramePr>
          <p:nvPr/>
        </p:nvGraphicFramePr>
        <p:xfrm>
          <a:off x="6296025" y="1981200"/>
          <a:ext cx="1371600" cy="1339683"/>
        </p:xfrm>
        <a:graphic>
          <a:graphicData uri="http://schemas.openxmlformats.org/drawingml/2006/table">
            <a:tbl>
              <a:tblPr/>
              <a:tblGrid>
                <a:gridCol w="1371600"/>
              </a:tblGrid>
              <a:tr h="51385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smtClean="0">
                          <a:solidFill>
                            <a:srgbClr val="FFFF00"/>
                          </a:solidFill>
                          <a:latin typeface="Arial Black" pitchFamily="34" charset="0"/>
                        </a:rPr>
                        <a:t>T12</a:t>
                      </a:r>
                    </a:p>
                    <a:p>
                      <a:pPr algn="ctr" fontAlgn="ctr"/>
                      <a:r>
                        <a:rPr lang="en-US" sz="1600" b="1" i="0" u="none" strike="noStrike" dirty="0" smtClean="0">
                          <a:solidFill>
                            <a:srgbClr val="FFFF00"/>
                          </a:solidFill>
                          <a:latin typeface="Arial Black" pitchFamily="34" charset="0"/>
                        </a:rPr>
                        <a:t>(</a:t>
                      </a:r>
                      <a:r>
                        <a:rPr lang="en-US" sz="1600" b="1" i="0" u="none" strike="noStrike" dirty="0" err="1" smtClean="0">
                          <a:solidFill>
                            <a:srgbClr val="FFFF00"/>
                          </a:solidFill>
                          <a:latin typeface="Arial Black" pitchFamily="34" charset="0"/>
                        </a:rPr>
                        <a:t>Maks</a:t>
                      </a:r>
                      <a:r>
                        <a:rPr lang="en-US" sz="1600" b="1" i="0" u="none" strike="noStrike" dirty="0" smtClean="0">
                          <a:solidFill>
                            <a:srgbClr val="FFFF00"/>
                          </a:solidFill>
                          <a:latin typeface="Arial Black" pitchFamily="34" charset="0"/>
                        </a:rPr>
                        <a:t>)</a:t>
                      </a:r>
                      <a:endParaRPr lang="en-US" sz="1600" b="1" i="0" u="none" strike="noStrike" dirty="0">
                        <a:solidFill>
                          <a:srgbClr val="FFFF00"/>
                        </a:solidFill>
                        <a:latin typeface="Arial Black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41291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smtClean="0">
                          <a:solidFill>
                            <a:srgbClr val="FFFF00"/>
                          </a:solidFill>
                          <a:latin typeface="Arial Black" pitchFamily="34" charset="0"/>
                        </a:rPr>
                        <a:t>2838.04</a:t>
                      </a:r>
                      <a:endParaRPr lang="en-US" sz="1600" b="1" i="0" u="none" strike="noStrike" dirty="0">
                        <a:solidFill>
                          <a:srgbClr val="FFFF00"/>
                        </a:solidFill>
                        <a:latin typeface="Arial Black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41291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smtClean="0">
                          <a:solidFill>
                            <a:srgbClr val="FFFF00"/>
                          </a:solidFill>
                          <a:latin typeface="Arial Black" pitchFamily="34" charset="0"/>
                        </a:rPr>
                        <a:t>3135.53</a:t>
                      </a:r>
                      <a:endParaRPr lang="en-US" sz="1600" b="1" i="0" u="none" strike="noStrike" dirty="0">
                        <a:solidFill>
                          <a:srgbClr val="FFFF00"/>
                        </a:solidFill>
                        <a:latin typeface="Arial Black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8" name="Table 37"/>
          <p:cNvGraphicFramePr>
            <a:graphicFrameLocks noGrp="1"/>
          </p:cNvGraphicFramePr>
          <p:nvPr/>
        </p:nvGraphicFramePr>
        <p:xfrm>
          <a:off x="7011988" y="4343400"/>
          <a:ext cx="960302" cy="990600"/>
        </p:xfrm>
        <a:graphic>
          <a:graphicData uri="http://schemas.openxmlformats.org/drawingml/2006/table">
            <a:tbl>
              <a:tblPr/>
              <a:tblGrid>
                <a:gridCol w="960302"/>
              </a:tblGrid>
              <a:tr h="54032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smtClean="0">
                          <a:solidFill>
                            <a:srgbClr val="FFFF00"/>
                          </a:solidFill>
                          <a:latin typeface="Arial Black" pitchFamily="34" charset="0"/>
                        </a:rPr>
                        <a:t>T15</a:t>
                      </a:r>
                    </a:p>
                    <a:p>
                      <a:pPr algn="ctr" fontAlgn="ctr"/>
                      <a:r>
                        <a:rPr lang="en-US" sz="1600" b="1" i="0" u="none" strike="noStrike" dirty="0" smtClean="0">
                          <a:solidFill>
                            <a:srgbClr val="FFFF00"/>
                          </a:solidFill>
                          <a:latin typeface="Arial Black" pitchFamily="34" charset="0"/>
                        </a:rPr>
                        <a:t>(</a:t>
                      </a:r>
                      <a:r>
                        <a:rPr lang="en-US" sz="1600" b="1" i="0" u="none" strike="noStrike" dirty="0" err="1" smtClean="0">
                          <a:solidFill>
                            <a:srgbClr val="FFFF00"/>
                          </a:solidFill>
                          <a:latin typeface="Arial Black" pitchFamily="34" charset="0"/>
                        </a:rPr>
                        <a:t>Maks</a:t>
                      </a:r>
                      <a:r>
                        <a:rPr lang="en-US" sz="1600" b="1" i="0" u="none" strike="noStrike" dirty="0" smtClean="0">
                          <a:solidFill>
                            <a:srgbClr val="FFFF00"/>
                          </a:solidFill>
                          <a:latin typeface="Arial Black" pitchFamily="34" charset="0"/>
                        </a:rPr>
                        <a:t>)</a:t>
                      </a:r>
                      <a:endParaRPr lang="en-US" sz="1600" b="1" i="0" u="none" strike="noStrike" dirty="0">
                        <a:solidFill>
                          <a:srgbClr val="FFFF00"/>
                        </a:solidFill>
                        <a:latin typeface="Arial Black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450273"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600" b="1" i="0" u="none" strike="noStrike" dirty="0" smtClean="0">
                          <a:solidFill>
                            <a:srgbClr val="FFFF00"/>
                          </a:solidFill>
                          <a:latin typeface="Arial Black" pitchFamily="34" charset="0"/>
                        </a:rPr>
                        <a:t>3530</a:t>
                      </a:r>
                      <a:endParaRPr lang="ms-MY" sz="1600" b="1" i="0" u="none" strike="noStrike" dirty="0">
                        <a:solidFill>
                          <a:srgbClr val="FFFF00"/>
                        </a:solidFill>
                        <a:latin typeface="Arial Black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9" name="AutoShape 8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58200" y="6356350"/>
            <a:ext cx="227013" cy="196850"/>
          </a:xfrm>
          <a:prstGeom prst="flowChartConnector">
            <a:avLst/>
          </a:prstGeom>
          <a:solidFill>
            <a:srgbClr val="C00000"/>
          </a:solidFill>
          <a:ln w="3175">
            <a:solidFill>
              <a:schemeClr val="bg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eaLnBrk="0" hangingPunct="0">
              <a:spcBef>
                <a:spcPct val="30000"/>
              </a:spcBef>
              <a:defRPr/>
            </a:pPr>
            <a:endParaRPr kumimoji="1" lang="en-US" sz="1200">
              <a:latin typeface="Times New Roman" pitchFamily="18" charset="0"/>
              <a:cs typeface="+mn-cs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381000" y="1447800"/>
            <a:ext cx="8382000" cy="4724400"/>
          </a:xfrm>
          <a:prstGeom prst="rect">
            <a:avLst/>
          </a:prstGeom>
          <a:solidFill>
            <a:schemeClr val="tx2">
              <a:lumMod val="50000"/>
              <a:alpha val="24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aphicFrame>
        <p:nvGraphicFramePr>
          <p:cNvPr id="45" name="Table 44"/>
          <p:cNvGraphicFramePr>
            <a:graphicFrameLocks noGrp="1"/>
          </p:cNvGraphicFramePr>
          <p:nvPr/>
        </p:nvGraphicFramePr>
        <p:xfrm>
          <a:off x="668338" y="1600200"/>
          <a:ext cx="6333470" cy="762000"/>
        </p:xfrm>
        <a:graphic>
          <a:graphicData uri="http://schemas.openxmlformats.org/drawingml/2006/table">
            <a:tbl>
              <a:tblPr/>
              <a:tblGrid>
                <a:gridCol w="415191"/>
                <a:gridCol w="484389"/>
                <a:gridCol w="484389"/>
                <a:gridCol w="310699"/>
                <a:gridCol w="513172"/>
                <a:gridCol w="513172"/>
                <a:gridCol w="513172"/>
                <a:gridCol w="513172"/>
                <a:gridCol w="513172"/>
                <a:gridCol w="513172"/>
                <a:gridCol w="366552"/>
                <a:gridCol w="515569"/>
                <a:gridCol w="677649"/>
              </a:tblGrid>
              <a:tr h="38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latin typeface="Arial Black" pitchFamily="34" charset="0"/>
                        </a:rPr>
                        <a:t>Gred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 Black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Arial Black" pitchFamily="34" charset="0"/>
                        </a:rPr>
                        <a:t>T1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Arial Black" pitchFamily="34" charset="0"/>
                        </a:rPr>
                        <a:t>T2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 Black" pitchFamily="34" charset="0"/>
                        </a:rPr>
                        <a:t>T…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 Black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 Black" pitchFamily="34" charset="0"/>
                        </a:rPr>
                        <a:t>T10</a:t>
                      </a:r>
                      <a:endParaRPr lang="en-US" sz="1200" dirty="0">
                        <a:latin typeface="Arial Black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Arial Black" pitchFamily="34" charset="0"/>
                        </a:rPr>
                        <a:t>T11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 Black" pitchFamily="34" charset="0"/>
                        </a:rPr>
                        <a:t>T12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 Black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 Black" pitchFamily="34" charset="0"/>
                        </a:rPr>
                        <a:t>T13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 Black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 Black" pitchFamily="34" charset="0"/>
                        </a:rPr>
                        <a:t>T14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 Black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 Black" pitchFamily="34" charset="0"/>
                        </a:rPr>
                        <a:t>T15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 Black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 Black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 Black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Arial Black" pitchFamily="34" charset="0"/>
                        </a:rPr>
                        <a:t>KGT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N26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2265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2390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…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3390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3515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3640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3765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3890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4015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125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4" name="Table 43"/>
          <p:cNvGraphicFramePr>
            <a:graphicFrameLocks noGrp="1"/>
          </p:cNvGraphicFramePr>
          <p:nvPr/>
        </p:nvGraphicFramePr>
        <p:xfrm>
          <a:off x="677863" y="3124200"/>
          <a:ext cx="6610062" cy="693738"/>
        </p:xfrm>
        <a:graphic>
          <a:graphicData uri="http://schemas.openxmlformats.org/drawingml/2006/table">
            <a:tbl>
              <a:tblPr/>
              <a:tblGrid>
                <a:gridCol w="486717"/>
                <a:gridCol w="463448"/>
                <a:gridCol w="463448"/>
                <a:gridCol w="517391"/>
                <a:gridCol w="463448"/>
                <a:gridCol w="463448"/>
                <a:gridCol w="463448"/>
                <a:gridCol w="463448"/>
                <a:gridCol w="463448"/>
                <a:gridCol w="463448"/>
                <a:gridCol w="463448"/>
                <a:gridCol w="335447"/>
                <a:gridCol w="601124"/>
                <a:gridCol w="498351"/>
              </a:tblGrid>
              <a:tr h="3468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latin typeface="Arial Black" pitchFamily="34" charset="0"/>
                        </a:rPr>
                        <a:t>Gred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 Black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Arial Black" pitchFamily="34" charset="0"/>
                        </a:rPr>
                        <a:t>T1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Arial Black" pitchFamily="34" charset="0"/>
                        </a:rPr>
                        <a:t>T2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 Black" pitchFamily="34" charset="0"/>
                          <a:cs typeface="Arial" pitchFamily="34" charset="0"/>
                        </a:rPr>
                        <a:t>T…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Arial Black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Arial Black" pitchFamily="34" charset="0"/>
                          <a:cs typeface="Arial" pitchFamily="34" charset="0"/>
                        </a:rPr>
                        <a:t>T9</a:t>
                      </a:r>
                      <a:endParaRPr lang="en-US" sz="1200" b="1" dirty="0">
                        <a:solidFill>
                          <a:schemeClr val="tx1"/>
                        </a:solidFill>
                        <a:latin typeface="Arial Black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Arial Black" pitchFamily="34" charset="0"/>
                          <a:cs typeface="Arial" pitchFamily="34" charset="0"/>
                        </a:rPr>
                        <a:t>T10</a:t>
                      </a:r>
                      <a:endParaRPr lang="en-US" sz="1200" b="1" dirty="0">
                        <a:solidFill>
                          <a:schemeClr val="tx1"/>
                        </a:solidFill>
                        <a:latin typeface="Arial Black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 Black" pitchFamily="34" charset="0"/>
                          <a:cs typeface="Arial" pitchFamily="34" charset="0"/>
                        </a:rPr>
                        <a:t>T11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Arial Black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 Black" pitchFamily="34" charset="0"/>
                        </a:rPr>
                        <a:t>T12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 Black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 Black" pitchFamily="34" charset="0"/>
                        </a:rPr>
                        <a:t>T13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 Black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 Black" pitchFamily="34" charset="0"/>
                        </a:rPr>
                        <a:t>T14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 Black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 Black" pitchFamily="34" charset="0"/>
                        </a:rPr>
                        <a:t>T15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 Black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 Black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 Black" pitchFamily="34" charset="0"/>
                        </a:rPr>
                        <a:t>1 KGT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 Black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Arial Black" pitchFamily="34" charset="0"/>
                        </a:rPr>
                        <a:t>KGT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3468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N22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1920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2035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…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2840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2955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3070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3185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3300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3415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3530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3645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115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7" name="Table 96"/>
          <p:cNvGraphicFramePr>
            <a:graphicFrameLocks noGrp="1"/>
          </p:cNvGraphicFramePr>
          <p:nvPr/>
        </p:nvGraphicFramePr>
        <p:xfrm>
          <a:off x="709613" y="4865688"/>
          <a:ext cx="7873564" cy="773112"/>
        </p:xfrm>
        <a:graphic>
          <a:graphicData uri="http://schemas.openxmlformats.org/drawingml/2006/table">
            <a:tbl>
              <a:tblPr/>
              <a:tblGrid>
                <a:gridCol w="605460"/>
                <a:gridCol w="490133"/>
                <a:gridCol w="490133"/>
                <a:gridCol w="490133"/>
                <a:gridCol w="437250"/>
                <a:gridCol w="600034"/>
                <a:gridCol w="478945"/>
                <a:gridCol w="558770"/>
                <a:gridCol w="478945"/>
                <a:gridCol w="478945"/>
                <a:gridCol w="478945"/>
                <a:gridCol w="312598"/>
                <a:gridCol w="703346"/>
                <a:gridCol w="674078"/>
                <a:gridCol w="595849"/>
              </a:tblGrid>
              <a:tr h="39061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latin typeface="Arial Black" pitchFamily="34" charset="0"/>
                        </a:rPr>
                        <a:t>Gred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 Black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Arial Black" pitchFamily="34" charset="0"/>
                        </a:rPr>
                        <a:t>T1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Arial Black" pitchFamily="34" charset="0"/>
                        </a:rPr>
                        <a:t>T2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Arial Black" pitchFamily="34" charset="0"/>
                        </a:rPr>
                        <a:t>T3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 Black" pitchFamily="34" charset="0"/>
                        </a:rPr>
                        <a:t>T…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 Black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Arial Black" pitchFamily="34" charset="0"/>
                        </a:rPr>
                        <a:t>T15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Arial Black" pitchFamily="34" charset="0"/>
                        </a:rPr>
                        <a:t>T16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Arial Black" pitchFamily="34" charset="0"/>
                        </a:rPr>
                        <a:t>T17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Arial Black" pitchFamily="34" charset="0"/>
                        </a:rPr>
                        <a:t>T18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Arial Black" pitchFamily="34" charset="0"/>
                        </a:rPr>
                        <a:t>T19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Arial Black" pitchFamily="34" charset="0"/>
                        </a:rPr>
                        <a:t>T20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latin typeface="Arial Black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Arial Black" pitchFamily="34" charset="0"/>
                          <a:cs typeface="Arial" pitchFamily="34" charset="0"/>
                        </a:rPr>
                        <a:t>1 KGT</a:t>
                      </a:r>
                      <a:endParaRPr lang="en-US" sz="1200" b="1" dirty="0">
                        <a:latin typeface="Arial Black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Arial Black" pitchFamily="34" charset="0"/>
                        </a:rPr>
                        <a:t>KGT 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Arial Black" pitchFamily="34" charset="0"/>
                        </a:rPr>
                        <a:t>KGT 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38249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N17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955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1050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1145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…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2285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2380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2480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2580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2680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2780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Arial Black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Arial Black" pitchFamily="34" charset="0"/>
                          <a:cs typeface="Arial" pitchFamily="34" charset="0"/>
                        </a:rPr>
                        <a:t>2880</a:t>
                      </a:r>
                      <a:endParaRPr lang="en-US" sz="1200" b="1" dirty="0">
                        <a:solidFill>
                          <a:schemeClr val="tx1"/>
                        </a:solidFill>
                        <a:latin typeface="Arial Black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95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100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grpSp>
        <p:nvGrpSpPr>
          <p:cNvPr id="2" name="Group 62"/>
          <p:cNvGrpSpPr>
            <a:grpSpLocks/>
          </p:cNvGrpSpPr>
          <p:nvPr/>
        </p:nvGrpSpPr>
        <p:grpSpPr bwMode="auto">
          <a:xfrm>
            <a:off x="4086224" y="2416175"/>
            <a:ext cx="1097280" cy="274320"/>
            <a:chOff x="4323903" y="2971800"/>
            <a:chExt cx="1152026" cy="249866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59662" name="Curved Up Arrow 54"/>
            <p:cNvSpPr>
              <a:spLocks noChangeArrowheads="1"/>
            </p:cNvSpPr>
            <p:nvPr/>
          </p:nvSpPr>
          <p:spPr bwMode="auto">
            <a:xfrm>
              <a:off x="4323903" y="2971800"/>
              <a:ext cx="528409" cy="229307"/>
            </a:xfrm>
            <a:prstGeom prst="curvedUpArrow">
              <a:avLst>
                <a:gd name="adj1" fmla="val 24991"/>
                <a:gd name="adj2" fmla="val 50004"/>
                <a:gd name="adj3" fmla="val 25000"/>
              </a:avLst>
            </a:prstGeom>
            <a:grpFill/>
            <a:ln w="38100" algn="ctr">
              <a:solidFill>
                <a:srgbClr val="FFFF00"/>
              </a:solidFill>
              <a:round/>
              <a:headEnd/>
              <a:tailEnd/>
            </a:ln>
          </p:spPr>
          <p:txBody>
            <a:bodyPr lIns="96989" tIns="48495" rIns="96989" bIns="48495"/>
            <a:lstStyle/>
            <a:p>
              <a:pPr eaLnBrk="0" hangingPunct="0">
                <a:spcBef>
                  <a:spcPct val="30000"/>
                </a:spcBef>
                <a:defRPr/>
              </a:pPr>
              <a:endParaRPr kumimoji="1" lang="en-US" sz="1200" b="0">
                <a:latin typeface="Arial "/>
                <a:cs typeface="+mn-cs"/>
              </a:endParaRPr>
            </a:p>
          </p:txBody>
        </p:sp>
        <p:sp>
          <p:nvSpPr>
            <p:cNvPr id="59663" name="Curved Up Arrow 55"/>
            <p:cNvSpPr>
              <a:spLocks noChangeArrowheads="1"/>
            </p:cNvSpPr>
            <p:nvPr/>
          </p:nvSpPr>
          <p:spPr bwMode="auto">
            <a:xfrm>
              <a:off x="4947521" y="2992358"/>
              <a:ext cx="528408" cy="229308"/>
            </a:xfrm>
            <a:prstGeom prst="curvedUpArrow">
              <a:avLst>
                <a:gd name="adj1" fmla="val 24991"/>
                <a:gd name="adj2" fmla="val 50004"/>
                <a:gd name="adj3" fmla="val 25000"/>
              </a:avLst>
            </a:prstGeom>
            <a:grpFill/>
            <a:ln w="38100" algn="ctr">
              <a:solidFill>
                <a:srgbClr val="FFFF00"/>
              </a:solidFill>
              <a:round/>
              <a:headEnd/>
              <a:tailEnd/>
            </a:ln>
          </p:spPr>
          <p:txBody>
            <a:bodyPr lIns="96989" tIns="48495" rIns="96989" bIns="48495"/>
            <a:lstStyle/>
            <a:p>
              <a:pPr eaLnBrk="0" hangingPunct="0">
                <a:spcBef>
                  <a:spcPct val="30000"/>
                </a:spcBef>
                <a:defRPr/>
              </a:pPr>
              <a:endParaRPr kumimoji="1" lang="en-US" sz="1200" b="0">
                <a:latin typeface="Arial "/>
                <a:cs typeface="+mn-cs"/>
              </a:endParaRPr>
            </a:p>
          </p:txBody>
        </p:sp>
      </p:grpSp>
      <p:grpSp>
        <p:nvGrpSpPr>
          <p:cNvPr id="19601" name="Group 57"/>
          <p:cNvGrpSpPr>
            <a:grpSpLocks/>
          </p:cNvGrpSpPr>
          <p:nvPr/>
        </p:nvGrpSpPr>
        <p:grpSpPr bwMode="auto">
          <a:xfrm>
            <a:off x="3276600" y="3810000"/>
            <a:ext cx="4038600" cy="1905000"/>
            <a:chOff x="3609616" y="4106863"/>
            <a:chExt cx="4018344" cy="2293937"/>
          </a:xfrm>
        </p:grpSpPr>
        <p:sp>
          <p:nvSpPr>
            <p:cNvPr id="19613" name="Oval 18"/>
            <p:cNvSpPr>
              <a:spLocks noChangeArrowheads="1"/>
            </p:cNvSpPr>
            <p:nvPr/>
          </p:nvSpPr>
          <p:spPr bwMode="auto">
            <a:xfrm>
              <a:off x="6942160" y="5715000"/>
              <a:ext cx="685800" cy="685800"/>
            </a:xfrm>
            <a:prstGeom prst="ellipse">
              <a:avLst/>
            </a:prstGeom>
            <a:noFill/>
            <a:ln w="38100" algn="ctr">
              <a:solidFill>
                <a:srgbClr val="FF0000"/>
              </a:solidFill>
              <a:round/>
              <a:headEnd/>
              <a:tailEnd/>
            </a:ln>
          </p:spPr>
          <p:txBody>
            <a:bodyPr lIns="96989" tIns="48495" rIns="96989" bIns="48495"/>
            <a:lstStyle/>
            <a:p>
              <a:pPr eaLnBrk="0" hangingPunct="0">
                <a:spcBef>
                  <a:spcPct val="30000"/>
                </a:spcBef>
              </a:pPr>
              <a:endParaRPr kumimoji="1" lang="ms-MY" sz="1200" b="0">
                <a:latin typeface="Arial "/>
              </a:endParaRPr>
            </a:p>
          </p:txBody>
        </p:sp>
        <p:cxnSp>
          <p:nvCxnSpPr>
            <p:cNvPr id="19614" name="Straight Arrow Connector 143"/>
            <p:cNvCxnSpPr>
              <a:cxnSpLocks noChangeShapeType="1"/>
              <a:stCxn id="19613" idx="1"/>
            </p:cNvCxnSpPr>
            <p:nvPr/>
          </p:nvCxnSpPr>
          <p:spPr bwMode="auto">
            <a:xfrm rot="16200000" flipV="1">
              <a:off x="4471820" y="3244659"/>
              <a:ext cx="1708570" cy="3432977"/>
            </a:xfrm>
            <a:prstGeom prst="straightConnector1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 type="arrow" w="med" len="med"/>
            </a:ln>
          </p:spPr>
        </p:cxnSp>
      </p:grpSp>
      <p:grpSp>
        <p:nvGrpSpPr>
          <p:cNvPr id="19602" name="Group 59"/>
          <p:cNvGrpSpPr>
            <a:grpSpLocks/>
          </p:cNvGrpSpPr>
          <p:nvPr/>
        </p:nvGrpSpPr>
        <p:grpSpPr bwMode="auto">
          <a:xfrm>
            <a:off x="4117975" y="2416175"/>
            <a:ext cx="2706688" cy="1457325"/>
            <a:chOff x="4449844" y="2713588"/>
            <a:chExt cx="2707056" cy="1455804"/>
          </a:xfrm>
        </p:grpSpPr>
        <p:cxnSp>
          <p:nvCxnSpPr>
            <p:cNvPr id="19611" name="Straight Arrow Connector 86"/>
            <p:cNvCxnSpPr>
              <a:cxnSpLocks noChangeShapeType="1"/>
              <a:stCxn id="19612" idx="1"/>
            </p:cNvCxnSpPr>
            <p:nvPr/>
          </p:nvCxnSpPr>
          <p:spPr bwMode="auto">
            <a:xfrm rot="16200000" flipV="1">
              <a:off x="5073784" y="2089648"/>
              <a:ext cx="870438" cy="2118317"/>
            </a:xfrm>
            <a:prstGeom prst="straightConnector1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 type="arrow" w="med" len="med"/>
            </a:ln>
          </p:spPr>
        </p:cxnSp>
        <p:sp>
          <p:nvSpPr>
            <p:cNvPr id="19612" name="Oval 85"/>
            <p:cNvSpPr>
              <a:spLocks noChangeArrowheads="1"/>
            </p:cNvSpPr>
            <p:nvPr/>
          </p:nvSpPr>
          <p:spPr bwMode="auto">
            <a:xfrm>
              <a:off x="6467147" y="3483592"/>
              <a:ext cx="689753" cy="685800"/>
            </a:xfrm>
            <a:prstGeom prst="ellipse">
              <a:avLst/>
            </a:prstGeom>
            <a:noFill/>
            <a:ln w="38100" algn="ctr">
              <a:solidFill>
                <a:srgbClr val="FF0000"/>
              </a:solidFill>
              <a:round/>
              <a:headEnd/>
              <a:tailEnd/>
            </a:ln>
          </p:spPr>
          <p:txBody>
            <a:bodyPr lIns="96989" tIns="48495" rIns="96989" bIns="48495"/>
            <a:lstStyle/>
            <a:p>
              <a:pPr eaLnBrk="0" hangingPunct="0">
                <a:spcBef>
                  <a:spcPct val="30000"/>
                </a:spcBef>
              </a:pPr>
              <a:endParaRPr kumimoji="1" lang="ms-MY" sz="1200" b="0">
                <a:latin typeface="Arial "/>
              </a:endParaRPr>
            </a:p>
          </p:txBody>
        </p:sp>
      </p:grpSp>
      <p:sp>
        <p:nvSpPr>
          <p:cNvPr id="19603" name="AutoShape 3"/>
          <p:cNvSpPr>
            <a:spLocks noChangeArrowheads="1"/>
          </p:cNvSpPr>
          <p:nvPr/>
        </p:nvSpPr>
        <p:spPr bwMode="auto">
          <a:xfrm rot="-5400000">
            <a:off x="6705600" y="3733800"/>
            <a:ext cx="2209800" cy="990600"/>
          </a:xfrm>
          <a:prstGeom prst="curvedUpArrow">
            <a:avLst>
              <a:gd name="adj1" fmla="val 14789"/>
              <a:gd name="adj2" fmla="val 58516"/>
              <a:gd name="adj3" fmla="val 31722"/>
            </a:avLst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ms-MY" b="0">
              <a:latin typeface="Arial "/>
            </a:endParaRPr>
          </a:p>
        </p:txBody>
      </p:sp>
      <p:grpSp>
        <p:nvGrpSpPr>
          <p:cNvPr id="5" name="Group 56"/>
          <p:cNvGrpSpPr>
            <a:grpSpLocks/>
          </p:cNvGrpSpPr>
          <p:nvPr/>
        </p:nvGrpSpPr>
        <p:grpSpPr bwMode="auto">
          <a:xfrm>
            <a:off x="3217387" y="3845884"/>
            <a:ext cx="2573813" cy="268916"/>
            <a:chOff x="2874585" y="1812554"/>
            <a:chExt cx="2764215" cy="248392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56" name="Curved Up Arrow 50"/>
            <p:cNvSpPr>
              <a:spLocks noChangeArrowheads="1"/>
            </p:cNvSpPr>
            <p:nvPr/>
          </p:nvSpPr>
          <p:spPr bwMode="auto">
            <a:xfrm>
              <a:off x="3996208" y="1812554"/>
              <a:ext cx="526333" cy="230610"/>
            </a:xfrm>
            <a:prstGeom prst="curvedUpArrow">
              <a:avLst>
                <a:gd name="adj1" fmla="val 25000"/>
                <a:gd name="adj2" fmla="val 50000"/>
                <a:gd name="adj3" fmla="val 25000"/>
              </a:avLst>
            </a:prstGeom>
            <a:grpFill/>
            <a:ln w="38100" algn="ctr">
              <a:solidFill>
                <a:srgbClr val="FFFF00"/>
              </a:solidFill>
              <a:round/>
              <a:headEnd/>
              <a:tailEnd/>
            </a:ln>
          </p:spPr>
          <p:txBody>
            <a:bodyPr lIns="96989" tIns="48495" rIns="96989" bIns="48495"/>
            <a:lstStyle/>
            <a:p>
              <a:pPr eaLnBrk="0" hangingPunct="0">
                <a:spcBef>
                  <a:spcPct val="30000"/>
                </a:spcBef>
                <a:defRPr/>
              </a:pPr>
              <a:endParaRPr kumimoji="1" lang="en-US" sz="1200" b="0">
                <a:latin typeface="Arial "/>
                <a:cs typeface="+mn-cs"/>
              </a:endParaRPr>
            </a:p>
          </p:txBody>
        </p:sp>
        <p:sp>
          <p:nvSpPr>
            <p:cNvPr id="57" name="Curved Up Arrow 177"/>
            <p:cNvSpPr>
              <a:spLocks noChangeArrowheads="1"/>
            </p:cNvSpPr>
            <p:nvPr/>
          </p:nvSpPr>
          <p:spPr bwMode="auto">
            <a:xfrm>
              <a:off x="4568270" y="1826791"/>
              <a:ext cx="526333" cy="230610"/>
            </a:xfrm>
            <a:prstGeom prst="curvedUpArrow">
              <a:avLst>
                <a:gd name="adj1" fmla="val 25000"/>
                <a:gd name="adj2" fmla="val 50000"/>
                <a:gd name="adj3" fmla="val 25000"/>
              </a:avLst>
            </a:prstGeom>
            <a:grpFill/>
            <a:ln w="38100" algn="ctr">
              <a:solidFill>
                <a:srgbClr val="FFFF00"/>
              </a:solidFill>
              <a:round/>
              <a:headEnd/>
              <a:tailEnd/>
            </a:ln>
          </p:spPr>
          <p:txBody>
            <a:bodyPr lIns="96989" tIns="48495" rIns="96989" bIns="48495"/>
            <a:lstStyle/>
            <a:p>
              <a:pPr eaLnBrk="0" hangingPunct="0">
                <a:spcBef>
                  <a:spcPct val="30000"/>
                </a:spcBef>
                <a:defRPr/>
              </a:pPr>
              <a:endParaRPr kumimoji="1" lang="en-US" sz="1200" b="0">
                <a:latin typeface="Arial "/>
                <a:cs typeface="+mn-cs"/>
              </a:endParaRPr>
            </a:p>
          </p:txBody>
        </p:sp>
        <p:sp>
          <p:nvSpPr>
            <p:cNvPr id="58" name="Curved Up Arrow 49"/>
            <p:cNvSpPr>
              <a:spLocks noChangeArrowheads="1"/>
            </p:cNvSpPr>
            <p:nvPr/>
          </p:nvSpPr>
          <p:spPr bwMode="auto">
            <a:xfrm>
              <a:off x="5112467" y="1830336"/>
              <a:ext cx="526333" cy="230610"/>
            </a:xfrm>
            <a:prstGeom prst="curvedUpArrow">
              <a:avLst>
                <a:gd name="adj1" fmla="val 25000"/>
                <a:gd name="adj2" fmla="val 50000"/>
                <a:gd name="adj3" fmla="val 25000"/>
              </a:avLst>
            </a:prstGeom>
            <a:grpFill/>
            <a:ln w="38100" algn="ctr">
              <a:solidFill>
                <a:srgbClr val="FFFF00"/>
              </a:solidFill>
              <a:round/>
              <a:headEnd/>
              <a:tailEnd/>
            </a:ln>
          </p:spPr>
          <p:txBody>
            <a:bodyPr lIns="96989" tIns="48495" rIns="96989" bIns="48495"/>
            <a:lstStyle/>
            <a:p>
              <a:pPr eaLnBrk="0" hangingPunct="0">
                <a:spcBef>
                  <a:spcPct val="30000"/>
                </a:spcBef>
                <a:defRPr/>
              </a:pPr>
              <a:endParaRPr kumimoji="1" lang="en-US" sz="1200" b="0">
                <a:latin typeface="Arial "/>
                <a:cs typeface="+mn-cs"/>
              </a:endParaRPr>
            </a:p>
          </p:txBody>
        </p:sp>
        <p:sp>
          <p:nvSpPr>
            <p:cNvPr id="59" name="Curved Up Arrow 99"/>
            <p:cNvSpPr>
              <a:spLocks noChangeArrowheads="1"/>
            </p:cNvSpPr>
            <p:nvPr/>
          </p:nvSpPr>
          <p:spPr bwMode="auto">
            <a:xfrm>
              <a:off x="3448820" y="1815152"/>
              <a:ext cx="526334" cy="230610"/>
            </a:xfrm>
            <a:prstGeom prst="curvedUpArrow">
              <a:avLst>
                <a:gd name="adj1" fmla="val 25000"/>
                <a:gd name="adj2" fmla="val 50000"/>
                <a:gd name="adj3" fmla="val 25000"/>
              </a:avLst>
            </a:prstGeom>
            <a:grpFill/>
            <a:ln w="38100" algn="ctr">
              <a:solidFill>
                <a:srgbClr val="FFFF00"/>
              </a:solidFill>
              <a:round/>
              <a:headEnd/>
              <a:tailEnd/>
            </a:ln>
          </p:spPr>
          <p:txBody>
            <a:bodyPr lIns="96989" tIns="48495" rIns="96989" bIns="48495"/>
            <a:lstStyle/>
            <a:p>
              <a:pPr eaLnBrk="0" hangingPunct="0">
                <a:spcBef>
                  <a:spcPct val="30000"/>
                </a:spcBef>
                <a:defRPr/>
              </a:pPr>
              <a:endParaRPr kumimoji="1" lang="en-US" sz="1200" b="0">
                <a:latin typeface="Arial "/>
                <a:cs typeface="+mn-cs"/>
              </a:endParaRPr>
            </a:p>
          </p:txBody>
        </p:sp>
        <p:sp>
          <p:nvSpPr>
            <p:cNvPr id="60" name="Curved Up Arrow 100"/>
            <p:cNvSpPr>
              <a:spLocks noChangeArrowheads="1"/>
            </p:cNvSpPr>
            <p:nvPr/>
          </p:nvSpPr>
          <p:spPr bwMode="auto">
            <a:xfrm>
              <a:off x="2874585" y="1815152"/>
              <a:ext cx="526334" cy="230610"/>
            </a:xfrm>
            <a:prstGeom prst="curvedUpArrow">
              <a:avLst>
                <a:gd name="adj1" fmla="val 25000"/>
                <a:gd name="adj2" fmla="val 50000"/>
                <a:gd name="adj3" fmla="val 25000"/>
              </a:avLst>
            </a:prstGeom>
            <a:grpFill/>
            <a:ln w="38100" algn="ctr">
              <a:solidFill>
                <a:srgbClr val="FFFF00"/>
              </a:solidFill>
              <a:round/>
              <a:headEnd/>
              <a:tailEnd/>
            </a:ln>
          </p:spPr>
          <p:txBody>
            <a:bodyPr lIns="96989" tIns="48495" rIns="96989" bIns="48495"/>
            <a:lstStyle/>
            <a:p>
              <a:pPr eaLnBrk="0" hangingPunct="0">
                <a:spcBef>
                  <a:spcPct val="30000"/>
                </a:spcBef>
                <a:defRPr/>
              </a:pPr>
              <a:endParaRPr kumimoji="1" lang="en-US" sz="1200" b="0">
                <a:latin typeface="Arial "/>
                <a:cs typeface="+mn-cs"/>
              </a:endParaRPr>
            </a:p>
          </p:txBody>
        </p:sp>
      </p:grpSp>
      <p:sp>
        <p:nvSpPr>
          <p:cNvPr id="19605" name="Rectangle 47"/>
          <p:cNvSpPr>
            <a:spLocks noChangeArrowheads="1"/>
          </p:cNvSpPr>
          <p:nvPr/>
        </p:nvSpPr>
        <p:spPr bwMode="auto">
          <a:xfrm>
            <a:off x="609600" y="228600"/>
            <a:ext cx="79248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ts val="600"/>
              </a:spcBef>
              <a:spcAft>
                <a:spcPts val="1200"/>
              </a:spcAft>
            </a:pPr>
            <a:r>
              <a:rPr lang="ms-MY" sz="2000">
                <a:solidFill>
                  <a:srgbClr val="FFFF00"/>
                </a:solidFill>
              </a:rPr>
              <a:t>GAJI SEBARIS GRED NAIK PANGKAT DIBENTUK DENGAN RELATIVITI YANG SERAGAM &amp; DAPAT TAMPUNG GAJI MAKSIMUM KENAIKAN PANGKAT GRED LEBIH RENDAH</a:t>
            </a:r>
          </a:p>
        </p:txBody>
      </p:sp>
      <p:sp>
        <p:nvSpPr>
          <p:cNvPr id="19606" name="TextBox 24"/>
          <p:cNvSpPr txBox="1">
            <a:spLocks noChangeArrowheads="1"/>
          </p:cNvSpPr>
          <p:nvPr/>
        </p:nvSpPr>
        <p:spPr bwMode="auto">
          <a:xfrm>
            <a:off x="838200" y="3962400"/>
            <a:ext cx="990600" cy="307975"/>
          </a:xfrm>
          <a:prstGeom prst="rect">
            <a:avLst/>
          </a:prstGeom>
          <a:solidFill>
            <a:srgbClr val="FFFF00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>
                <a:solidFill>
                  <a:srgbClr val="000000"/>
                </a:solidFill>
                <a:latin typeface="Arial "/>
              </a:rPr>
              <a:t>5 X KGT </a:t>
            </a:r>
          </a:p>
        </p:txBody>
      </p:sp>
      <p:sp>
        <p:nvSpPr>
          <p:cNvPr id="27" name="AutoShape 8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58200" y="6356350"/>
            <a:ext cx="227013" cy="196850"/>
          </a:xfrm>
          <a:prstGeom prst="flowChartConnector">
            <a:avLst/>
          </a:prstGeom>
          <a:solidFill>
            <a:srgbClr val="C00000"/>
          </a:solidFill>
          <a:ln w="3175">
            <a:solidFill>
              <a:schemeClr val="bg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eaLnBrk="0" hangingPunct="0">
              <a:spcBef>
                <a:spcPct val="30000"/>
              </a:spcBef>
              <a:defRPr/>
            </a:pPr>
            <a:endParaRPr kumimoji="1" lang="en-US" sz="1200">
              <a:latin typeface="Times New Roman" pitchFamily="18" charset="0"/>
              <a:cs typeface="+mn-cs"/>
            </a:endParaRPr>
          </a:p>
        </p:txBody>
      </p:sp>
      <p:sp>
        <p:nvSpPr>
          <p:cNvPr id="19610" name="TextBox 27"/>
          <p:cNvSpPr txBox="1">
            <a:spLocks noChangeArrowheads="1"/>
          </p:cNvSpPr>
          <p:nvPr/>
        </p:nvSpPr>
        <p:spPr bwMode="auto">
          <a:xfrm>
            <a:off x="914400" y="2590800"/>
            <a:ext cx="990600" cy="307975"/>
          </a:xfrm>
          <a:prstGeom prst="rect">
            <a:avLst/>
          </a:prstGeom>
          <a:solidFill>
            <a:srgbClr val="FFFF00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>
                <a:solidFill>
                  <a:srgbClr val="000000"/>
                </a:solidFill>
                <a:latin typeface="Arial "/>
              </a:rPr>
              <a:t>3 X KGT 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/>
        </p:nvGraphicFramePr>
        <p:xfrm>
          <a:off x="1295400" y="1143000"/>
          <a:ext cx="6858000" cy="464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Flowchart: Connector 6">
            <a:hlinkClick r:id="rId6" action="ppaction://hlinksldjump" highlightClick="1"/>
          </p:cNvPr>
          <p:cNvSpPr/>
          <p:nvPr/>
        </p:nvSpPr>
        <p:spPr>
          <a:xfrm>
            <a:off x="7467600" y="4953000"/>
            <a:ext cx="228600" cy="228600"/>
          </a:xfrm>
          <a:prstGeom prst="flowChartConnector">
            <a:avLst/>
          </a:prstGeom>
          <a:solidFill>
            <a:schemeClr val="accent6">
              <a:lumMod val="75000"/>
            </a:schemeClr>
          </a:solidFill>
          <a:ln>
            <a:solidFill>
              <a:srgbClr val="FFFF99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57345" name="Picture 1" descr="C:\Users\yusmadi.yusoff\AppData\Local\Microsoft\Windows\Temporary Internet Files\Content.IE5\5L6D2G3O\MC900431515[1].png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760042" y="4915929"/>
            <a:ext cx="393357" cy="304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933450" y="1143000"/>
          <a:ext cx="6991347" cy="723900"/>
        </p:xfrm>
        <a:graphic>
          <a:graphicData uri="http://schemas.openxmlformats.org/drawingml/2006/table">
            <a:tbl>
              <a:tblPr/>
              <a:tblGrid>
                <a:gridCol w="1070379"/>
                <a:gridCol w="758345"/>
                <a:gridCol w="758345"/>
                <a:gridCol w="758345"/>
                <a:gridCol w="758345"/>
                <a:gridCol w="758345"/>
                <a:gridCol w="758345"/>
                <a:gridCol w="685449"/>
                <a:gridCol w="685449"/>
              </a:tblGrid>
              <a:tr h="38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err="1" smtClean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Gred</a:t>
                      </a:r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 41 (SSM)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 Black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 dirty="0">
                          <a:solidFill>
                            <a:srgbClr val="FFFF00"/>
                          </a:solidFill>
                          <a:latin typeface="Arial Black" pitchFamily="34" charset="0"/>
                        </a:rPr>
                        <a:t>T9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 dirty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T10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 dirty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T11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 dirty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T12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 dirty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T13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T…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 Black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T23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 Black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T24</a:t>
                      </a:r>
                    </a:p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(</a:t>
                      </a:r>
                      <a:r>
                        <a:rPr lang="en-US" sz="1200" b="1" i="0" u="none" strike="noStrike" dirty="0" err="1" smtClean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Maks</a:t>
                      </a:r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)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 Black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P1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 Black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 dirty="0">
                          <a:solidFill>
                            <a:srgbClr val="FFFF00"/>
                          </a:solidFill>
                          <a:latin typeface="Arial Black" pitchFamily="34" charset="0"/>
                        </a:rPr>
                        <a:t>2728.35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 dirty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2820.19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 dirty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2912.03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 dirty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3003.87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 dirty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3095.71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 dirty="0" smtClean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...</a:t>
                      </a:r>
                      <a:endParaRPr lang="ms-MY" sz="1200" b="1" i="0" u="none" strike="noStrike" dirty="0">
                        <a:solidFill>
                          <a:schemeClr val="bg1"/>
                        </a:solidFill>
                        <a:latin typeface="Arial Black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 dirty="0" smtClean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4565.18</a:t>
                      </a:r>
                      <a:endParaRPr lang="ms-MY" sz="1200" b="1" i="0" u="none" strike="noStrike" dirty="0">
                        <a:solidFill>
                          <a:schemeClr val="bg1"/>
                        </a:solidFill>
                        <a:latin typeface="Arial Black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 dirty="0" smtClean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4718.25</a:t>
                      </a:r>
                      <a:endParaRPr lang="ms-MY" sz="1200" b="1" i="0" u="none" strike="noStrike" dirty="0">
                        <a:solidFill>
                          <a:schemeClr val="bg1"/>
                        </a:solidFill>
                        <a:latin typeface="Arial Black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2" name="Table 51"/>
          <p:cNvGraphicFramePr>
            <a:graphicFrameLocks noGrp="1"/>
          </p:cNvGraphicFramePr>
          <p:nvPr/>
        </p:nvGraphicFramePr>
        <p:xfrm>
          <a:off x="144463" y="3592513"/>
          <a:ext cx="8694731" cy="838200"/>
        </p:xfrm>
        <a:graphic>
          <a:graphicData uri="http://schemas.openxmlformats.org/drawingml/2006/table">
            <a:tbl>
              <a:tblPr/>
              <a:tblGrid>
                <a:gridCol w="712400"/>
                <a:gridCol w="523027"/>
                <a:gridCol w="416653"/>
                <a:gridCol w="629403"/>
                <a:gridCol w="523027"/>
                <a:gridCol w="523027"/>
                <a:gridCol w="523027"/>
                <a:gridCol w="523027"/>
                <a:gridCol w="523027"/>
                <a:gridCol w="523027"/>
                <a:gridCol w="523027"/>
                <a:gridCol w="523027"/>
                <a:gridCol w="523027"/>
                <a:gridCol w="523027"/>
                <a:gridCol w="523027"/>
                <a:gridCol w="659951"/>
              </a:tblGrid>
              <a:tr h="4572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err="1" smtClean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Gred</a:t>
                      </a:r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 (SBPA)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 Black" pitchFamily="34" charset="0"/>
                      </a:endParaRPr>
                    </a:p>
                  </a:txBody>
                  <a:tcPr marL="4763" marR="4763" marT="476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 dirty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T1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T2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 dirty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T3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T4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 dirty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T5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 dirty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T6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 dirty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T7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 dirty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T8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 dirty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T9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 dirty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T10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 dirty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T11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 dirty="0" smtClean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T...</a:t>
                      </a:r>
                      <a:endParaRPr lang="ms-MY" sz="1200" b="1" i="0" u="none" strike="noStrike" dirty="0">
                        <a:solidFill>
                          <a:schemeClr val="bg1"/>
                        </a:solidFill>
                        <a:latin typeface="Arial Black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 dirty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T18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 dirty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T19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T20</a:t>
                      </a:r>
                    </a:p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(</a:t>
                      </a:r>
                      <a:r>
                        <a:rPr lang="en-US" sz="1200" b="1" i="0" u="none" strike="noStrike" dirty="0" err="1" smtClean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Maks</a:t>
                      </a:r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)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 Black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1-1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 Black" pitchFamily="34" charset="0"/>
                      </a:endParaRPr>
                    </a:p>
                  </a:txBody>
                  <a:tcPr marL="4763" marR="4763" marT="476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1935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2160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2385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2610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 dirty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2835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 dirty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3060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3285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3510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3735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3960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 dirty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4185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 dirty="0" smtClean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....</a:t>
                      </a:r>
                      <a:endParaRPr lang="ms-MY" sz="1200" b="1" i="0" u="none" strike="noStrike" dirty="0">
                        <a:solidFill>
                          <a:schemeClr val="bg1"/>
                        </a:solidFill>
                        <a:latin typeface="Arial Black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5770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 dirty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6000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 dirty="0" smtClean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6230</a:t>
                      </a:r>
                      <a:endParaRPr lang="ms-MY" sz="1200" b="1" i="0" u="none" strike="noStrike" dirty="0">
                        <a:solidFill>
                          <a:schemeClr val="bg1"/>
                        </a:solidFill>
                        <a:latin typeface="Arial Black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cxnSp>
        <p:nvCxnSpPr>
          <p:cNvPr id="54" name="Straight Arrow Connector 53"/>
          <p:cNvCxnSpPr/>
          <p:nvPr/>
        </p:nvCxnSpPr>
        <p:spPr bwMode="auto">
          <a:xfrm rot="16950062" flipH="1">
            <a:off x="2190750" y="2641600"/>
            <a:ext cx="1981200" cy="457200"/>
          </a:xfrm>
          <a:prstGeom prst="straightConnector1">
            <a:avLst/>
          </a:prstGeom>
          <a:ln w="57150">
            <a:solidFill>
              <a:srgbClr val="FFFF00"/>
            </a:solidFill>
            <a:prstDash val="dash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429000" y="2133600"/>
            <a:ext cx="5486400" cy="584200"/>
          </a:xfrm>
          <a:prstGeom prst="rect">
            <a:avLst/>
          </a:prstGeom>
          <a:noFill/>
          <a:effectLst/>
        </p:spPr>
        <p:txBody>
          <a:bodyPr>
            <a:spAutoFit/>
          </a:bodyPr>
          <a:lstStyle/>
          <a:p>
            <a:pPr algn="just">
              <a:defRPr/>
            </a:pPr>
            <a:r>
              <a:rPr lang="en-MY" sz="1600" u="sng" dirty="0" err="1">
                <a:solidFill>
                  <a:schemeClr val="bg1"/>
                </a:solidFill>
              </a:rPr>
              <a:t>Pemindahan</a:t>
            </a:r>
            <a:r>
              <a:rPr lang="en-MY" sz="1600" u="sng" dirty="0">
                <a:solidFill>
                  <a:schemeClr val="bg1"/>
                </a:solidFill>
              </a:rPr>
              <a:t> </a:t>
            </a:r>
            <a:r>
              <a:rPr lang="en-MY" sz="1600" u="sng" dirty="0" err="1">
                <a:solidFill>
                  <a:schemeClr val="bg1"/>
                </a:solidFill>
              </a:rPr>
              <a:t>Gaji</a:t>
            </a:r>
            <a:r>
              <a:rPr lang="en-MY" sz="1600" u="sng" dirty="0">
                <a:solidFill>
                  <a:schemeClr val="bg1"/>
                </a:solidFill>
              </a:rPr>
              <a:t> JGM </a:t>
            </a:r>
            <a:r>
              <a:rPr lang="en-MY" sz="1600" u="sng" dirty="0" err="1">
                <a:solidFill>
                  <a:schemeClr val="bg1"/>
                </a:solidFill>
              </a:rPr>
              <a:t>ke</a:t>
            </a:r>
            <a:r>
              <a:rPr lang="en-MY" sz="1600" u="sng" dirty="0">
                <a:solidFill>
                  <a:schemeClr val="bg1"/>
                </a:solidFill>
              </a:rPr>
              <a:t> JGS</a:t>
            </a:r>
          </a:p>
          <a:p>
            <a:pPr marL="231775" indent="-231775" algn="just">
              <a:buFontTx/>
              <a:buAutoNum type="arabicPeriod"/>
              <a:defRPr/>
            </a:pPr>
            <a:r>
              <a:rPr lang="en-MY" sz="1600" dirty="0" err="1">
                <a:solidFill>
                  <a:schemeClr val="bg1"/>
                </a:solidFill>
              </a:rPr>
              <a:t>Diberikan</a:t>
            </a:r>
            <a:r>
              <a:rPr lang="en-MY" sz="1600" dirty="0">
                <a:solidFill>
                  <a:schemeClr val="bg1"/>
                </a:solidFill>
              </a:rPr>
              <a:t> </a:t>
            </a:r>
            <a:r>
              <a:rPr lang="en-MY" sz="1600" dirty="0" err="1">
                <a:solidFill>
                  <a:schemeClr val="bg1"/>
                </a:solidFill>
              </a:rPr>
              <a:t>satu</a:t>
            </a:r>
            <a:r>
              <a:rPr lang="en-MY" sz="1600" dirty="0">
                <a:solidFill>
                  <a:schemeClr val="bg1"/>
                </a:solidFill>
              </a:rPr>
              <a:t> PGB </a:t>
            </a:r>
            <a:r>
              <a:rPr lang="en-MY" sz="1600" dirty="0" err="1">
                <a:solidFill>
                  <a:schemeClr val="bg1"/>
                </a:solidFill>
              </a:rPr>
              <a:t>di</a:t>
            </a:r>
            <a:r>
              <a:rPr lang="en-MY" sz="1600" dirty="0">
                <a:solidFill>
                  <a:schemeClr val="bg1"/>
                </a:solidFill>
              </a:rPr>
              <a:t> </a:t>
            </a:r>
            <a:r>
              <a:rPr lang="en-MY" sz="1600" dirty="0" err="1">
                <a:solidFill>
                  <a:schemeClr val="bg1"/>
                </a:solidFill>
              </a:rPr>
              <a:t>gred</a:t>
            </a:r>
            <a:r>
              <a:rPr lang="en-MY" sz="1600" dirty="0">
                <a:solidFill>
                  <a:schemeClr val="bg1"/>
                </a:solidFill>
              </a:rPr>
              <a:t> </a:t>
            </a:r>
            <a:r>
              <a:rPr lang="en-MY" sz="1600" dirty="0" err="1">
                <a:solidFill>
                  <a:schemeClr val="bg1"/>
                </a:solidFill>
              </a:rPr>
              <a:t>gaji</a:t>
            </a:r>
            <a:r>
              <a:rPr lang="en-MY" sz="1600" dirty="0">
                <a:solidFill>
                  <a:schemeClr val="bg1"/>
                </a:solidFill>
              </a:rPr>
              <a:t> </a:t>
            </a:r>
            <a:r>
              <a:rPr lang="en-MY" sz="1600" dirty="0" err="1">
                <a:solidFill>
                  <a:schemeClr val="bg1"/>
                </a:solidFill>
              </a:rPr>
              <a:t>asal</a:t>
            </a:r>
            <a:r>
              <a:rPr lang="en-MY" sz="160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21593" name="Text Box 6"/>
          <p:cNvSpPr txBox="1">
            <a:spLocks noChangeArrowheads="1"/>
          </p:cNvSpPr>
          <p:nvPr/>
        </p:nvSpPr>
        <p:spPr bwMode="auto">
          <a:xfrm>
            <a:off x="57150" y="619125"/>
            <a:ext cx="85344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>
                <a:solidFill>
                  <a:schemeClr val="bg1"/>
                </a:solidFill>
                <a:latin typeface="Arial "/>
              </a:rPr>
              <a:t>A) PEMINDAHAN SKIM PERKHIDMATAN KEKAL (PENGURUSAN DAN PROFESIONAL)</a:t>
            </a:r>
          </a:p>
        </p:txBody>
      </p:sp>
      <p:sp>
        <p:nvSpPr>
          <p:cNvPr id="21594" name="TextBox 39"/>
          <p:cNvSpPr txBox="1">
            <a:spLocks noChangeArrowheads="1"/>
          </p:cNvSpPr>
          <p:nvPr/>
        </p:nvSpPr>
        <p:spPr bwMode="auto">
          <a:xfrm>
            <a:off x="3429000" y="2601913"/>
            <a:ext cx="54864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31775" indent="-231775" algn="just"/>
            <a:r>
              <a:rPr lang="en-MY" sz="1600">
                <a:solidFill>
                  <a:schemeClr val="bg1"/>
                </a:solidFill>
              </a:rPr>
              <a:t>2. Gaji dipindahkan ke JGS berdasarkan matagaji yang sama atau tertinggi berhampiran</a:t>
            </a:r>
          </a:p>
        </p:txBody>
      </p:sp>
      <p:sp>
        <p:nvSpPr>
          <p:cNvPr id="21595" name="Oval 71"/>
          <p:cNvSpPr>
            <a:spLocks noChangeArrowheads="1"/>
          </p:cNvSpPr>
          <p:nvPr/>
        </p:nvSpPr>
        <p:spPr bwMode="auto">
          <a:xfrm>
            <a:off x="2819400" y="1828800"/>
            <a:ext cx="285750" cy="304800"/>
          </a:xfrm>
          <a:prstGeom prst="ellipse">
            <a:avLst/>
          </a:prstGeom>
          <a:solidFill>
            <a:schemeClr val="bg1"/>
          </a:solidFill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lIns="96989" tIns="48495" rIns="96989" bIns="48495" anchor="ctr"/>
          <a:lstStyle/>
          <a:p>
            <a:pPr algn="ctr" eaLnBrk="0" hangingPunct="0">
              <a:spcBef>
                <a:spcPct val="30000"/>
              </a:spcBef>
            </a:pPr>
            <a:r>
              <a:rPr kumimoji="1" lang="en-US" sz="1200">
                <a:solidFill>
                  <a:srgbClr val="002060"/>
                </a:solidFill>
              </a:rPr>
              <a:t>1</a:t>
            </a:r>
          </a:p>
        </p:txBody>
      </p:sp>
      <p:sp>
        <p:nvSpPr>
          <p:cNvPr id="32" name="Curved Down Arrow 31"/>
          <p:cNvSpPr/>
          <p:nvPr/>
        </p:nvSpPr>
        <p:spPr bwMode="auto">
          <a:xfrm>
            <a:off x="2286000" y="1371600"/>
            <a:ext cx="609600" cy="228600"/>
          </a:xfrm>
          <a:prstGeom prst="curvedDown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21597" name="TextBox 36"/>
          <p:cNvSpPr txBox="1">
            <a:spLocks noChangeArrowheads="1"/>
          </p:cNvSpPr>
          <p:nvPr/>
        </p:nvSpPr>
        <p:spPr bwMode="auto">
          <a:xfrm>
            <a:off x="6737350" y="20638"/>
            <a:ext cx="17526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Arial "/>
              </a:rPr>
              <a:t>LAMPIRAN </a:t>
            </a:r>
            <a:r>
              <a:rPr lang="en-US" sz="1400" dirty="0" smtClean="0">
                <a:solidFill>
                  <a:schemeClr val="bg1"/>
                </a:solidFill>
                <a:latin typeface="Arial "/>
              </a:rPr>
              <a:t>C4 </a:t>
            </a:r>
            <a:endParaRPr lang="en-US" sz="1400" dirty="0">
              <a:solidFill>
                <a:schemeClr val="bg1"/>
              </a:solidFill>
              <a:latin typeface="Arial "/>
            </a:endParaRPr>
          </a:p>
        </p:txBody>
      </p:sp>
      <p:sp>
        <p:nvSpPr>
          <p:cNvPr id="21598" name="Text Box 6"/>
          <p:cNvSpPr txBox="1">
            <a:spLocks noChangeArrowheads="1"/>
          </p:cNvSpPr>
          <p:nvPr/>
        </p:nvSpPr>
        <p:spPr bwMode="auto">
          <a:xfrm>
            <a:off x="639763" y="146050"/>
            <a:ext cx="788193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>
                <a:solidFill>
                  <a:srgbClr val="FFFF00"/>
                </a:solidFill>
                <a:latin typeface="Arial "/>
              </a:rPr>
              <a:t>KAEDAH PEMINDAHAN GAJI</a:t>
            </a:r>
          </a:p>
        </p:txBody>
      </p:sp>
      <p:sp>
        <p:nvSpPr>
          <p:cNvPr id="22" name="AutoShape 8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763000" y="6096000"/>
            <a:ext cx="227013" cy="196850"/>
          </a:xfrm>
          <a:prstGeom prst="flowChartConnector">
            <a:avLst/>
          </a:prstGeom>
          <a:solidFill>
            <a:srgbClr val="C00000"/>
          </a:solidFill>
          <a:ln w="3175">
            <a:solidFill>
              <a:schemeClr val="bg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eaLnBrk="0" hangingPunct="0">
              <a:spcBef>
                <a:spcPct val="30000"/>
              </a:spcBef>
              <a:defRPr/>
            </a:pPr>
            <a:endParaRPr kumimoji="1" lang="en-US" sz="1200">
              <a:latin typeface="Times New Roman" pitchFamily="18" charset="0"/>
              <a:cs typeface="+mn-cs"/>
            </a:endParaRPr>
          </a:p>
        </p:txBody>
      </p:sp>
      <p:sp>
        <p:nvSpPr>
          <p:cNvPr id="21602" name="Oval 71"/>
          <p:cNvSpPr>
            <a:spLocks noChangeArrowheads="1"/>
          </p:cNvSpPr>
          <p:nvPr/>
        </p:nvSpPr>
        <p:spPr bwMode="auto">
          <a:xfrm>
            <a:off x="3886200" y="4419600"/>
            <a:ext cx="285750" cy="304800"/>
          </a:xfrm>
          <a:prstGeom prst="ellipse">
            <a:avLst/>
          </a:prstGeom>
          <a:solidFill>
            <a:schemeClr val="bg1"/>
          </a:solidFill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lIns="96989" tIns="48495" rIns="96989" bIns="48495" anchor="ctr"/>
          <a:lstStyle/>
          <a:p>
            <a:pPr algn="ctr" eaLnBrk="0" hangingPunct="0">
              <a:spcBef>
                <a:spcPct val="30000"/>
              </a:spcBef>
            </a:pPr>
            <a:r>
              <a:rPr kumimoji="1" lang="en-US" sz="1200">
                <a:solidFill>
                  <a:srgbClr val="002060"/>
                </a:solidFill>
              </a:rPr>
              <a:t>3</a:t>
            </a:r>
          </a:p>
        </p:txBody>
      </p:sp>
      <p:sp>
        <p:nvSpPr>
          <p:cNvPr id="21" name="Curved Down Arrow 20"/>
          <p:cNvSpPr/>
          <p:nvPr/>
        </p:nvSpPr>
        <p:spPr bwMode="auto">
          <a:xfrm flipV="1">
            <a:off x="3200400" y="4419600"/>
            <a:ext cx="609600" cy="228600"/>
          </a:xfrm>
          <a:prstGeom prst="curvedDown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21604" name="TextBox 22"/>
          <p:cNvSpPr txBox="1">
            <a:spLocks noChangeArrowheads="1"/>
          </p:cNvSpPr>
          <p:nvPr/>
        </p:nvSpPr>
        <p:spPr bwMode="auto">
          <a:xfrm>
            <a:off x="3451225" y="4919663"/>
            <a:ext cx="548640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31775" indent="-231775" algn="just"/>
            <a:r>
              <a:rPr lang="en-MY" sz="1600">
                <a:solidFill>
                  <a:schemeClr val="bg1"/>
                </a:solidFill>
              </a:rPr>
              <a:t>3. Kenaikan gaji tahunan 2012.</a:t>
            </a:r>
          </a:p>
        </p:txBody>
      </p:sp>
      <p:sp>
        <p:nvSpPr>
          <p:cNvPr id="21605" name="Oval 71"/>
          <p:cNvSpPr>
            <a:spLocks noChangeArrowheads="1"/>
          </p:cNvSpPr>
          <p:nvPr/>
        </p:nvSpPr>
        <p:spPr bwMode="auto">
          <a:xfrm>
            <a:off x="2819400" y="3352800"/>
            <a:ext cx="285750" cy="304800"/>
          </a:xfrm>
          <a:prstGeom prst="ellipse">
            <a:avLst/>
          </a:prstGeom>
          <a:solidFill>
            <a:schemeClr val="bg1"/>
          </a:solidFill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lIns="96989" tIns="48495" rIns="96989" bIns="48495" anchor="ctr"/>
          <a:lstStyle/>
          <a:p>
            <a:pPr algn="ctr" eaLnBrk="0" hangingPunct="0">
              <a:spcBef>
                <a:spcPct val="30000"/>
              </a:spcBef>
            </a:pPr>
            <a:r>
              <a:rPr kumimoji="1" lang="en-US" sz="1200">
                <a:solidFill>
                  <a:srgbClr val="002060"/>
                </a:solidFill>
              </a:rPr>
              <a:t>2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1">
              <a:alpha val="3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ms-MY"/>
          </a:p>
        </p:txBody>
      </p:sp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914400" y="1143000"/>
          <a:ext cx="6381753" cy="723900"/>
        </p:xfrm>
        <a:graphic>
          <a:graphicData uri="http://schemas.openxmlformats.org/drawingml/2006/table">
            <a:tbl>
              <a:tblPr/>
              <a:tblGrid>
                <a:gridCol w="977049"/>
                <a:gridCol w="692223"/>
                <a:gridCol w="692223"/>
                <a:gridCol w="692223"/>
                <a:gridCol w="692223"/>
                <a:gridCol w="692223"/>
                <a:gridCol w="692223"/>
                <a:gridCol w="625683"/>
                <a:gridCol w="625683"/>
              </a:tblGrid>
              <a:tr h="38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err="1" smtClean="0">
                          <a:solidFill>
                            <a:schemeClr val="bg1"/>
                          </a:solidFill>
                          <a:latin typeface="Arial"/>
                        </a:rPr>
                        <a:t>Gred</a:t>
                      </a:r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 M41 (SSM)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 dirty="0">
                          <a:solidFill>
                            <a:srgbClr val="FFFF00"/>
                          </a:solidFill>
                          <a:latin typeface="Arial"/>
                        </a:rPr>
                        <a:t>T9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T10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T11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T12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T13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T…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T23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T24</a:t>
                      </a:r>
                    </a:p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(</a:t>
                      </a:r>
                      <a:r>
                        <a:rPr lang="en-US" sz="1200" b="1" i="0" u="none" strike="noStrike" dirty="0" err="1" smtClean="0">
                          <a:solidFill>
                            <a:schemeClr val="bg1"/>
                          </a:solidFill>
                          <a:latin typeface="Arial"/>
                        </a:rPr>
                        <a:t>Maks</a:t>
                      </a:r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)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P1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 dirty="0">
                          <a:solidFill>
                            <a:srgbClr val="FFFF00"/>
                          </a:solidFill>
                          <a:latin typeface="Arial"/>
                        </a:rPr>
                        <a:t>2728.35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2820.19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2912.03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3003.87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3095.71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...</a:t>
                      </a:r>
                      <a:endParaRPr lang="ms-MY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4565.18</a:t>
                      </a:r>
                      <a:endParaRPr lang="ms-MY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4718.25</a:t>
                      </a:r>
                      <a:endParaRPr lang="ms-MY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2" name="Table 51"/>
          <p:cNvGraphicFramePr>
            <a:graphicFrameLocks noGrp="1"/>
          </p:cNvGraphicFramePr>
          <p:nvPr/>
        </p:nvGraphicFramePr>
        <p:xfrm>
          <a:off x="304800" y="3692525"/>
          <a:ext cx="7661405" cy="838200"/>
        </p:xfrm>
        <a:graphic>
          <a:graphicData uri="http://schemas.openxmlformats.org/drawingml/2006/table">
            <a:tbl>
              <a:tblPr/>
              <a:tblGrid>
                <a:gridCol w="627734"/>
                <a:gridCol w="460868"/>
                <a:gridCol w="460868"/>
                <a:gridCol w="460868"/>
                <a:gridCol w="460868"/>
                <a:gridCol w="460868"/>
                <a:gridCol w="460868"/>
                <a:gridCol w="460868"/>
                <a:gridCol w="460868"/>
                <a:gridCol w="460868"/>
                <a:gridCol w="460868"/>
                <a:gridCol w="460868"/>
                <a:gridCol w="460868"/>
                <a:gridCol w="460868"/>
                <a:gridCol w="460868"/>
                <a:gridCol w="581519"/>
              </a:tblGrid>
              <a:tr h="4572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err="1" smtClean="0">
                          <a:solidFill>
                            <a:schemeClr val="bg1"/>
                          </a:solidFill>
                          <a:latin typeface="Arial"/>
                        </a:rPr>
                        <a:t>Gred</a:t>
                      </a:r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 (SBPA)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T1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T2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T3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T4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T5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T6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T7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T8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T9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T10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T11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T...</a:t>
                      </a:r>
                      <a:endParaRPr lang="ms-MY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T18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T19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T20</a:t>
                      </a:r>
                    </a:p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(</a:t>
                      </a:r>
                      <a:r>
                        <a:rPr lang="en-US" sz="1200" b="1" i="0" u="none" strike="noStrike" dirty="0" err="1" smtClean="0">
                          <a:solidFill>
                            <a:schemeClr val="bg1"/>
                          </a:solidFill>
                          <a:latin typeface="Arial"/>
                        </a:rPr>
                        <a:t>Maks</a:t>
                      </a:r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)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M1-1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1935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2160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2385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2610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2835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3060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3285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3510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3735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3960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4185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....</a:t>
                      </a:r>
                      <a:endParaRPr lang="ms-MY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5770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6000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6230</a:t>
                      </a:r>
                      <a:endParaRPr lang="ms-MY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grpSp>
        <p:nvGrpSpPr>
          <p:cNvPr id="22615" name="Group 77"/>
          <p:cNvGrpSpPr>
            <a:grpSpLocks/>
          </p:cNvGrpSpPr>
          <p:nvPr/>
        </p:nvGrpSpPr>
        <p:grpSpPr bwMode="auto">
          <a:xfrm>
            <a:off x="2590800" y="1830388"/>
            <a:ext cx="382588" cy="2001837"/>
            <a:chOff x="5431961" y="1250998"/>
            <a:chExt cx="553532" cy="2610861"/>
          </a:xfrm>
        </p:grpSpPr>
        <p:cxnSp>
          <p:nvCxnSpPr>
            <p:cNvPr id="54" name="Straight Arrow Connector 53"/>
            <p:cNvCxnSpPr/>
            <p:nvPr/>
          </p:nvCxnSpPr>
          <p:spPr>
            <a:xfrm rot="5400000">
              <a:off x="4742063" y="2492131"/>
              <a:ext cx="2484563" cy="2298"/>
            </a:xfrm>
            <a:prstGeom prst="straightConnector1">
              <a:avLst/>
            </a:prstGeom>
            <a:ln w="57150">
              <a:solidFill>
                <a:srgbClr val="FFFF00"/>
              </a:solidFill>
              <a:prstDash val="dash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640" name="Oval 71"/>
            <p:cNvSpPr>
              <a:spLocks noChangeArrowheads="1"/>
            </p:cNvSpPr>
            <p:nvPr/>
          </p:nvSpPr>
          <p:spPr bwMode="auto">
            <a:xfrm>
              <a:off x="5431961" y="3535093"/>
              <a:ext cx="441897" cy="326766"/>
            </a:xfrm>
            <a:prstGeom prst="ellipse">
              <a:avLst/>
            </a:prstGeom>
            <a:solidFill>
              <a:schemeClr val="bg1"/>
            </a:solidFill>
            <a:ln w="38100" algn="ctr">
              <a:solidFill>
                <a:srgbClr val="FF0000"/>
              </a:solidFill>
              <a:round/>
              <a:headEnd/>
              <a:tailEnd/>
            </a:ln>
          </p:spPr>
          <p:txBody>
            <a:bodyPr lIns="96989" tIns="48495" rIns="96989" bIns="48495" anchor="ctr"/>
            <a:lstStyle/>
            <a:p>
              <a:pPr algn="ctr" eaLnBrk="0" hangingPunct="0">
                <a:spcBef>
                  <a:spcPct val="30000"/>
                </a:spcBef>
              </a:pPr>
              <a:r>
                <a:rPr kumimoji="1" lang="en-US" sz="1200">
                  <a:solidFill>
                    <a:srgbClr val="002060"/>
                  </a:solidFill>
                </a:rPr>
                <a:t>2</a:t>
              </a: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3429000" y="2209800"/>
            <a:ext cx="5486400" cy="523875"/>
          </a:xfrm>
          <a:prstGeom prst="rect">
            <a:avLst/>
          </a:prstGeom>
          <a:noFill/>
          <a:effectLst/>
        </p:spPr>
        <p:txBody>
          <a:bodyPr>
            <a:spAutoFit/>
          </a:bodyPr>
          <a:lstStyle/>
          <a:p>
            <a:pPr algn="just">
              <a:defRPr/>
            </a:pPr>
            <a:r>
              <a:rPr lang="en-MY" sz="1400" dirty="0" err="1">
                <a:solidFill>
                  <a:schemeClr val="bg1"/>
                </a:solidFill>
              </a:rPr>
              <a:t>Pemindahan</a:t>
            </a:r>
            <a:r>
              <a:rPr lang="en-MY" sz="1400" dirty="0">
                <a:solidFill>
                  <a:schemeClr val="bg1"/>
                </a:solidFill>
              </a:rPr>
              <a:t> </a:t>
            </a:r>
            <a:r>
              <a:rPr lang="en-MY" sz="1400" dirty="0" err="1">
                <a:solidFill>
                  <a:schemeClr val="bg1"/>
                </a:solidFill>
              </a:rPr>
              <a:t>Gaji</a:t>
            </a:r>
            <a:r>
              <a:rPr lang="en-MY" sz="1400" dirty="0">
                <a:solidFill>
                  <a:schemeClr val="bg1"/>
                </a:solidFill>
              </a:rPr>
              <a:t> JGM </a:t>
            </a:r>
            <a:r>
              <a:rPr lang="en-MY" sz="1400" dirty="0" err="1">
                <a:solidFill>
                  <a:schemeClr val="bg1"/>
                </a:solidFill>
              </a:rPr>
              <a:t>ke</a:t>
            </a:r>
            <a:r>
              <a:rPr lang="en-MY" sz="1400" dirty="0">
                <a:solidFill>
                  <a:schemeClr val="bg1"/>
                </a:solidFill>
              </a:rPr>
              <a:t> JGS</a:t>
            </a:r>
          </a:p>
          <a:p>
            <a:pPr marL="231775" indent="-231775" algn="just">
              <a:buFontTx/>
              <a:buAutoNum type="arabicPeriod"/>
              <a:defRPr/>
            </a:pPr>
            <a:r>
              <a:rPr lang="en-MY" sz="1400" dirty="0" err="1">
                <a:solidFill>
                  <a:schemeClr val="bg1"/>
                </a:solidFill>
              </a:rPr>
              <a:t>Diberikan</a:t>
            </a:r>
            <a:r>
              <a:rPr lang="en-MY" sz="1400" dirty="0">
                <a:solidFill>
                  <a:schemeClr val="bg1"/>
                </a:solidFill>
              </a:rPr>
              <a:t> </a:t>
            </a:r>
            <a:r>
              <a:rPr lang="en-MY" sz="1400" dirty="0" err="1">
                <a:solidFill>
                  <a:schemeClr val="bg1"/>
                </a:solidFill>
              </a:rPr>
              <a:t>satu</a:t>
            </a:r>
            <a:r>
              <a:rPr lang="en-MY" sz="1400" dirty="0">
                <a:solidFill>
                  <a:schemeClr val="bg1"/>
                </a:solidFill>
              </a:rPr>
              <a:t> PGB </a:t>
            </a:r>
            <a:r>
              <a:rPr lang="en-MY" sz="1400" dirty="0" err="1">
                <a:solidFill>
                  <a:schemeClr val="bg1"/>
                </a:solidFill>
              </a:rPr>
              <a:t>di</a:t>
            </a:r>
            <a:r>
              <a:rPr lang="en-MY" sz="1400" dirty="0">
                <a:solidFill>
                  <a:schemeClr val="bg1"/>
                </a:solidFill>
              </a:rPr>
              <a:t> </a:t>
            </a:r>
            <a:r>
              <a:rPr lang="en-MY" sz="1400" dirty="0" err="1">
                <a:solidFill>
                  <a:schemeClr val="bg1"/>
                </a:solidFill>
              </a:rPr>
              <a:t>gred</a:t>
            </a:r>
            <a:r>
              <a:rPr lang="en-MY" sz="1400" dirty="0">
                <a:solidFill>
                  <a:schemeClr val="bg1"/>
                </a:solidFill>
              </a:rPr>
              <a:t> </a:t>
            </a:r>
            <a:r>
              <a:rPr lang="en-MY" sz="1400" dirty="0" err="1">
                <a:solidFill>
                  <a:schemeClr val="bg1"/>
                </a:solidFill>
              </a:rPr>
              <a:t>gaji</a:t>
            </a:r>
            <a:r>
              <a:rPr lang="en-MY" sz="1400" dirty="0">
                <a:solidFill>
                  <a:schemeClr val="bg1"/>
                </a:solidFill>
              </a:rPr>
              <a:t> </a:t>
            </a:r>
            <a:r>
              <a:rPr lang="en-MY" sz="1400" dirty="0" err="1">
                <a:solidFill>
                  <a:schemeClr val="bg1"/>
                </a:solidFill>
              </a:rPr>
              <a:t>asal</a:t>
            </a:r>
            <a:r>
              <a:rPr lang="en-MY" sz="140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38200" y="4732338"/>
            <a:ext cx="6934200" cy="2138362"/>
          </a:xfrm>
          <a:prstGeom prst="rect">
            <a:avLst/>
          </a:prstGeom>
          <a:noFill/>
          <a:effectLst/>
        </p:spPr>
        <p:txBody>
          <a:bodyPr>
            <a:spAutoFit/>
          </a:bodyPr>
          <a:lstStyle/>
          <a:p>
            <a:pPr algn="just">
              <a:defRPr/>
            </a:pPr>
            <a:r>
              <a:rPr lang="en-MY" sz="1400" u="sng" dirty="0" err="1">
                <a:solidFill>
                  <a:schemeClr val="bg1"/>
                </a:solidFill>
              </a:rPr>
              <a:t>Pertambahan</a:t>
            </a:r>
            <a:r>
              <a:rPr lang="en-MY" sz="1400" u="sng" dirty="0">
                <a:solidFill>
                  <a:schemeClr val="bg1"/>
                </a:solidFill>
              </a:rPr>
              <a:t> </a:t>
            </a:r>
            <a:r>
              <a:rPr lang="en-MY" sz="1400" u="sng" dirty="0" err="1">
                <a:solidFill>
                  <a:schemeClr val="bg1"/>
                </a:solidFill>
              </a:rPr>
              <a:t>Gaji</a:t>
            </a:r>
            <a:r>
              <a:rPr lang="en-MY" sz="1400" u="sng" dirty="0">
                <a:solidFill>
                  <a:schemeClr val="bg1"/>
                </a:solidFill>
              </a:rPr>
              <a:t> Yang </a:t>
            </a:r>
            <a:r>
              <a:rPr lang="en-MY" sz="1400" u="sng" dirty="0" err="1">
                <a:solidFill>
                  <a:schemeClr val="bg1"/>
                </a:solidFill>
              </a:rPr>
              <a:t>Diterima</a:t>
            </a:r>
            <a:r>
              <a:rPr lang="en-MY" sz="1400" u="sng" dirty="0">
                <a:solidFill>
                  <a:schemeClr val="bg1"/>
                </a:solidFill>
              </a:rPr>
              <a:t> </a:t>
            </a:r>
            <a:r>
              <a:rPr lang="en-MY" sz="1400" u="sng" dirty="0" err="1">
                <a:solidFill>
                  <a:schemeClr val="bg1"/>
                </a:solidFill>
              </a:rPr>
              <a:t>Pada</a:t>
            </a:r>
            <a:r>
              <a:rPr lang="en-MY" sz="1400" u="sng" dirty="0">
                <a:solidFill>
                  <a:schemeClr val="bg1"/>
                </a:solidFill>
              </a:rPr>
              <a:t> </a:t>
            </a:r>
            <a:r>
              <a:rPr lang="en-MY" sz="1400" u="sng" dirty="0" err="1">
                <a:solidFill>
                  <a:schemeClr val="bg1"/>
                </a:solidFill>
              </a:rPr>
              <a:t>Tahun</a:t>
            </a:r>
            <a:r>
              <a:rPr lang="en-MY" sz="1400" u="sng" dirty="0">
                <a:solidFill>
                  <a:schemeClr val="bg1"/>
                </a:solidFill>
              </a:rPr>
              <a:t> 2012</a:t>
            </a:r>
          </a:p>
          <a:p>
            <a:pPr marL="342900" indent="-342900" algn="just">
              <a:buFontTx/>
              <a:buAutoNum type="arabicPeriod"/>
              <a:defRPr/>
            </a:pPr>
            <a:r>
              <a:rPr lang="en-MY" sz="1400" dirty="0">
                <a:solidFill>
                  <a:schemeClr val="bg1"/>
                </a:solidFill>
              </a:rPr>
              <a:t>1 </a:t>
            </a:r>
            <a:r>
              <a:rPr lang="en-MY" sz="1400" dirty="0" err="1">
                <a:solidFill>
                  <a:schemeClr val="bg1"/>
                </a:solidFill>
              </a:rPr>
              <a:t>Januari</a:t>
            </a:r>
            <a:r>
              <a:rPr lang="en-MY" sz="1400" dirty="0">
                <a:solidFill>
                  <a:schemeClr val="bg1"/>
                </a:solidFill>
              </a:rPr>
              <a:t> 2012</a:t>
            </a:r>
          </a:p>
          <a:p>
            <a:pPr marL="341313" algn="just">
              <a:defRPr/>
            </a:pPr>
            <a:r>
              <a:rPr lang="en-US" sz="1400" dirty="0">
                <a:solidFill>
                  <a:schemeClr val="bg1"/>
                </a:solidFill>
              </a:rPr>
              <a:t>P1T9 (RM2728.35) </a:t>
            </a:r>
            <a:r>
              <a:rPr lang="en-US" sz="1400" dirty="0" err="1">
                <a:solidFill>
                  <a:schemeClr val="bg1"/>
                </a:solidFill>
              </a:rPr>
              <a:t>ke</a:t>
            </a:r>
            <a:r>
              <a:rPr lang="en-US" sz="1400" dirty="0">
                <a:solidFill>
                  <a:schemeClr val="bg1"/>
                </a:solidFill>
              </a:rPr>
              <a:t> P1T10 (RM2820.19)		= RM91.84</a:t>
            </a:r>
          </a:p>
          <a:p>
            <a:pPr marL="341313" algn="just">
              <a:defRPr/>
            </a:pPr>
            <a:r>
              <a:rPr lang="en-US" sz="1400" dirty="0">
                <a:solidFill>
                  <a:schemeClr val="bg1"/>
                </a:solidFill>
              </a:rPr>
              <a:t>P1T10 (RM2820.19) </a:t>
            </a:r>
            <a:r>
              <a:rPr lang="en-US" sz="1400" dirty="0" err="1">
                <a:solidFill>
                  <a:schemeClr val="bg1"/>
                </a:solidFill>
              </a:rPr>
              <a:t>ke</a:t>
            </a:r>
            <a:r>
              <a:rPr lang="en-US" sz="1400" dirty="0">
                <a:solidFill>
                  <a:schemeClr val="bg1"/>
                </a:solidFill>
              </a:rPr>
              <a:t> T5 (RM2835)			= RM</a:t>
            </a:r>
            <a:r>
              <a:rPr lang="ms-MY" sz="1400" dirty="0">
                <a:solidFill>
                  <a:schemeClr val="bg1"/>
                </a:solidFill>
              </a:rPr>
              <a:t>14.81</a:t>
            </a:r>
            <a:endParaRPr lang="en-US" sz="1400" dirty="0">
              <a:solidFill>
                <a:schemeClr val="bg1"/>
              </a:solidFill>
            </a:endParaRPr>
          </a:p>
          <a:p>
            <a:pPr marL="341313" algn="just">
              <a:defRPr/>
            </a:pPr>
            <a:r>
              <a:rPr lang="en-US" sz="1400" dirty="0" err="1">
                <a:solidFill>
                  <a:schemeClr val="bg1"/>
                </a:solidFill>
              </a:rPr>
              <a:t>Jumlah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Pertambahan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Gaji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dari</a:t>
            </a:r>
            <a:r>
              <a:rPr lang="en-US" sz="1400" dirty="0">
                <a:solidFill>
                  <a:schemeClr val="bg1"/>
                </a:solidFill>
              </a:rPr>
              <a:t> SSM </a:t>
            </a:r>
            <a:r>
              <a:rPr lang="en-US" sz="1400" dirty="0" err="1">
                <a:solidFill>
                  <a:schemeClr val="bg1"/>
                </a:solidFill>
              </a:rPr>
              <a:t>ke</a:t>
            </a:r>
            <a:r>
              <a:rPr lang="en-US" sz="1400" dirty="0">
                <a:solidFill>
                  <a:schemeClr val="bg1"/>
                </a:solidFill>
              </a:rPr>
              <a:t> SBPA		= RM106.65</a:t>
            </a:r>
          </a:p>
          <a:p>
            <a:pPr marL="231775" indent="-231775" algn="just">
              <a:defRPr/>
            </a:pPr>
            <a:endParaRPr lang="en-US" sz="1400" dirty="0">
              <a:solidFill>
                <a:schemeClr val="bg1"/>
              </a:solidFill>
            </a:endParaRPr>
          </a:p>
          <a:p>
            <a:pPr marL="342900" indent="-342900" algn="just">
              <a:buFontTx/>
              <a:buAutoNum type="arabicPeriod" startAt="2"/>
              <a:defRPr/>
            </a:pPr>
            <a:r>
              <a:rPr lang="en-MY" sz="1400" dirty="0">
                <a:solidFill>
                  <a:schemeClr val="bg1"/>
                </a:solidFill>
              </a:rPr>
              <a:t>1 </a:t>
            </a:r>
            <a:r>
              <a:rPr lang="en-MY" sz="1400" dirty="0" err="1">
                <a:solidFill>
                  <a:schemeClr val="bg1"/>
                </a:solidFill>
              </a:rPr>
              <a:t>Januari</a:t>
            </a:r>
            <a:r>
              <a:rPr lang="en-MY" sz="1400" dirty="0">
                <a:solidFill>
                  <a:schemeClr val="bg1"/>
                </a:solidFill>
              </a:rPr>
              <a:t> 2012</a:t>
            </a:r>
          </a:p>
          <a:p>
            <a:pPr marL="341313" algn="just">
              <a:defRPr/>
            </a:pPr>
            <a:r>
              <a:rPr lang="en-US" sz="1400" dirty="0" err="1">
                <a:solidFill>
                  <a:schemeClr val="bg1"/>
                </a:solidFill>
              </a:rPr>
              <a:t>Pergerakan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Gaji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Tahunan</a:t>
            </a:r>
            <a:r>
              <a:rPr lang="en-US" sz="1400" dirty="0">
                <a:solidFill>
                  <a:schemeClr val="bg1"/>
                </a:solidFill>
              </a:rPr>
              <a:t> T5 (RM2835) </a:t>
            </a:r>
            <a:r>
              <a:rPr lang="en-US" sz="1400" dirty="0" err="1">
                <a:solidFill>
                  <a:schemeClr val="bg1"/>
                </a:solidFill>
              </a:rPr>
              <a:t>ke</a:t>
            </a:r>
            <a:r>
              <a:rPr lang="en-US" sz="1400" dirty="0">
                <a:solidFill>
                  <a:schemeClr val="bg1"/>
                </a:solidFill>
              </a:rPr>
              <a:t> T6 (RM3060)	= RM225.00</a:t>
            </a:r>
          </a:p>
          <a:p>
            <a:pPr algn="just">
              <a:spcBef>
                <a:spcPts val="600"/>
              </a:spcBef>
              <a:defRPr/>
            </a:pPr>
            <a:r>
              <a:rPr lang="en-US" sz="1600" dirty="0" err="1">
                <a:solidFill>
                  <a:schemeClr val="bg1"/>
                </a:solidFill>
              </a:rPr>
              <a:t>Jumlah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Pertambahan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Gaji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pada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tahun</a:t>
            </a:r>
            <a:r>
              <a:rPr lang="en-US" sz="1600" dirty="0">
                <a:solidFill>
                  <a:schemeClr val="bg1"/>
                </a:solidFill>
              </a:rPr>
              <a:t> 2012		= RM331.65</a:t>
            </a:r>
          </a:p>
        </p:txBody>
      </p:sp>
      <p:sp>
        <p:nvSpPr>
          <p:cNvPr id="22618" name="Text Box 6"/>
          <p:cNvSpPr txBox="1">
            <a:spLocks noChangeArrowheads="1"/>
          </p:cNvSpPr>
          <p:nvPr/>
        </p:nvSpPr>
        <p:spPr bwMode="auto">
          <a:xfrm>
            <a:off x="187325" y="703263"/>
            <a:ext cx="853440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>
                <a:solidFill>
                  <a:schemeClr val="bg1"/>
                </a:solidFill>
                <a:latin typeface="Arial "/>
              </a:rPr>
              <a:t>B) PEMINDAHAN SKIM PERKHIDMATAN KEKAL (PENGURUSAN DAN PROFESIONAL)</a:t>
            </a:r>
          </a:p>
        </p:txBody>
      </p:sp>
      <p:sp>
        <p:nvSpPr>
          <p:cNvPr id="22619" name="TextBox 39"/>
          <p:cNvSpPr txBox="1">
            <a:spLocks noChangeArrowheads="1"/>
          </p:cNvSpPr>
          <p:nvPr/>
        </p:nvSpPr>
        <p:spPr bwMode="auto">
          <a:xfrm>
            <a:off x="3429000" y="2676525"/>
            <a:ext cx="54864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31775" indent="-231775" algn="just"/>
            <a:r>
              <a:rPr lang="en-MY" sz="1400">
                <a:solidFill>
                  <a:schemeClr val="bg1"/>
                </a:solidFill>
              </a:rPr>
              <a:t>2. Gaji dipindahkan ke JGS berdasarkan matagaji yang sama atau tertinggi berhampiran. TPG ditetapkan 1 Jan.</a:t>
            </a:r>
          </a:p>
        </p:txBody>
      </p:sp>
      <p:sp>
        <p:nvSpPr>
          <p:cNvPr id="22620" name="TextBox 43"/>
          <p:cNvSpPr txBox="1">
            <a:spLocks noChangeArrowheads="1"/>
          </p:cNvSpPr>
          <p:nvPr/>
        </p:nvSpPr>
        <p:spPr bwMode="auto">
          <a:xfrm>
            <a:off x="3429000" y="3103563"/>
            <a:ext cx="5486400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31775" indent="-231775" algn="just">
              <a:buFontTx/>
              <a:buAutoNum type="arabicPeriod" startAt="3"/>
            </a:pPr>
            <a:r>
              <a:rPr lang="en-MY" sz="1400">
                <a:solidFill>
                  <a:schemeClr val="bg1"/>
                </a:solidFill>
              </a:rPr>
              <a:t>PGT bagi tahun 2012 pada 1 Jan. Layak diberikan PGT seterusnya.</a:t>
            </a:r>
          </a:p>
        </p:txBody>
      </p:sp>
      <p:grpSp>
        <p:nvGrpSpPr>
          <p:cNvPr id="22621" name="Group 61"/>
          <p:cNvGrpSpPr>
            <a:grpSpLocks/>
          </p:cNvGrpSpPr>
          <p:nvPr/>
        </p:nvGrpSpPr>
        <p:grpSpPr bwMode="auto">
          <a:xfrm>
            <a:off x="2635250" y="4516438"/>
            <a:ext cx="5097463" cy="307975"/>
            <a:chOff x="2474271" y="4416478"/>
            <a:chExt cx="5097729" cy="307922"/>
          </a:xfrm>
        </p:grpSpPr>
        <p:grpSp>
          <p:nvGrpSpPr>
            <p:cNvPr id="22627" name="Group 37"/>
            <p:cNvGrpSpPr>
              <a:grpSpLocks/>
            </p:cNvGrpSpPr>
            <p:nvPr/>
          </p:nvGrpSpPr>
          <p:grpSpPr bwMode="auto">
            <a:xfrm>
              <a:off x="2474271" y="4416478"/>
              <a:ext cx="4155129" cy="307922"/>
              <a:chOff x="1752600" y="4191000"/>
              <a:chExt cx="4155129" cy="307922"/>
            </a:xfrm>
          </p:grpSpPr>
          <p:sp>
            <p:nvSpPr>
              <p:cNvPr id="22630" name="Oval 71"/>
              <p:cNvSpPr>
                <a:spLocks noChangeArrowheads="1"/>
              </p:cNvSpPr>
              <p:nvPr/>
            </p:nvSpPr>
            <p:spPr bwMode="auto">
              <a:xfrm>
                <a:off x="1752600" y="4194136"/>
                <a:ext cx="285374" cy="304786"/>
              </a:xfrm>
              <a:prstGeom prst="ellipse">
                <a:avLst/>
              </a:prstGeom>
              <a:solidFill>
                <a:schemeClr val="bg1"/>
              </a:solidFill>
              <a:ln w="38100" algn="ctr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lIns="96989" tIns="48495" rIns="96989" bIns="48495" anchor="ctr"/>
              <a:lstStyle/>
              <a:p>
                <a:pPr algn="ctr" eaLnBrk="0" hangingPunct="0">
                  <a:spcBef>
                    <a:spcPct val="30000"/>
                  </a:spcBef>
                </a:pPr>
                <a:r>
                  <a:rPr kumimoji="1" lang="en-US" sz="1200">
                    <a:solidFill>
                      <a:srgbClr val="002060"/>
                    </a:solidFill>
                  </a:rPr>
                  <a:t>3</a:t>
                </a:r>
              </a:p>
            </p:txBody>
          </p:sp>
          <p:sp>
            <p:nvSpPr>
              <p:cNvPr id="22631" name="Curved Up Arrow 53"/>
              <p:cNvSpPr>
                <a:spLocks noChangeArrowheads="1"/>
              </p:cNvSpPr>
              <p:nvPr/>
            </p:nvSpPr>
            <p:spPr bwMode="auto">
              <a:xfrm>
                <a:off x="2076467" y="4213221"/>
                <a:ext cx="485800" cy="214275"/>
              </a:xfrm>
              <a:prstGeom prst="curvedUpArrow">
                <a:avLst>
                  <a:gd name="adj1" fmla="val 24981"/>
                  <a:gd name="adj2" fmla="val 50004"/>
                  <a:gd name="adj3" fmla="val 25000"/>
                </a:avLst>
              </a:prstGeom>
              <a:solidFill>
                <a:srgbClr val="FFFF00"/>
              </a:solidFill>
              <a:ln w="3175" algn="ctr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 lIns="96989" tIns="48495" rIns="96989" bIns="48495"/>
              <a:lstStyle/>
              <a:p>
                <a:pPr eaLnBrk="0" hangingPunct="0">
                  <a:spcBef>
                    <a:spcPct val="30000"/>
                  </a:spcBef>
                </a:pPr>
                <a:endParaRPr kumimoji="1" lang="ms-MY" sz="1200" b="0">
                  <a:latin typeface="Times New Roman" pitchFamily="18" charset="0"/>
                </a:endParaRPr>
              </a:p>
            </p:txBody>
          </p:sp>
          <p:sp>
            <p:nvSpPr>
              <p:cNvPr id="22632" name="Curved Up Arrow 53"/>
              <p:cNvSpPr>
                <a:spLocks noChangeArrowheads="1"/>
              </p:cNvSpPr>
              <p:nvPr/>
            </p:nvSpPr>
            <p:spPr bwMode="auto">
              <a:xfrm>
                <a:off x="2547979" y="4205285"/>
                <a:ext cx="484213" cy="214276"/>
              </a:xfrm>
              <a:prstGeom prst="curvedUpArrow">
                <a:avLst>
                  <a:gd name="adj1" fmla="val 24983"/>
                  <a:gd name="adj2" fmla="val 50008"/>
                  <a:gd name="adj3" fmla="val 25000"/>
                </a:avLst>
              </a:prstGeom>
              <a:solidFill>
                <a:srgbClr val="FFFF00"/>
              </a:solidFill>
              <a:ln w="3175" algn="ctr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 lIns="96989" tIns="48495" rIns="96989" bIns="48495"/>
              <a:lstStyle/>
              <a:p>
                <a:pPr eaLnBrk="0" hangingPunct="0">
                  <a:spcBef>
                    <a:spcPct val="30000"/>
                  </a:spcBef>
                </a:pPr>
                <a:endParaRPr kumimoji="1" lang="ms-MY" sz="1200" b="0">
                  <a:latin typeface="Times New Roman" pitchFamily="18" charset="0"/>
                </a:endParaRPr>
              </a:p>
            </p:txBody>
          </p:sp>
          <p:sp>
            <p:nvSpPr>
              <p:cNvPr id="22633" name="Curved Up Arrow 53"/>
              <p:cNvSpPr>
                <a:spLocks noChangeArrowheads="1"/>
              </p:cNvSpPr>
              <p:nvPr/>
            </p:nvSpPr>
            <p:spPr bwMode="auto">
              <a:xfrm>
                <a:off x="3032192" y="4191000"/>
                <a:ext cx="485800" cy="214275"/>
              </a:xfrm>
              <a:prstGeom prst="curvedUpArrow">
                <a:avLst>
                  <a:gd name="adj1" fmla="val 24981"/>
                  <a:gd name="adj2" fmla="val 50004"/>
                  <a:gd name="adj3" fmla="val 25000"/>
                </a:avLst>
              </a:prstGeom>
              <a:solidFill>
                <a:srgbClr val="FFFF00"/>
              </a:solidFill>
              <a:ln w="3175" algn="ctr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 lIns="96989" tIns="48495" rIns="96989" bIns="48495"/>
              <a:lstStyle/>
              <a:p>
                <a:pPr eaLnBrk="0" hangingPunct="0">
                  <a:spcBef>
                    <a:spcPct val="30000"/>
                  </a:spcBef>
                </a:pPr>
                <a:endParaRPr kumimoji="1" lang="ms-MY" sz="1200" b="0">
                  <a:latin typeface="Times New Roman" pitchFamily="18" charset="0"/>
                </a:endParaRPr>
              </a:p>
            </p:txBody>
          </p:sp>
          <p:sp>
            <p:nvSpPr>
              <p:cNvPr id="22634" name="Curved Up Arrow 53"/>
              <p:cNvSpPr>
                <a:spLocks noChangeArrowheads="1"/>
              </p:cNvSpPr>
              <p:nvPr/>
            </p:nvSpPr>
            <p:spPr bwMode="auto">
              <a:xfrm>
                <a:off x="3486241" y="4205285"/>
                <a:ext cx="485800" cy="214276"/>
              </a:xfrm>
              <a:prstGeom prst="curvedUpArrow">
                <a:avLst>
                  <a:gd name="adj1" fmla="val 24981"/>
                  <a:gd name="adj2" fmla="val 50004"/>
                  <a:gd name="adj3" fmla="val 25000"/>
                </a:avLst>
              </a:prstGeom>
              <a:solidFill>
                <a:srgbClr val="FFFF00"/>
              </a:solidFill>
              <a:ln w="3175" algn="ctr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 lIns="96989" tIns="48495" rIns="96989" bIns="48495"/>
              <a:lstStyle/>
              <a:p>
                <a:pPr eaLnBrk="0" hangingPunct="0">
                  <a:spcBef>
                    <a:spcPct val="30000"/>
                  </a:spcBef>
                </a:pPr>
                <a:endParaRPr kumimoji="1" lang="ms-MY" sz="1200" b="0">
                  <a:latin typeface="Times New Roman" pitchFamily="18" charset="0"/>
                </a:endParaRPr>
              </a:p>
            </p:txBody>
          </p:sp>
          <p:sp>
            <p:nvSpPr>
              <p:cNvPr id="22635" name="Curved Up Arrow 53"/>
              <p:cNvSpPr>
                <a:spLocks noChangeArrowheads="1"/>
              </p:cNvSpPr>
              <p:nvPr/>
            </p:nvSpPr>
            <p:spPr bwMode="auto">
              <a:xfrm>
                <a:off x="3929176" y="4210047"/>
                <a:ext cx="484213" cy="215863"/>
              </a:xfrm>
              <a:prstGeom prst="curvedUpArrow">
                <a:avLst>
                  <a:gd name="adj1" fmla="val 24997"/>
                  <a:gd name="adj2" fmla="val 50004"/>
                  <a:gd name="adj3" fmla="val 25000"/>
                </a:avLst>
              </a:prstGeom>
              <a:solidFill>
                <a:srgbClr val="FFFF00"/>
              </a:solidFill>
              <a:ln w="3175" algn="ctr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 lIns="96989" tIns="48495" rIns="96989" bIns="48495"/>
              <a:lstStyle/>
              <a:p>
                <a:pPr eaLnBrk="0" hangingPunct="0">
                  <a:spcBef>
                    <a:spcPct val="30000"/>
                  </a:spcBef>
                </a:pPr>
                <a:endParaRPr kumimoji="1" lang="ms-MY" sz="1200" b="0">
                  <a:latin typeface="Times New Roman" pitchFamily="18" charset="0"/>
                </a:endParaRPr>
              </a:p>
            </p:txBody>
          </p:sp>
          <p:sp>
            <p:nvSpPr>
              <p:cNvPr id="22636" name="Curved Up Arrow 53"/>
              <p:cNvSpPr>
                <a:spLocks noChangeArrowheads="1"/>
              </p:cNvSpPr>
              <p:nvPr/>
            </p:nvSpPr>
            <p:spPr bwMode="auto">
              <a:xfrm>
                <a:off x="4437203" y="4216396"/>
                <a:ext cx="484213" cy="214275"/>
              </a:xfrm>
              <a:prstGeom prst="curvedUpArrow">
                <a:avLst>
                  <a:gd name="adj1" fmla="val 24983"/>
                  <a:gd name="adj2" fmla="val 50008"/>
                  <a:gd name="adj3" fmla="val 25000"/>
                </a:avLst>
              </a:prstGeom>
              <a:solidFill>
                <a:srgbClr val="FFFF00"/>
              </a:solidFill>
              <a:ln w="3175" algn="ctr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 lIns="96989" tIns="48495" rIns="96989" bIns="48495"/>
              <a:lstStyle/>
              <a:p>
                <a:pPr eaLnBrk="0" hangingPunct="0">
                  <a:spcBef>
                    <a:spcPct val="30000"/>
                  </a:spcBef>
                </a:pPr>
                <a:endParaRPr kumimoji="1" lang="ms-MY" sz="1200" b="0">
                  <a:latin typeface="Times New Roman" pitchFamily="18" charset="0"/>
                </a:endParaRPr>
              </a:p>
            </p:txBody>
          </p:sp>
          <p:sp>
            <p:nvSpPr>
              <p:cNvPr id="22637" name="Curved Up Arrow 53"/>
              <p:cNvSpPr>
                <a:spLocks noChangeArrowheads="1"/>
              </p:cNvSpPr>
              <p:nvPr/>
            </p:nvSpPr>
            <p:spPr bwMode="auto">
              <a:xfrm>
                <a:off x="4899190" y="4224331"/>
                <a:ext cx="485800" cy="214276"/>
              </a:xfrm>
              <a:prstGeom prst="curvedUpArrow">
                <a:avLst>
                  <a:gd name="adj1" fmla="val 24981"/>
                  <a:gd name="adj2" fmla="val 50004"/>
                  <a:gd name="adj3" fmla="val 25000"/>
                </a:avLst>
              </a:prstGeom>
              <a:solidFill>
                <a:srgbClr val="FFFF00"/>
              </a:solidFill>
              <a:ln w="3175" algn="ctr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 lIns="96989" tIns="48495" rIns="96989" bIns="48495"/>
              <a:lstStyle/>
              <a:p>
                <a:pPr eaLnBrk="0" hangingPunct="0">
                  <a:spcBef>
                    <a:spcPct val="30000"/>
                  </a:spcBef>
                </a:pPr>
                <a:endParaRPr kumimoji="1" lang="ms-MY" sz="1200" b="0">
                  <a:latin typeface="Times New Roman" pitchFamily="18" charset="0"/>
                </a:endParaRPr>
              </a:p>
            </p:txBody>
          </p:sp>
          <p:sp>
            <p:nvSpPr>
              <p:cNvPr id="22638" name="Curved Up Arrow 53"/>
              <p:cNvSpPr>
                <a:spLocks noChangeArrowheads="1"/>
              </p:cNvSpPr>
              <p:nvPr/>
            </p:nvSpPr>
            <p:spPr bwMode="auto">
              <a:xfrm>
                <a:off x="5421504" y="4224331"/>
                <a:ext cx="485800" cy="214276"/>
              </a:xfrm>
              <a:prstGeom prst="curvedUpArrow">
                <a:avLst>
                  <a:gd name="adj1" fmla="val 24981"/>
                  <a:gd name="adj2" fmla="val 50004"/>
                  <a:gd name="adj3" fmla="val 25000"/>
                </a:avLst>
              </a:prstGeom>
              <a:solidFill>
                <a:srgbClr val="FFFF00"/>
              </a:solidFill>
              <a:ln w="3175" algn="ctr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 lIns="96989" tIns="48495" rIns="96989" bIns="48495"/>
              <a:lstStyle/>
              <a:p>
                <a:pPr eaLnBrk="0" hangingPunct="0">
                  <a:spcBef>
                    <a:spcPct val="30000"/>
                  </a:spcBef>
                </a:pPr>
                <a:endParaRPr kumimoji="1" lang="ms-MY" sz="1200" b="0">
                  <a:latin typeface="Times New Roman" pitchFamily="18" charset="0"/>
                </a:endParaRPr>
              </a:p>
            </p:txBody>
          </p:sp>
        </p:grpSp>
        <p:sp>
          <p:nvSpPr>
            <p:cNvPr id="22628" name="Curved Up Arrow 53"/>
            <p:cNvSpPr>
              <a:spLocks noChangeArrowheads="1"/>
            </p:cNvSpPr>
            <p:nvPr/>
          </p:nvSpPr>
          <p:spPr bwMode="auto">
            <a:xfrm>
              <a:off x="6601987" y="4419652"/>
              <a:ext cx="484212" cy="214275"/>
            </a:xfrm>
            <a:prstGeom prst="curvedUpArrow">
              <a:avLst>
                <a:gd name="adj1" fmla="val 24983"/>
                <a:gd name="adj2" fmla="val 50008"/>
                <a:gd name="adj3" fmla="val 25000"/>
              </a:avLst>
            </a:prstGeom>
            <a:solidFill>
              <a:srgbClr val="FFFF00"/>
            </a:solidFill>
            <a:ln w="3175" algn="ctr">
              <a:solidFill>
                <a:srgbClr val="FFFF00"/>
              </a:solidFill>
              <a:round/>
              <a:headEnd/>
              <a:tailEnd/>
            </a:ln>
          </p:spPr>
          <p:txBody>
            <a:bodyPr lIns="96989" tIns="48495" rIns="96989" bIns="48495"/>
            <a:lstStyle/>
            <a:p>
              <a:pPr eaLnBrk="0" hangingPunct="0">
                <a:spcBef>
                  <a:spcPct val="30000"/>
                </a:spcBef>
              </a:pPr>
              <a:endParaRPr kumimoji="1" lang="ms-MY" sz="1200" b="0">
                <a:latin typeface="Times New Roman" pitchFamily="18" charset="0"/>
              </a:endParaRPr>
            </a:p>
          </p:txBody>
        </p:sp>
        <p:sp>
          <p:nvSpPr>
            <p:cNvPr id="22629" name="Curved Up Arrow 53"/>
            <p:cNvSpPr>
              <a:spLocks noChangeArrowheads="1"/>
            </p:cNvSpPr>
            <p:nvPr/>
          </p:nvSpPr>
          <p:spPr bwMode="auto">
            <a:xfrm>
              <a:off x="7086200" y="4419652"/>
              <a:ext cx="485800" cy="214275"/>
            </a:xfrm>
            <a:prstGeom prst="curvedUpArrow">
              <a:avLst>
                <a:gd name="adj1" fmla="val 24981"/>
                <a:gd name="adj2" fmla="val 50004"/>
                <a:gd name="adj3" fmla="val 25000"/>
              </a:avLst>
            </a:prstGeom>
            <a:solidFill>
              <a:srgbClr val="FFFF00"/>
            </a:solidFill>
            <a:ln w="3175" algn="ctr">
              <a:solidFill>
                <a:srgbClr val="FFFF00"/>
              </a:solidFill>
              <a:round/>
              <a:headEnd/>
              <a:tailEnd/>
            </a:ln>
          </p:spPr>
          <p:txBody>
            <a:bodyPr lIns="96989" tIns="48495" rIns="96989" bIns="48495"/>
            <a:lstStyle/>
            <a:p>
              <a:pPr eaLnBrk="0" hangingPunct="0">
                <a:spcBef>
                  <a:spcPct val="30000"/>
                </a:spcBef>
              </a:pPr>
              <a:endParaRPr kumimoji="1" lang="ms-MY" sz="1200" b="0">
                <a:latin typeface="Times New Roman" pitchFamily="18" charset="0"/>
              </a:endParaRPr>
            </a:p>
          </p:txBody>
        </p:sp>
      </p:grpSp>
      <p:sp>
        <p:nvSpPr>
          <p:cNvPr id="22622" name="TextBox 32"/>
          <p:cNvSpPr txBox="1">
            <a:spLocks noChangeArrowheads="1"/>
          </p:cNvSpPr>
          <p:nvPr/>
        </p:nvSpPr>
        <p:spPr bwMode="auto">
          <a:xfrm>
            <a:off x="6824663" y="20638"/>
            <a:ext cx="17526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400">
                <a:solidFill>
                  <a:schemeClr val="bg1"/>
                </a:solidFill>
                <a:latin typeface="Arial "/>
              </a:rPr>
              <a:t>LAMPIRAN C4</a:t>
            </a:r>
          </a:p>
        </p:txBody>
      </p:sp>
      <p:grpSp>
        <p:nvGrpSpPr>
          <p:cNvPr id="22623" name="Group 35"/>
          <p:cNvGrpSpPr>
            <a:grpSpLocks/>
          </p:cNvGrpSpPr>
          <p:nvPr/>
        </p:nvGrpSpPr>
        <p:grpSpPr bwMode="auto">
          <a:xfrm>
            <a:off x="1809750" y="1295400"/>
            <a:ext cx="1066800" cy="304800"/>
            <a:chOff x="1600200" y="1295414"/>
            <a:chExt cx="1066800" cy="304786"/>
          </a:xfrm>
        </p:grpSpPr>
        <p:sp>
          <p:nvSpPr>
            <p:cNvPr id="22625" name="Oval 71"/>
            <p:cNvSpPr>
              <a:spLocks noChangeArrowheads="1"/>
            </p:cNvSpPr>
            <p:nvPr/>
          </p:nvSpPr>
          <p:spPr bwMode="auto">
            <a:xfrm>
              <a:off x="1600200" y="1295414"/>
              <a:ext cx="285374" cy="304786"/>
            </a:xfrm>
            <a:prstGeom prst="ellipse">
              <a:avLst/>
            </a:prstGeom>
            <a:solidFill>
              <a:schemeClr val="bg1"/>
            </a:solidFill>
            <a:ln w="38100" algn="ctr">
              <a:solidFill>
                <a:srgbClr val="FF0000"/>
              </a:solidFill>
              <a:round/>
              <a:headEnd/>
              <a:tailEnd/>
            </a:ln>
          </p:spPr>
          <p:txBody>
            <a:bodyPr lIns="96989" tIns="48495" rIns="96989" bIns="48495" anchor="ctr"/>
            <a:lstStyle/>
            <a:p>
              <a:pPr algn="ctr" eaLnBrk="0" hangingPunct="0">
                <a:spcBef>
                  <a:spcPct val="30000"/>
                </a:spcBef>
              </a:pPr>
              <a:r>
                <a:rPr kumimoji="1" lang="en-US" sz="1200">
                  <a:solidFill>
                    <a:srgbClr val="002060"/>
                  </a:solidFill>
                </a:rPr>
                <a:t>1</a:t>
              </a:r>
            </a:p>
          </p:txBody>
        </p:sp>
        <p:sp>
          <p:nvSpPr>
            <p:cNvPr id="32" name="Curved Down Arrow 31"/>
            <p:cNvSpPr/>
            <p:nvPr/>
          </p:nvSpPr>
          <p:spPr>
            <a:xfrm>
              <a:off x="2057400" y="1371610"/>
              <a:ext cx="609600" cy="228589"/>
            </a:xfrm>
            <a:prstGeom prst="curvedDownArrow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22624" name="Text Box 6"/>
          <p:cNvSpPr txBox="1">
            <a:spLocks noChangeArrowheads="1"/>
          </p:cNvSpPr>
          <p:nvPr/>
        </p:nvSpPr>
        <p:spPr bwMode="auto">
          <a:xfrm>
            <a:off x="866775" y="153988"/>
            <a:ext cx="74136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>
                <a:solidFill>
                  <a:srgbClr val="FFFF00"/>
                </a:solidFill>
                <a:latin typeface="Arial "/>
              </a:rPr>
              <a:t>CONTOH PEMINDAHAN GAJI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1">
              <a:alpha val="3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ms-MY"/>
          </a:p>
        </p:txBody>
      </p:sp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457200" y="1443038"/>
          <a:ext cx="8000995" cy="739140"/>
        </p:xfrm>
        <a:graphic>
          <a:graphicData uri="http://schemas.openxmlformats.org/drawingml/2006/table">
            <a:tbl>
              <a:tblPr/>
              <a:tblGrid>
                <a:gridCol w="1084683"/>
                <a:gridCol w="768479"/>
                <a:gridCol w="768479"/>
                <a:gridCol w="768479"/>
                <a:gridCol w="768479"/>
                <a:gridCol w="768479"/>
                <a:gridCol w="768479"/>
                <a:gridCol w="768479"/>
                <a:gridCol w="393586"/>
                <a:gridCol w="1143373"/>
              </a:tblGrid>
              <a:tr h="38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1" i="0" u="none" strike="noStrike" dirty="0" err="1" smtClean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Gred</a:t>
                      </a:r>
                      <a:r>
                        <a:rPr lang="en-US" sz="1300" b="1" i="0" u="none" strike="noStrike" dirty="0" smtClean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 N36 (SSM)</a:t>
                      </a:r>
                      <a:endParaRPr lang="en-US" sz="1300" b="1" i="0" u="none" strike="noStrike" dirty="0">
                        <a:solidFill>
                          <a:schemeClr val="bg1"/>
                        </a:solidFill>
                        <a:latin typeface="Arial Black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300" b="1" i="0" u="none" strike="noStrike" dirty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T5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300" b="1" i="0" u="none" strike="noStrike" dirty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T6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300" b="1" i="0" u="none" strike="noStrike" dirty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T7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300" b="1" i="0" u="none" strike="noStrike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T8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300" b="1" i="0" u="none" strike="noStrike" dirty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T9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1" i="0" u="none" strike="noStrike" dirty="0" smtClean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T10</a:t>
                      </a:r>
                      <a:endParaRPr lang="en-US" sz="1300" b="1" i="0" u="none" strike="noStrike" dirty="0">
                        <a:solidFill>
                          <a:schemeClr val="bg1"/>
                        </a:solidFill>
                        <a:latin typeface="Arial Black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1" i="0" u="none" strike="noStrike" dirty="0" smtClean="0">
                          <a:solidFill>
                            <a:srgbClr val="FFFF00"/>
                          </a:solidFill>
                          <a:latin typeface="Arial Black" pitchFamily="34" charset="0"/>
                        </a:rPr>
                        <a:t>T11</a:t>
                      </a:r>
                    </a:p>
                    <a:p>
                      <a:pPr algn="ctr" fontAlgn="ctr"/>
                      <a:r>
                        <a:rPr lang="en-US" sz="1300" b="1" i="0" u="none" strike="noStrike" dirty="0" smtClean="0">
                          <a:solidFill>
                            <a:srgbClr val="FFFF00"/>
                          </a:solidFill>
                          <a:latin typeface="Arial Black" pitchFamily="34" charset="0"/>
                        </a:rPr>
                        <a:t>(</a:t>
                      </a:r>
                      <a:r>
                        <a:rPr lang="en-US" sz="1300" b="1" i="0" u="none" strike="noStrike" dirty="0" err="1" smtClean="0">
                          <a:solidFill>
                            <a:srgbClr val="FFFF00"/>
                          </a:solidFill>
                          <a:latin typeface="Arial Black" pitchFamily="34" charset="0"/>
                        </a:rPr>
                        <a:t>Maks</a:t>
                      </a:r>
                      <a:r>
                        <a:rPr lang="en-US" sz="1300" b="1" i="0" u="none" strike="noStrike" dirty="0" smtClean="0">
                          <a:solidFill>
                            <a:srgbClr val="FFFF00"/>
                          </a:solidFill>
                          <a:latin typeface="Arial Black" pitchFamily="34" charset="0"/>
                        </a:rPr>
                        <a:t>)</a:t>
                      </a:r>
                      <a:endParaRPr lang="en-US" sz="1300" b="1" i="0" u="none" strike="noStrike" dirty="0">
                        <a:solidFill>
                          <a:srgbClr val="FFFF00"/>
                        </a:solidFill>
                        <a:latin typeface="Arial Black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300" b="1" i="0" u="none" strike="noStrike" dirty="0">
                        <a:solidFill>
                          <a:schemeClr val="bg1"/>
                        </a:solidFill>
                        <a:latin typeface="Arial Black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300" b="1" i="0" u="none" strike="noStrike" dirty="0" smtClean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1 </a:t>
                      </a:r>
                      <a:r>
                        <a:rPr lang="en-US" sz="1300" b="1" i="0" u="none" strike="noStrike" dirty="0" err="1" smtClean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Kuantum</a:t>
                      </a:r>
                      <a:r>
                        <a:rPr lang="en-US" sz="1300" b="1" i="0" u="none" strike="noStrike" dirty="0" smtClean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 PGB</a:t>
                      </a:r>
                      <a:endParaRPr lang="en-US" sz="1300" b="1" i="0" u="none" strike="noStrike" dirty="0">
                        <a:solidFill>
                          <a:schemeClr val="bg1"/>
                        </a:solidFill>
                        <a:latin typeface="Arial Black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1" i="0" u="none" strike="noStrike" dirty="0" smtClean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P2</a:t>
                      </a:r>
                      <a:endParaRPr lang="en-US" sz="1300" b="1" i="0" u="none" strike="noStrike" dirty="0">
                        <a:solidFill>
                          <a:schemeClr val="bg1"/>
                        </a:solidFill>
                        <a:latin typeface="Arial Black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300" b="1" i="0" u="none" strike="noStrike" dirty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3849.91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300" b="1" i="0" u="none" strike="noStrike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4026.87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300" b="1" i="0" u="none" strike="noStrike" dirty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4203.83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300" b="1" i="0" u="none" strike="noStrike" dirty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4380.79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300" b="1" i="0" u="none" strike="noStrike" dirty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4557.75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300" b="1" i="0" u="none" strike="noStrike" dirty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4734.71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300" b="1" i="0" u="none" strike="noStrike" dirty="0">
                          <a:solidFill>
                            <a:srgbClr val="FFFF00"/>
                          </a:solidFill>
                          <a:latin typeface="Arial Black" pitchFamily="34" charset="0"/>
                        </a:rPr>
                        <a:t>4911.67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ms-MY" sz="1300" b="1" i="0" u="none" strike="noStrike" dirty="0">
                        <a:solidFill>
                          <a:schemeClr val="bg1"/>
                        </a:solidFill>
                        <a:latin typeface="Arial Black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300" b="1" i="0" u="none" strike="noStrike" dirty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5088.63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2" name="Table 51"/>
          <p:cNvGraphicFramePr>
            <a:graphicFrameLocks noGrp="1"/>
          </p:cNvGraphicFramePr>
          <p:nvPr/>
        </p:nvGraphicFramePr>
        <p:xfrm>
          <a:off x="228600" y="3733800"/>
          <a:ext cx="8610594" cy="838200"/>
        </p:xfrm>
        <a:graphic>
          <a:graphicData uri="http://schemas.openxmlformats.org/drawingml/2006/table">
            <a:tbl>
              <a:tblPr/>
              <a:tblGrid>
                <a:gridCol w="705505"/>
                <a:gridCol w="517966"/>
                <a:gridCol w="517966"/>
                <a:gridCol w="517966"/>
                <a:gridCol w="517966"/>
                <a:gridCol w="517966"/>
                <a:gridCol w="517966"/>
                <a:gridCol w="517966"/>
                <a:gridCol w="517966"/>
                <a:gridCol w="517966"/>
                <a:gridCol w="517966"/>
                <a:gridCol w="517966"/>
                <a:gridCol w="517966"/>
                <a:gridCol w="517966"/>
                <a:gridCol w="517966"/>
                <a:gridCol w="653565"/>
              </a:tblGrid>
              <a:tr h="4572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1" i="0" u="none" strike="noStrike" dirty="0" err="1" smtClean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Gred</a:t>
                      </a:r>
                      <a:r>
                        <a:rPr lang="en-US" sz="1300" b="1" i="0" u="none" strike="noStrike" dirty="0" smtClean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 (SBPA)</a:t>
                      </a:r>
                      <a:endParaRPr lang="en-US" sz="1300" b="1" i="0" u="none" strike="noStrike" dirty="0">
                        <a:solidFill>
                          <a:schemeClr val="bg1"/>
                        </a:solidFill>
                        <a:latin typeface="Arial Black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300" b="1" i="0" u="none" strike="noStrike" dirty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T1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300" b="1" i="0" u="none" strike="noStrike" dirty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T2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300" b="1" i="0" u="none" strike="noStrike" dirty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T3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300" b="1" i="0" u="none" strike="noStrike" dirty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T4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300" b="1" i="0" u="none" strike="noStrike" dirty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T5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300" b="1" i="0" u="none" strike="noStrike" dirty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T6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300" b="1" i="0" u="none" strike="noStrike" dirty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T7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300" b="1" i="0" u="none" strike="noStrike" dirty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T8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300" b="1" i="0" u="none" strike="noStrike" dirty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T9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300" b="1" i="0" u="none" strike="noStrike" dirty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T10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300" b="1" i="0" u="none" strike="noStrike" dirty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T11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300" b="1" i="0" u="none" strike="noStrike" dirty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T12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300" b="1" i="0" u="none" strike="noStrike" dirty="0">
                          <a:solidFill>
                            <a:srgbClr val="FFFF00"/>
                          </a:solidFill>
                          <a:latin typeface="Arial Black" pitchFamily="34" charset="0"/>
                        </a:rPr>
                        <a:t>T13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300" b="1" i="0" u="none" strike="noStrike" dirty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T14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1" i="0" u="none" strike="noStrike" dirty="0" smtClean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T15</a:t>
                      </a:r>
                    </a:p>
                    <a:p>
                      <a:pPr algn="ctr" fontAlgn="ctr"/>
                      <a:r>
                        <a:rPr lang="en-US" sz="1300" b="1" i="0" u="none" strike="noStrike" dirty="0" smtClean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(</a:t>
                      </a:r>
                      <a:r>
                        <a:rPr lang="en-US" sz="1300" b="1" i="0" u="none" strike="noStrike" dirty="0" err="1" smtClean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Maks</a:t>
                      </a:r>
                      <a:r>
                        <a:rPr lang="en-US" sz="1300" b="1" i="0" u="none" strike="noStrike" dirty="0" smtClean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)</a:t>
                      </a:r>
                      <a:endParaRPr lang="en-US" sz="1300" b="1" i="0" u="none" strike="noStrike" dirty="0">
                        <a:solidFill>
                          <a:schemeClr val="bg1"/>
                        </a:solidFill>
                        <a:latin typeface="Arial Black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1" i="0" u="none" strike="noStrike" dirty="0" smtClean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N3-4</a:t>
                      </a:r>
                      <a:endParaRPr lang="en-US" sz="1300" b="1" i="0" u="none" strike="noStrike" dirty="0">
                        <a:solidFill>
                          <a:schemeClr val="bg1"/>
                        </a:solidFill>
                        <a:latin typeface="Arial Black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300" b="1" i="0" u="none" strike="noStrike" dirty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3035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300" b="1" i="0" u="none" strike="noStrike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3215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300" b="1" i="0" u="none" strike="noStrike" dirty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3395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300" b="1" i="0" u="none" strike="noStrike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3575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300" b="1" i="0" u="none" strike="noStrike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3755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300" b="1" i="0" u="none" strike="noStrike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3935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300" b="1" i="0" u="none" strike="noStrike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4115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300" b="1" i="0" u="none" strike="noStrike" dirty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4295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300" b="1" i="0" u="none" strike="noStrike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4475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300" b="1" i="0" u="none" strike="noStrike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4655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300" b="1" i="0" u="none" strike="noStrike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4835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300" b="1" i="0" u="none" strike="noStrike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5015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300" b="1" i="0" u="none" strike="noStrike" dirty="0">
                          <a:solidFill>
                            <a:srgbClr val="FFFF00"/>
                          </a:solidFill>
                          <a:latin typeface="Arial Black" pitchFamily="34" charset="0"/>
                        </a:rPr>
                        <a:t>5195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300" b="1" i="0" u="none" strike="noStrike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5375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300" b="1" i="0" u="none" strike="noStrike" dirty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5555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67" name="TextBox 66"/>
          <p:cNvSpPr txBox="1"/>
          <p:nvPr/>
        </p:nvSpPr>
        <p:spPr>
          <a:xfrm>
            <a:off x="119063" y="2438400"/>
            <a:ext cx="6477000" cy="584200"/>
          </a:xfrm>
          <a:prstGeom prst="rect">
            <a:avLst/>
          </a:prstGeom>
          <a:noFill/>
          <a:effectLst/>
        </p:spPr>
        <p:txBody>
          <a:bodyPr>
            <a:spAutoFit/>
          </a:bodyPr>
          <a:lstStyle/>
          <a:p>
            <a:pPr algn="just">
              <a:defRPr/>
            </a:pPr>
            <a:r>
              <a:rPr lang="en-MY" sz="1600" dirty="0" err="1">
                <a:solidFill>
                  <a:schemeClr val="bg1"/>
                </a:solidFill>
              </a:rPr>
              <a:t>Pemindahan</a:t>
            </a:r>
            <a:r>
              <a:rPr lang="en-MY" sz="1600" dirty="0">
                <a:solidFill>
                  <a:schemeClr val="bg1"/>
                </a:solidFill>
              </a:rPr>
              <a:t> </a:t>
            </a:r>
            <a:r>
              <a:rPr lang="en-MY" sz="1600" dirty="0" err="1">
                <a:solidFill>
                  <a:schemeClr val="bg1"/>
                </a:solidFill>
              </a:rPr>
              <a:t>Gaji</a:t>
            </a:r>
            <a:r>
              <a:rPr lang="en-MY" sz="1600" dirty="0">
                <a:solidFill>
                  <a:schemeClr val="bg1"/>
                </a:solidFill>
              </a:rPr>
              <a:t> JGM </a:t>
            </a:r>
            <a:r>
              <a:rPr lang="en-MY" sz="1600" dirty="0" err="1">
                <a:solidFill>
                  <a:schemeClr val="bg1"/>
                </a:solidFill>
              </a:rPr>
              <a:t>ke</a:t>
            </a:r>
            <a:r>
              <a:rPr lang="en-MY" sz="1600" dirty="0">
                <a:solidFill>
                  <a:schemeClr val="bg1"/>
                </a:solidFill>
              </a:rPr>
              <a:t> JGS</a:t>
            </a:r>
          </a:p>
          <a:p>
            <a:pPr marL="231775" indent="-231775" algn="just">
              <a:buFontTx/>
              <a:buAutoNum type="arabicPeriod"/>
              <a:defRPr/>
            </a:pPr>
            <a:r>
              <a:rPr lang="en-MY" sz="1600" dirty="0" err="1">
                <a:solidFill>
                  <a:schemeClr val="bg1"/>
                </a:solidFill>
              </a:rPr>
              <a:t>Pegawai</a:t>
            </a:r>
            <a:r>
              <a:rPr lang="en-MY" sz="1600" dirty="0">
                <a:solidFill>
                  <a:schemeClr val="bg1"/>
                </a:solidFill>
              </a:rPr>
              <a:t> </a:t>
            </a:r>
            <a:r>
              <a:rPr lang="en-MY" sz="1600" dirty="0" err="1">
                <a:solidFill>
                  <a:schemeClr val="bg1"/>
                </a:solidFill>
              </a:rPr>
              <a:t>diberikan</a:t>
            </a:r>
            <a:r>
              <a:rPr lang="en-MY" sz="1600" dirty="0">
                <a:solidFill>
                  <a:schemeClr val="bg1"/>
                </a:solidFill>
              </a:rPr>
              <a:t> </a:t>
            </a:r>
            <a:r>
              <a:rPr lang="en-MY" sz="1600" dirty="0" err="1">
                <a:solidFill>
                  <a:schemeClr val="bg1"/>
                </a:solidFill>
              </a:rPr>
              <a:t>satu</a:t>
            </a:r>
            <a:r>
              <a:rPr lang="en-MY" sz="1600" dirty="0">
                <a:solidFill>
                  <a:schemeClr val="bg1"/>
                </a:solidFill>
              </a:rPr>
              <a:t> </a:t>
            </a:r>
            <a:r>
              <a:rPr lang="en-MY" sz="1600" dirty="0" err="1">
                <a:solidFill>
                  <a:schemeClr val="bg1"/>
                </a:solidFill>
              </a:rPr>
              <a:t>kuantum</a:t>
            </a:r>
            <a:r>
              <a:rPr lang="en-MY" sz="1600" dirty="0">
                <a:solidFill>
                  <a:schemeClr val="bg1"/>
                </a:solidFill>
              </a:rPr>
              <a:t> PBG </a:t>
            </a:r>
            <a:r>
              <a:rPr lang="en-MY" sz="1600" dirty="0" err="1">
                <a:solidFill>
                  <a:schemeClr val="bg1"/>
                </a:solidFill>
              </a:rPr>
              <a:t>di</a:t>
            </a:r>
            <a:r>
              <a:rPr lang="en-MY" sz="1600" dirty="0">
                <a:solidFill>
                  <a:schemeClr val="bg1"/>
                </a:solidFill>
              </a:rPr>
              <a:t> </a:t>
            </a:r>
            <a:r>
              <a:rPr lang="en-MY" sz="1600" dirty="0" err="1">
                <a:solidFill>
                  <a:schemeClr val="bg1"/>
                </a:solidFill>
              </a:rPr>
              <a:t>gred</a:t>
            </a:r>
            <a:r>
              <a:rPr lang="en-MY" sz="1600" dirty="0">
                <a:solidFill>
                  <a:schemeClr val="bg1"/>
                </a:solidFill>
              </a:rPr>
              <a:t> </a:t>
            </a:r>
            <a:r>
              <a:rPr lang="en-MY" sz="1600" dirty="0" err="1">
                <a:solidFill>
                  <a:schemeClr val="bg1"/>
                </a:solidFill>
              </a:rPr>
              <a:t>gaji</a:t>
            </a:r>
            <a:r>
              <a:rPr lang="en-MY" sz="1600" dirty="0">
                <a:solidFill>
                  <a:schemeClr val="bg1"/>
                </a:solidFill>
              </a:rPr>
              <a:t> </a:t>
            </a:r>
            <a:r>
              <a:rPr lang="en-MY" sz="1600" dirty="0" err="1">
                <a:solidFill>
                  <a:schemeClr val="bg1"/>
                </a:solidFill>
              </a:rPr>
              <a:t>asal</a:t>
            </a:r>
            <a:r>
              <a:rPr lang="en-MY" sz="1600" dirty="0">
                <a:solidFill>
                  <a:schemeClr val="bg1"/>
                </a:solidFill>
              </a:rPr>
              <a:t>.</a:t>
            </a:r>
          </a:p>
        </p:txBody>
      </p:sp>
      <p:cxnSp>
        <p:nvCxnSpPr>
          <p:cNvPr id="54" name="Straight Arrow Connector 53"/>
          <p:cNvCxnSpPr/>
          <p:nvPr/>
        </p:nvCxnSpPr>
        <p:spPr bwMode="auto">
          <a:xfrm rot="5400000">
            <a:off x="6527007" y="2977356"/>
            <a:ext cx="1841500" cy="7937"/>
          </a:xfrm>
          <a:prstGeom prst="straightConnector1">
            <a:avLst/>
          </a:prstGeom>
          <a:ln w="57150">
            <a:solidFill>
              <a:srgbClr val="FF0000"/>
            </a:solidFill>
            <a:prstDash val="dash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645" name="Oval 71"/>
          <p:cNvSpPr>
            <a:spLocks noChangeArrowheads="1"/>
          </p:cNvSpPr>
          <p:nvPr/>
        </p:nvSpPr>
        <p:spPr bwMode="auto">
          <a:xfrm>
            <a:off x="7543800" y="3429000"/>
            <a:ext cx="285750" cy="303213"/>
          </a:xfrm>
          <a:prstGeom prst="ellipse">
            <a:avLst/>
          </a:prstGeom>
          <a:solidFill>
            <a:schemeClr val="bg1"/>
          </a:solidFill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lIns="96989" tIns="48495" rIns="96989" bIns="48495" anchor="ctr"/>
          <a:lstStyle/>
          <a:p>
            <a:pPr algn="ctr" eaLnBrk="0" hangingPunct="0">
              <a:spcBef>
                <a:spcPct val="30000"/>
              </a:spcBef>
            </a:pPr>
            <a:r>
              <a:rPr kumimoji="1" lang="en-US" sz="1200">
                <a:solidFill>
                  <a:srgbClr val="002060"/>
                </a:solidFill>
              </a:rPr>
              <a:t>2</a:t>
            </a:r>
          </a:p>
        </p:txBody>
      </p:sp>
      <p:sp>
        <p:nvSpPr>
          <p:cNvPr id="23646" name="Text Box 6"/>
          <p:cNvSpPr txBox="1">
            <a:spLocks noChangeArrowheads="1"/>
          </p:cNvSpPr>
          <p:nvPr/>
        </p:nvSpPr>
        <p:spPr bwMode="auto">
          <a:xfrm>
            <a:off x="247650" y="728663"/>
            <a:ext cx="769620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>
                <a:solidFill>
                  <a:schemeClr val="bg1"/>
                </a:solidFill>
                <a:latin typeface="Arial "/>
              </a:rPr>
              <a:t>B) PEMINDAHAN SKIM PERKHIDMATAN KEKAL (KUMPULAN PELAKSANA)</a:t>
            </a:r>
          </a:p>
        </p:txBody>
      </p:sp>
      <p:sp>
        <p:nvSpPr>
          <p:cNvPr id="23647" name="TextBox 19"/>
          <p:cNvSpPr txBox="1">
            <a:spLocks noChangeArrowheads="1"/>
          </p:cNvSpPr>
          <p:nvPr/>
        </p:nvSpPr>
        <p:spPr bwMode="auto">
          <a:xfrm>
            <a:off x="119063" y="2943225"/>
            <a:ext cx="64770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31775" indent="-231775" algn="just"/>
            <a:r>
              <a:rPr lang="en-MY" sz="1600" dirty="0">
                <a:solidFill>
                  <a:schemeClr val="bg1"/>
                </a:solidFill>
              </a:rPr>
              <a:t>2. </a:t>
            </a:r>
            <a:r>
              <a:rPr lang="en-MY" sz="1600" dirty="0" err="1">
                <a:solidFill>
                  <a:schemeClr val="bg1"/>
                </a:solidFill>
              </a:rPr>
              <a:t>Gaji</a:t>
            </a:r>
            <a:r>
              <a:rPr lang="en-MY" sz="1600" dirty="0">
                <a:solidFill>
                  <a:schemeClr val="bg1"/>
                </a:solidFill>
              </a:rPr>
              <a:t> </a:t>
            </a:r>
            <a:r>
              <a:rPr lang="en-MY" sz="1600" dirty="0" err="1">
                <a:solidFill>
                  <a:schemeClr val="bg1"/>
                </a:solidFill>
              </a:rPr>
              <a:t>pegawai</a:t>
            </a:r>
            <a:r>
              <a:rPr lang="en-MY" sz="1600" dirty="0">
                <a:solidFill>
                  <a:schemeClr val="bg1"/>
                </a:solidFill>
              </a:rPr>
              <a:t> </a:t>
            </a:r>
            <a:r>
              <a:rPr lang="en-MY" sz="1600" dirty="0" err="1">
                <a:solidFill>
                  <a:schemeClr val="bg1"/>
                </a:solidFill>
              </a:rPr>
              <a:t>dipindahkan</a:t>
            </a:r>
            <a:r>
              <a:rPr lang="en-MY" sz="1600" dirty="0">
                <a:solidFill>
                  <a:schemeClr val="bg1"/>
                </a:solidFill>
              </a:rPr>
              <a:t> </a:t>
            </a:r>
            <a:r>
              <a:rPr lang="en-MY" sz="1600" dirty="0" err="1">
                <a:solidFill>
                  <a:schemeClr val="bg1"/>
                </a:solidFill>
              </a:rPr>
              <a:t>ke</a:t>
            </a:r>
            <a:r>
              <a:rPr lang="en-MY" sz="1600" dirty="0">
                <a:solidFill>
                  <a:schemeClr val="bg1"/>
                </a:solidFill>
              </a:rPr>
              <a:t> JGS </a:t>
            </a:r>
            <a:r>
              <a:rPr lang="en-MY" sz="1600" dirty="0" err="1">
                <a:solidFill>
                  <a:schemeClr val="bg1"/>
                </a:solidFill>
              </a:rPr>
              <a:t>berdasarkan</a:t>
            </a:r>
            <a:r>
              <a:rPr lang="en-MY" sz="1600" dirty="0">
                <a:solidFill>
                  <a:schemeClr val="bg1"/>
                </a:solidFill>
              </a:rPr>
              <a:t> </a:t>
            </a:r>
            <a:r>
              <a:rPr lang="en-MY" sz="1600" dirty="0" err="1">
                <a:solidFill>
                  <a:schemeClr val="bg1"/>
                </a:solidFill>
              </a:rPr>
              <a:t>matagaji</a:t>
            </a:r>
            <a:r>
              <a:rPr lang="en-MY" sz="1600" dirty="0">
                <a:solidFill>
                  <a:schemeClr val="bg1"/>
                </a:solidFill>
              </a:rPr>
              <a:t> yang </a:t>
            </a:r>
            <a:r>
              <a:rPr lang="en-MY" sz="1600" dirty="0" err="1">
                <a:solidFill>
                  <a:schemeClr val="bg1"/>
                </a:solidFill>
              </a:rPr>
              <a:t>sama</a:t>
            </a:r>
            <a:r>
              <a:rPr lang="en-MY" sz="1600" dirty="0">
                <a:solidFill>
                  <a:schemeClr val="bg1"/>
                </a:solidFill>
              </a:rPr>
              <a:t> </a:t>
            </a:r>
            <a:r>
              <a:rPr lang="en-MY" sz="1600" dirty="0" err="1">
                <a:solidFill>
                  <a:schemeClr val="bg1"/>
                </a:solidFill>
              </a:rPr>
              <a:t>atau</a:t>
            </a:r>
            <a:r>
              <a:rPr lang="en-MY" sz="1600" dirty="0">
                <a:solidFill>
                  <a:schemeClr val="bg1"/>
                </a:solidFill>
              </a:rPr>
              <a:t> </a:t>
            </a:r>
            <a:r>
              <a:rPr lang="en-MY" sz="1600" dirty="0" err="1">
                <a:solidFill>
                  <a:schemeClr val="bg1"/>
                </a:solidFill>
              </a:rPr>
              <a:t>tertinggi</a:t>
            </a:r>
            <a:r>
              <a:rPr lang="en-MY" sz="1600" dirty="0">
                <a:solidFill>
                  <a:schemeClr val="bg1"/>
                </a:solidFill>
              </a:rPr>
              <a:t> </a:t>
            </a:r>
            <a:r>
              <a:rPr lang="en-MY" sz="1600" dirty="0" err="1">
                <a:solidFill>
                  <a:schemeClr val="bg1"/>
                </a:solidFill>
              </a:rPr>
              <a:t>berhampiran</a:t>
            </a:r>
            <a:r>
              <a:rPr lang="en-MY" sz="1600" dirty="0">
                <a:solidFill>
                  <a:schemeClr val="bg1"/>
                </a:solidFill>
              </a:rPr>
              <a:t>. </a:t>
            </a:r>
          </a:p>
        </p:txBody>
      </p:sp>
      <p:sp>
        <p:nvSpPr>
          <p:cNvPr id="23648" name="Oval 71"/>
          <p:cNvSpPr>
            <a:spLocks noChangeArrowheads="1"/>
          </p:cNvSpPr>
          <p:nvPr/>
        </p:nvSpPr>
        <p:spPr bwMode="auto">
          <a:xfrm>
            <a:off x="7562850" y="2057400"/>
            <a:ext cx="285750" cy="304800"/>
          </a:xfrm>
          <a:prstGeom prst="ellipse">
            <a:avLst/>
          </a:prstGeom>
          <a:solidFill>
            <a:schemeClr val="bg1"/>
          </a:solidFill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lIns="96989" tIns="48495" rIns="96989" bIns="48495" anchor="ctr"/>
          <a:lstStyle/>
          <a:p>
            <a:pPr algn="ctr" eaLnBrk="0" hangingPunct="0">
              <a:spcBef>
                <a:spcPct val="30000"/>
              </a:spcBef>
            </a:pPr>
            <a:r>
              <a:rPr kumimoji="1" lang="en-US" sz="1200">
                <a:solidFill>
                  <a:srgbClr val="002060"/>
                </a:solidFill>
              </a:rPr>
              <a:t>1</a:t>
            </a:r>
          </a:p>
        </p:txBody>
      </p:sp>
      <p:sp>
        <p:nvSpPr>
          <p:cNvPr id="30" name="Curved Down Arrow 29"/>
          <p:cNvSpPr/>
          <p:nvPr/>
        </p:nvSpPr>
        <p:spPr bwMode="auto">
          <a:xfrm>
            <a:off x="6864350" y="1676400"/>
            <a:ext cx="609600" cy="228600"/>
          </a:xfrm>
          <a:prstGeom prst="curvedDownArrow">
            <a:avLst/>
          </a:prstGeom>
          <a:solidFill>
            <a:srgbClr val="FF33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23650" name="TextBox 33"/>
          <p:cNvSpPr txBox="1">
            <a:spLocks noChangeArrowheads="1"/>
          </p:cNvSpPr>
          <p:nvPr/>
        </p:nvSpPr>
        <p:spPr bwMode="auto">
          <a:xfrm>
            <a:off x="6729413" y="34925"/>
            <a:ext cx="17526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400">
                <a:solidFill>
                  <a:schemeClr val="bg1"/>
                </a:solidFill>
                <a:latin typeface="Arial "/>
              </a:rPr>
              <a:t>LAMPIRAN C4</a:t>
            </a:r>
          </a:p>
        </p:txBody>
      </p:sp>
      <p:sp>
        <p:nvSpPr>
          <p:cNvPr id="19" name="AutoShape 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763000" y="6096000"/>
            <a:ext cx="227013" cy="196850"/>
          </a:xfrm>
          <a:prstGeom prst="flowChartConnector">
            <a:avLst/>
          </a:prstGeom>
          <a:solidFill>
            <a:srgbClr val="C00000"/>
          </a:solidFill>
          <a:ln w="3175">
            <a:solidFill>
              <a:schemeClr val="bg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eaLnBrk="0" hangingPunct="0">
              <a:spcBef>
                <a:spcPct val="30000"/>
              </a:spcBef>
              <a:defRPr/>
            </a:pPr>
            <a:endParaRPr kumimoji="1" lang="en-US" sz="1200">
              <a:latin typeface="Times New Roman" pitchFamily="18" charset="0"/>
              <a:cs typeface="+mn-cs"/>
            </a:endParaRPr>
          </a:p>
        </p:txBody>
      </p:sp>
      <p:sp>
        <p:nvSpPr>
          <p:cNvPr id="23654" name="Oval 71"/>
          <p:cNvSpPr>
            <a:spLocks noChangeArrowheads="1"/>
          </p:cNvSpPr>
          <p:nvPr/>
        </p:nvSpPr>
        <p:spPr bwMode="auto">
          <a:xfrm>
            <a:off x="7848600" y="4724400"/>
            <a:ext cx="285750" cy="304800"/>
          </a:xfrm>
          <a:prstGeom prst="ellipse">
            <a:avLst/>
          </a:prstGeom>
          <a:solidFill>
            <a:schemeClr val="bg1"/>
          </a:solidFill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lIns="96989" tIns="48495" rIns="96989" bIns="48495" anchor="ctr"/>
          <a:lstStyle/>
          <a:p>
            <a:pPr algn="ctr" eaLnBrk="0" hangingPunct="0">
              <a:spcBef>
                <a:spcPct val="30000"/>
              </a:spcBef>
            </a:pPr>
            <a:r>
              <a:rPr kumimoji="1" lang="en-US" sz="1200">
                <a:solidFill>
                  <a:srgbClr val="002060"/>
                </a:solidFill>
              </a:rPr>
              <a:t>3</a:t>
            </a:r>
          </a:p>
        </p:txBody>
      </p:sp>
      <p:sp>
        <p:nvSpPr>
          <p:cNvPr id="23" name="Curved Down Arrow 22"/>
          <p:cNvSpPr/>
          <p:nvPr/>
        </p:nvSpPr>
        <p:spPr bwMode="auto">
          <a:xfrm flipV="1">
            <a:off x="7315200" y="4572000"/>
            <a:ext cx="609600" cy="228600"/>
          </a:xfrm>
          <a:prstGeom prst="curvedDownArrow">
            <a:avLst/>
          </a:prstGeom>
          <a:solidFill>
            <a:srgbClr val="FF33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23656" name="TextBox 23"/>
          <p:cNvSpPr txBox="1">
            <a:spLocks noChangeArrowheads="1"/>
          </p:cNvSpPr>
          <p:nvPr/>
        </p:nvSpPr>
        <p:spPr bwMode="auto">
          <a:xfrm>
            <a:off x="152400" y="4876800"/>
            <a:ext cx="54864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31775" indent="-231775" algn="just"/>
            <a:r>
              <a:rPr lang="en-MY" sz="1600" dirty="0">
                <a:solidFill>
                  <a:schemeClr val="bg1"/>
                </a:solidFill>
              </a:rPr>
              <a:t>3. </a:t>
            </a:r>
            <a:r>
              <a:rPr lang="en-MY" sz="1600" dirty="0" err="1">
                <a:solidFill>
                  <a:schemeClr val="bg1"/>
                </a:solidFill>
              </a:rPr>
              <a:t>Kenaikan</a:t>
            </a:r>
            <a:r>
              <a:rPr lang="en-MY" sz="1600" dirty="0">
                <a:solidFill>
                  <a:schemeClr val="bg1"/>
                </a:solidFill>
              </a:rPr>
              <a:t> </a:t>
            </a:r>
            <a:r>
              <a:rPr lang="en-MY" sz="1600" dirty="0" err="1">
                <a:solidFill>
                  <a:schemeClr val="bg1"/>
                </a:solidFill>
              </a:rPr>
              <a:t>gaji</a:t>
            </a:r>
            <a:r>
              <a:rPr lang="en-MY" sz="1600" dirty="0">
                <a:solidFill>
                  <a:schemeClr val="bg1"/>
                </a:solidFill>
              </a:rPr>
              <a:t> </a:t>
            </a:r>
            <a:r>
              <a:rPr lang="en-MY" sz="1600" dirty="0" err="1">
                <a:solidFill>
                  <a:schemeClr val="bg1"/>
                </a:solidFill>
              </a:rPr>
              <a:t>tahunan</a:t>
            </a:r>
            <a:r>
              <a:rPr lang="en-MY" sz="1600" dirty="0">
                <a:solidFill>
                  <a:schemeClr val="bg1"/>
                </a:solidFill>
              </a:rPr>
              <a:t> 2012.</a:t>
            </a:r>
          </a:p>
        </p:txBody>
      </p:sp>
      <p:sp>
        <p:nvSpPr>
          <p:cNvPr id="23657" name="Text Box 6"/>
          <p:cNvSpPr txBox="1">
            <a:spLocks noChangeArrowheads="1"/>
          </p:cNvSpPr>
          <p:nvPr/>
        </p:nvSpPr>
        <p:spPr bwMode="auto">
          <a:xfrm>
            <a:off x="866775" y="153988"/>
            <a:ext cx="74136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>
                <a:solidFill>
                  <a:srgbClr val="FFFF00"/>
                </a:solidFill>
                <a:latin typeface="Arial "/>
              </a:rPr>
              <a:t>CONTOH PEMINDAHAN GAJI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457200" y="1339850"/>
          <a:ext cx="5672920" cy="723900"/>
        </p:xfrm>
        <a:graphic>
          <a:graphicData uri="http://schemas.openxmlformats.org/drawingml/2006/table">
            <a:tbl>
              <a:tblPr/>
              <a:tblGrid>
                <a:gridCol w="951931"/>
                <a:gridCol w="674427"/>
                <a:gridCol w="674427"/>
                <a:gridCol w="674427"/>
                <a:gridCol w="674427"/>
                <a:gridCol w="674427"/>
                <a:gridCol w="674427"/>
                <a:gridCol w="674427"/>
              </a:tblGrid>
              <a:tr h="38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err="1" smtClean="0">
                          <a:solidFill>
                            <a:schemeClr val="bg1"/>
                          </a:solidFill>
                          <a:latin typeface="Arial"/>
                        </a:rPr>
                        <a:t>Gred</a:t>
                      </a:r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 N4(SSM)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T11</a:t>
                      </a:r>
                      <a:endParaRPr lang="ms-MY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 dirty="0" smtClean="0">
                          <a:solidFill>
                            <a:srgbClr val="FFFF00"/>
                          </a:solidFill>
                          <a:latin typeface="Arial"/>
                        </a:rPr>
                        <a:t>T12</a:t>
                      </a:r>
                      <a:endParaRPr lang="ms-MY" sz="1200" b="1" i="0" u="none" strike="noStrike" dirty="0">
                        <a:solidFill>
                          <a:srgbClr val="FFFF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T13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T…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T16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T17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T18</a:t>
                      </a:r>
                      <a:r>
                        <a:rPr lang="en-US" sz="1200" b="1" i="0" u="none" strike="noStrike" baseline="0" dirty="0" smtClean="0">
                          <a:solidFill>
                            <a:schemeClr val="bg1"/>
                          </a:solidFill>
                          <a:latin typeface="Arial"/>
                        </a:rPr>
                        <a:t> </a:t>
                      </a:r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(</a:t>
                      </a:r>
                      <a:r>
                        <a:rPr lang="en-US" sz="1200" b="1" i="0" u="none" strike="noStrike" dirty="0" err="1" smtClean="0">
                          <a:solidFill>
                            <a:schemeClr val="bg1"/>
                          </a:solidFill>
                          <a:latin typeface="Arial"/>
                        </a:rPr>
                        <a:t>Maks</a:t>
                      </a:r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)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P2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1302.51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FFFF00"/>
                          </a:solidFill>
                          <a:latin typeface="Arial"/>
                        </a:rPr>
                        <a:t>1359.68</a:t>
                      </a:r>
                      <a:endParaRPr lang="en-US" sz="1200" b="1" i="0" u="none" strike="noStrike" dirty="0">
                        <a:solidFill>
                          <a:srgbClr val="FFFF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1416.85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…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1588.36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1645.53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1702.70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2" name="Table 51"/>
          <p:cNvGraphicFramePr>
            <a:graphicFrameLocks noGrp="1"/>
          </p:cNvGraphicFramePr>
          <p:nvPr/>
        </p:nvGraphicFramePr>
        <p:xfrm>
          <a:off x="1308100" y="3810000"/>
          <a:ext cx="5972147" cy="838200"/>
        </p:xfrm>
        <a:graphic>
          <a:graphicData uri="http://schemas.openxmlformats.org/drawingml/2006/table">
            <a:tbl>
              <a:tblPr/>
              <a:tblGrid>
                <a:gridCol w="644373"/>
                <a:gridCol w="473084"/>
                <a:gridCol w="473084"/>
                <a:gridCol w="473084"/>
                <a:gridCol w="473084"/>
                <a:gridCol w="473084"/>
                <a:gridCol w="473084"/>
                <a:gridCol w="473084"/>
                <a:gridCol w="473084"/>
                <a:gridCol w="473084"/>
                <a:gridCol w="473084"/>
                <a:gridCol w="596934"/>
              </a:tblGrid>
              <a:tr h="4572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err="1" smtClean="0">
                          <a:solidFill>
                            <a:schemeClr val="bg1"/>
                          </a:solidFill>
                          <a:latin typeface="Arial"/>
                        </a:rPr>
                        <a:t>Gred</a:t>
                      </a:r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 (SBPA)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T7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T8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T9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T10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T11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T12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…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T17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T18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T19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T20</a:t>
                      </a:r>
                    </a:p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(</a:t>
                      </a:r>
                      <a:r>
                        <a:rPr lang="en-US" sz="1200" b="1" i="0" u="none" strike="noStrike" dirty="0" err="1" smtClean="0">
                          <a:solidFill>
                            <a:schemeClr val="bg1"/>
                          </a:solidFill>
                          <a:latin typeface="Arial"/>
                        </a:rPr>
                        <a:t>Maks</a:t>
                      </a:r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)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N5-1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1330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1410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1490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1570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1650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1730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…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2135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2220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2305</a:t>
                      </a:r>
                      <a:endParaRPr lang="ms-MY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2390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67" name="TextBox 66"/>
          <p:cNvSpPr txBox="1"/>
          <p:nvPr/>
        </p:nvSpPr>
        <p:spPr>
          <a:xfrm>
            <a:off x="3505200" y="2371725"/>
            <a:ext cx="5638800" cy="523875"/>
          </a:xfrm>
          <a:prstGeom prst="rect">
            <a:avLst/>
          </a:prstGeom>
          <a:noFill/>
          <a:effectLst/>
        </p:spPr>
        <p:txBody>
          <a:bodyPr>
            <a:spAutoFit/>
          </a:bodyPr>
          <a:lstStyle/>
          <a:p>
            <a:pPr algn="just">
              <a:defRPr/>
            </a:pPr>
            <a:r>
              <a:rPr lang="en-MY" sz="1400" dirty="0" err="1">
                <a:solidFill>
                  <a:schemeClr val="bg1"/>
                </a:solidFill>
              </a:rPr>
              <a:t>Pemindahan</a:t>
            </a:r>
            <a:r>
              <a:rPr lang="en-MY" sz="1400" dirty="0">
                <a:solidFill>
                  <a:schemeClr val="bg1"/>
                </a:solidFill>
              </a:rPr>
              <a:t> </a:t>
            </a:r>
            <a:r>
              <a:rPr lang="en-MY" sz="1400" dirty="0" err="1">
                <a:solidFill>
                  <a:schemeClr val="bg1"/>
                </a:solidFill>
              </a:rPr>
              <a:t>Gaji</a:t>
            </a:r>
            <a:r>
              <a:rPr lang="en-MY" sz="1400" dirty="0">
                <a:solidFill>
                  <a:schemeClr val="bg1"/>
                </a:solidFill>
              </a:rPr>
              <a:t> JGM </a:t>
            </a:r>
            <a:r>
              <a:rPr lang="en-MY" sz="1400" dirty="0" err="1">
                <a:solidFill>
                  <a:schemeClr val="bg1"/>
                </a:solidFill>
              </a:rPr>
              <a:t>ke</a:t>
            </a:r>
            <a:r>
              <a:rPr lang="en-MY" sz="1400" dirty="0">
                <a:solidFill>
                  <a:schemeClr val="bg1"/>
                </a:solidFill>
              </a:rPr>
              <a:t> JGS</a:t>
            </a:r>
          </a:p>
          <a:p>
            <a:pPr marL="231775" indent="-231775" algn="just">
              <a:buFontTx/>
              <a:buAutoNum type="arabicPeriod"/>
              <a:defRPr/>
            </a:pPr>
            <a:r>
              <a:rPr lang="en-MY" sz="1400" dirty="0" err="1">
                <a:solidFill>
                  <a:schemeClr val="bg1"/>
                </a:solidFill>
              </a:rPr>
              <a:t>Diberikan</a:t>
            </a:r>
            <a:r>
              <a:rPr lang="en-MY" sz="1400" dirty="0">
                <a:solidFill>
                  <a:schemeClr val="bg1"/>
                </a:solidFill>
              </a:rPr>
              <a:t> </a:t>
            </a:r>
            <a:r>
              <a:rPr lang="en-MY" sz="1400" dirty="0" err="1">
                <a:solidFill>
                  <a:schemeClr val="bg1"/>
                </a:solidFill>
              </a:rPr>
              <a:t>satu</a:t>
            </a:r>
            <a:r>
              <a:rPr lang="en-MY" sz="1400" dirty="0">
                <a:solidFill>
                  <a:schemeClr val="bg1"/>
                </a:solidFill>
              </a:rPr>
              <a:t> PGB </a:t>
            </a:r>
            <a:r>
              <a:rPr lang="en-MY" sz="1400" dirty="0" err="1">
                <a:solidFill>
                  <a:schemeClr val="bg1"/>
                </a:solidFill>
              </a:rPr>
              <a:t>di</a:t>
            </a:r>
            <a:r>
              <a:rPr lang="en-MY" sz="1400" dirty="0">
                <a:solidFill>
                  <a:schemeClr val="bg1"/>
                </a:solidFill>
              </a:rPr>
              <a:t> </a:t>
            </a:r>
            <a:r>
              <a:rPr lang="en-MY" sz="1400" dirty="0" err="1">
                <a:solidFill>
                  <a:schemeClr val="bg1"/>
                </a:solidFill>
              </a:rPr>
              <a:t>gred</a:t>
            </a:r>
            <a:r>
              <a:rPr lang="en-MY" sz="1400" dirty="0">
                <a:solidFill>
                  <a:schemeClr val="bg1"/>
                </a:solidFill>
              </a:rPr>
              <a:t> </a:t>
            </a:r>
            <a:r>
              <a:rPr lang="en-MY" sz="1400" dirty="0" err="1">
                <a:solidFill>
                  <a:schemeClr val="bg1"/>
                </a:solidFill>
              </a:rPr>
              <a:t>gaji</a:t>
            </a:r>
            <a:r>
              <a:rPr lang="en-MY" sz="1400" dirty="0">
                <a:solidFill>
                  <a:schemeClr val="bg1"/>
                </a:solidFill>
              </a:rPr>
              <a:t> </a:t>
            </a:r>
            <a:r>
              <a:rPr lang="en-MY" sz="1400" dirty="0" err="1">
                <a:solidFill>
                  <a:schemeClr val="bg1"/>
                </a:solidFill>
              </a:rPr>
              <a:t>asal</a:t>
            </a:r>
            <a:r>
              <a:rPr lang="en-MY" sz="1400" dirty="0">
                <a:solidFill>
                  <a:schemeClr val="bg1"/>
                </a:solidFill>
              </a:rPr>
              <a:t>.</a:t>
            </a:r>
          </a:p>
        </p:txBody>
      </p:sp>
      <p:cxnSp>
        <p:nvCxnSpPr>
          <p:cNvPr id="54" name="Straight Arrow Connector 53"/>
          <p:cNvCxnSpPr/>
          <p:nvPr/>
        </p:nvCxnSpPr>
        <p:spPr>
          <a:xfrm rot="5400000">
            <a:off x="2173288" y="2933700"/>
            <a:ext cx="1903412" cy="1588"/>
          </a:xfrm>
          <a:prstGeom prst="straightConnector1">
            <a:avLst/>
          </a:prstGeom>
          <a:ln w="57150">
            <a:solidFill>
              <a:srgbClr val="FFFF00"/>
            </a:solidFill>
            <a:prstDash val="dash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Oval 71"/>
          <p:cNvSpPr>
            <a:spLocks noChangeArrowheads="1"/>
          </p:cNvSpPr>
          <p:nvPr/>
        </p:nvSpPr>
        <p:spPr bwMode="auto">
          <a:xfrm>
            <a:off x="2743200" y="3048000"/>
            <a:ext cx="304800" cy="304800"/>
          </a:xfrm>
          <a:prstGeom prst="ellipse">
            <a:avLst/>
          </a:prstGeom>
          <a:solidFill>
            <a:schemeClr val="bg1"/>
          </a:solidFill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lIns="96989" tIns="48495" rIns="96989" bIns="48495" anchor="ctr"/>
          <a:lstStyle/>
          <a:p>
            <a:pPr algn="ctr" eaLnBrk="0" hangingPunct="0">
              <a:spcBef>
                <a:spcPct val="30000"/>
              </a:spcBef>
            </a:pPr>
            <a:r>
              <a:rPr kumimoji="1" lang="en-US" sz="1200">
                <a:solidFill>
                  <a:srgbClr val="002060"/>
                </a:solidFill>
              </a:rPr>
              <a:t>2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990600" y="4800600"/>
            <a:ext cx="7620000" cy="2138363"/>
          </a:xfrm>
          <a:prstGeom prst="rect">
            <a:avLst/>
          </a:prstGeom>
          <a:noFill/>
          <a:effectLst/>
        </p:spPr>
        <p:txBody>
          <a:bodyPr>
            <a:spAutoFit/>
          </a:bodyPr>
          <a:lstStyle/>
          <a:p>
            <a:pPr algn="just">
              <a:defRPr/>
            </a:pPr>
            <a:r>
              <a:rPr lang="en-MY" sz="1400" u="sng" dirty="0" err="1">
                <a:solidFill>
                  <a:schemeClr val="bg1"/>
                </a:solidFill>
              </a:rPr>
              <a:t>Pertambahan</a:t>
            </a:r>
            <a:r>
              <a:rPr lang="en-MY" sz="1400" u="sng" dirty="0">
                <a:solidFill>
                  <a:schemeClr val="bg1"/>
                </a:solidFill>
              </a:rPr>
              <a:t> </a:t>
            </a:r>
            <a:r>
              <a:rPr lang="en-MY" sz="1400" u="sng" dirty="0" err="1">
                <a:solidFill>
                  <a:schemeClr val="bg1"/>
                </a:solidFill>
              </a:rPr>
              <a:t>Gaji</a:t>
            </a:r>
            <a:r>
              <a:rPr lang="en-MY" sz="1400" u="sng" dirty="0">
                <a:solidFill>
                  <a:schemeClr val="bg1"/>
                </a:solidFill>
              </a:rPr>
              <a:t> Yang </a:t>
            </a:r>
            <a:r>
              <a:rPr lang="en-MY" sz="1400" u="sng" dirty="0" err="1">
                <a:solidFill>
                  <a:schemeClr val="bg1"/>
                </a:solidFill>
              </a:rPr>
              <a:t>Diterima</a:t>
            </a:r>
            <a:r>
              <a:rPr lang="en-MY" sz="1400" u="sng" dirty="0">
                <a:solidFill>
                  <a:schemeClr val="bg1"/>
                </a:solidFill>
              </a:rPr>
              <a:t> </a:t>
            </a:r>
            <a:r>
              <a:rPr lang="en-MY" sz="1400" u="sng" dirty="0" err="1">
                <a:solidFill>
                  <a:schemeClr val="bg1"/>
                </a:solidFill>
              </a:rPr>
              <a:t>Pada</a:t>
            </a:r>
            <a:r>
              <a:rPr lang="en-MY" sz="1400" u="sng" dirty="0">
                <a:solidFill>
                  <a:schemeClr val="bg1"/>
                </a:solidFill>
              </a:rPr>
              <a:t> </a:t>
            </a:r>
            <a:r>
              <a:rPr lang="en-MY" sz="1400" u="sng" dirty="0" err="1">
                <a:solidFill>
                  <a:schemeClr val="bg1"/>
                </a:solidFill>
              </a:rPr>
              <a:t>Tahun</a:t>
            </a:r>
            <a:r>
              <a:rPr lang="en-MY" sz="1400" u="sng" dirty="0">
                <a:solidFill>
                  <a:schemeClr val="bg1"/>
                </a:solidFill>
              </a:rPr>
              <a:t> 2012</a:t>
            </a:r>
          </a:p>
          <a:p>
            <a:pPr marL="342900" indent="-342900" algn="just">
              <a:buFontTx/>
              <a:buAutoNum type="arabicPeriod"/>
              <a:defRPr/>
            </a:pPr>
            <a:r>
              <a:rPr lang="en-MY" sz="1400" dirty="0">
                <a:solidFill>
                  <a:schemeClr val="bg1"/>
                </a:solidFill>
              </a:rPr>
              <a:t>1 </a:t>
            </a:r>
            <a:r>
              <a:rPr lang="en-MY" sz="1400" dirty="0" err="1">
                <a:solidFill>
                  <a:schemeClr val="bg1"/>
                </a:solidFill>
              </a:rPr>
              <a:t>Januari</a:t>
            </a:r>
            <a:r>
              <a:rPr lang="en-MY" sz="1400" dirty="0">
                <a:solidFill>
                  <a:schemeClr val="bg1"/>
                </a:solidFill>
              </a:rPr>
              <a:t> 2012</a:t>
            </a:r>
          </a:p>
          <a:p>
            <a:pPr marL="341313" algn="just">
              <a:defRPr/>
            </a:pPr>
            <a:r>
              <a:rPr lang="en-US" sz="1400" dirty="0">
                <a:solidFill>
                  <a:schemeClr val="bg1"/>
                </a:solidFill>
              </a:rPr>
              <a:t>P2T12 (RM1359.68) </a:t>
            </a:r>
            <a:r>
              <a:rPr lang="en-US" sz="1400" dirty="0" err="1">
                <a:solidFill>
                  <a:schemeClr val="bg1"/>
                </a:solidFill>
              </a:rPr>
              <a:t>ke</a:t>
            </a:r>
            <a:r>
              <a:rPr lang="en-US" sz="1400" dirty="0">
                <a:solidFill>
                  <a:schemeClr val="bg1"/>
                </a:solidFill>
              </a:rPr>
              <a:t> P2T13 (RM1416.85)		= RM57.17</a:t>
            </a:r>
          </a:p>
          <a:p>
            <a:pPr marL="341313" algn="just">
              <a:defRPr/>
            </a:pPr>
            <a:r>
              <a:rPr lang="en-US" sz="1400" dirty="0">
                <a:solidFill>
                  <a:schemeClr val="bg1"/>
                </a:solidFill>
              </a:rPr>
              <a:t>P2T13 (RM1416.85) </a:t>
            </a:r>
            <a:r>
              <a:rPr lang="en-US" sz="1400" dirty="0" err="1">
                <a:solidFill>
                  <a:schemeClr val="bg1"/>
                </a:solidFill>
              </a:rPr>
              <a:t>ke</a:t>
            </a:r>
            <a:r>
              <a:rPr lang="en-US" sz="1400" dirty="0">
                <a:solidFill>
                  <a:schemeClr val="bg1"/>
                </a:solidFill>
              </a:rPr>
              <a:t> T9 (RM1490)			= RM</a:t>
            </a:r>
            <a:r>
              <a:rPr lang="ms-MY" sz="1400" dirty="0">
                <a:solidFill>
                  <a:schemeClr val="bg1"/>
                </a:solidFill>
              </a:rPr>
              <a:t>73.15</a:t>
            </a:r>
            <a:endParaRPr lang="en-US" sz="1400" dirty="0">
              <a:solidFill>
                <a:schemeClr val="bg1"/>
              </a:solidFill>
            </a:endParaRPr>
          </a:p>
          <a:p>
            <a:pPr marL="341313" algn="just">
              <a:defRPr/>
            </a:pPr>
            <a:r>
              <a:rPr lang="en-US" sz="1400" dirty="0" err="1">
                <a:solidFill>
                  <a:schemeClr val="bg1"/>
                </a:solidFill>
              </a:rPr>
              <a:t>Jumlah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Pertambahan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Gaji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dari</a:t>
            </a:r>
            <a:r>
              <a:rPr lang="en-US" sz="1400" dirty="0">
                <a:solidFill>
                  <a:schemeClr val="bg1"/>
                </a:solidFill>
              </a:rPr>
              <a:t> SSM </a:t>
            </a:r>
            <a:r>
              <a:rPr lang="en-US" sz="1400" dirty="0" err="1">
                <a:solidFill>
                  <a:schemeClr val="bg1"/>
                </a:solidFill>
              </a:rPr>
              <a:t>ke</a:t>
            </a:r>
            <a:r>
              <a:rPr lang="en-US" sz="1400" dirty="0">
                <a:solidFill>
                  <a:schemeClr val="bg1"/>
                </a:solidFill>
              </a:rPr>
              <a:t> SBPA		= RM130.32</a:t>
            </a:r>
          </a:p>
          <a:p>
            <a:pPr marL="231775" indent="-231775" algn="just">
              <a:defRPr/>
            </a:pPr>
            <a:endParaRPr lang="en-US" sz="900" dirty="0">
              <a:solidFill>
                <a:schemeClr val="bg1"/>
              </a:solidFill>
            </a:endParaRPr>
          </a:p>
          <a:p>
            <a:pPr marL="342900" indent="-342900" algn="just">
              <a:buFontTx/>
              <a:buAutoNum type="arabicPeriod" startAt="2"/>
              <a:defRPr/>
            </a:pPr>
            <a:r>
              <a:rPr lang="en-MY" sz="1400" dirty="0">
                <a:solidFill>
                  <a:schemeClr val="bg1"/>
                </a:solidFill>
              </a:rPr>
              <a:t>1 April 2012</a:t>
            </a:r>
          </a:p>
          <a:p>
            <a:pPr marL="341313" algn="just">
              <a:defRPr/>
            </a:pPr>
            <a:r>
              <a:rPr lang="en-US" sz="1400" dirty="0" err="1">
                <a:solidFill>
                  <a:schemeClr val="bg1"/>
                </a:solidFill>
              </a:rPr>
              <a:t>Pergerakan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Gaji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Tahunan</a:t>
            </a:r>
            <a:r>
              <a:rPr lang="en-US" sz="1400" dirty="0">
                <a:solidFill>
                  <a:schemeClr val="bg1"/>
                </a:solidFill>
              </a:rPr>
              <a:t> T9 (RM1490) </a:t>
            </a:r>
            <a:r>
              <a:rPr lang="en-US" sz="1400" dirty="0" err="1">
                <a:solidFill>
                  <a:schemeClr val="bg1"/>
                </a:solidFill>
              </a:rPr>
              <a:t>ke</a:t>
            </a:r>
            <a:r>
              <a:rPr lang="en-US" sz="1400" dirty="0">
                <a:solidFill>
                  <a:schemeClr val="bg1"/>
                </a:solidFill>
              </a:rPr>
              <a:t> T10 (RM1570)	= RM80.00</a:t>
            </a:r>
          </a:p>
          <a:p>
            <a:pPr algn="just">
              <a:spcBef>
                <a:spcPts val="600"/>
              </a:spcBef>
              <a:defRPr/>
            </a:pPr>
            <a:r>
              <a:rPr lang="en-US" sz="1600" dirty="0" err="1">
                <a:solidFill>
                  <a:schemeClr val="bg1"/>
                </a:solidFill>
              </a:rPr>
              <a:t>Jumlah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Pertambahan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Gaji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pada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tahun</a:t>
            </a:r>
            <a:r>
              <a:rPr lang="en-US" sz="1600" dirty="0">
                <a:solidFill>
                  <a:schemeClr val="bg1"/>
                </a:solidFill>
              </a:rPr>
              <a:t> 2012		= RM210.32</a:t>
            </a:r>
          </a:p>
        </p:txBody>
      </p:sp>
      <p:sp>
        <p:nvSpPr>
          <p:cNvPr id="24652" name="Text Box 6"/>
          <p:cNvSpPr txBox="1">
            <a:spLocks noChangeArrowheads="1"/>
          </p:cNvSpPr>
          <p:nvPr/>
        </p:nvSpPr>
        <p:spPr bwMode="auto">
          <a:xfrm>
            <a:off x="111125" y="635000"/>
            <a:ext cx="806926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7338" indent="-287338" algn="just"/>
            <a:r>
              <a:rPr lang="en-US" sz="1600">
                <a:solidFill>
                  <a:schemeClr val="bg1"/>
                </a:solidFill>
                <a:latin typeface="Arial "/>
              </a:rPr>
              <a:t>G) PENARAFAN SEMULA SKIM PERKHIDMATAN/ SKIM PERKHIDMATAN JUMUD  (MEMENUHI SYARAT : Gred 1-10 ke Gred 11) </a:t>
            </a:r>
          </a:p>
        </p:txBody>
      </p:sp>
      <p:sp>
        <p:nvSpPr>
          <p:cNvPr id="33" name="TextBox 32"/>
          <p:cNvSpPr txBox="1">
            <a:spLocks noChangeArrowheads="1"/>
          </p:cNvSpPr>
          <p:nvPr/>
        </p:nvSpPr>
        <p:spPr bwMode="auto">
          <a:xfrm>
            <a:off x="3505200" y="3286125"/>
            <a:ext cx="56388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31775" indent="-231775" algn="just">
              <a:buFontTx/>
              <a:buAutoNum type="arabicPeriod" startAt="3"/>
            </a:pPr>
            <a:r>
              <a:rPr lang="en-MY" sz="1400">
                <a:solidFill>
                  <a:schemeClr val="bg1"/>
                </a:solidFill>
              </a:rPr>
              <a:t>PGT bagi tahun 2012 pada 1 April. Layak diberikan PGT seterusnya.</a:t>
            </a:r>
          </a:p>
        </p:txBody>
      </p:sp>
      <p:sp>
        <p:nvSpPr>
          <p:cNvPr id="34" name="TextBox 33"/>
          <p:cNvSpPr txBox="1">
            <a:spLocks noChangeArrowheads="1"/>
          </p:cNvSpPr>
          <p:nvPr/>
        </p:nvSpPr>
        <p:spPr bwMode="auto">
          <a:xfrm>
            <a:off x="3505200" y="2828925"/>
            <a:ext cx="56388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31775" indent="-231775" algn="just"/>
            <a:r>
              <a:rPr lang="en-MY" sz="1400">
                <a:solidFill>
                  <a:schemeClr val="bg1"/>
                </a:solidFill>
              </a:rPr>
              <a:t>2. Gaji dipindahkan ke JGS berdasarkan matagaji yang sama atau tertinggi berhampiran. TPG  ditetapkan 1 April.</a:t>
            </a:r>
          </a:p>
        </p:txBody>
      </p:sp>
      <p:sp>
        <p:nvSpPr>
          <p:cNvPr id="24655" name="Text Box 6"/>
          <p:cNvSpPr txBox="1">
            <a:spLocks noChangeArrowheads="1"/>
          </p:cNvSpPr>
          <p:nvPr/>
        </p:nvSpPr>
        <p:spPr bwMode="auto">
          <a:xfrm>
            <a:off x="6248400" y="1371600"/>
            <a:ext cx="22098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n-US" sz="1200">
                <a:solidFill>
                  <a:schemeClr val="bg1"/>
                </a:solidFill>
                <a:latin typeface="Arial "/>
              </a:rPr>
              <a:t>Contoh Skim Perkhidmatan : i) Pembantu Am Pejabat;</a:t>
            </a:r>
          </a:p>
          <a:p>
            <a:pPr algn="just"/>
            <a:r>
              <a:rPr lang="en-US" sz="1200">
                <a:solidFill>
                  <a:schemeClr val="bg1"/>
                </a:solidFill>
                <a:latin typeface="Arial "/>
              </a:rPr>
              <a:t>  ii) Pengawas Pemulihan</a:t>
            </a:r>
          </a:p>
        </p:txBody>
      </p:sp>
      <p:grpSp>
        <p:nvGrpSpPr>
          <p:cNvPr id="2" name="Group 37"/>
          <p:cNvGrpSpPr>
            <a:grpSpLocks/>
          </p:cNvGrpSpPr>
          <p:nvPr/>
        </p:nvGrpSpPr>
        <p:grpSpPr bwMode="auto">
          <a:xfrm>
            <a:off x="2855912" y="4556125"/>
            <a:ext cx="4154488" cy="320675"/>
            <a:chOff x="1752600" y="4117922"/>
            <a:chExt cx="4155129" cy="321014"/>
          </a:xfrm>
          <a:solidFill>
            <a:srgbClr val="FFFF00"/>
          </a:solidFill>
        </p:grpSpPr>
        <p:sp>
          <p:nvSpPr>
            <p:cNvPr id="61536" name="Oval 71"/>
            <p:cNvSpPr>
              <a:spLocks noChangeArrowheads="1"/>
            </p:cNvSpPr>
            <p:nvPr/>
          </p:nvSpPr>
          <p:spPr bwMode="auto">
            <a:xfrm>
              <a:off x="1752600" y="4117922"/>
              <a:ext cx="285374" cy="304786"/>
            </a:xfrm>
            <a:prstGeom prst="ellipse">
              <a:avLst/>
            </a:prstGeom>
            <a:solidFill>
              <a:schemeClr val="bg1"/>
            </a:solidFill>
            <a:ln w="38100" algn="ctr">
              <a:solidFill>
                <a:srgbClr val="FF0000"/>
              </a:solidFill>
              <a:round/>
              <a:headEnd/>
              <a:tailEnd/>
            </a:ln>
          </p:spPr>
          <p:txBody>
            <a:bodyPr lIns="96989" tIns="48495" rIns="96989" bIns="48495" anchor="ctr"/>
            <a:lstStyle/>
            <a:p>
              <a:pPr algn="ctr" eaLnBrk="0" hangingPunct="0">
                <a:spcBef>
                  <a:spcPct val="30000"/>
                </a:spcBef>
                <a:defRPr/>
              </a:pPr>
              <a:r>
                <a:rPr kumimoji="1" lang="en-US" sz="1200"/>
                <a:t>3</a:t>
              </a:r>
            </a:p>
          </p:txBody>
        </p:sp>
        <p:sp>
          <p:nvSpPr>
            <p:cNvPr id="38" name="Curved Up Arrow 53"/>
            <p:cNvSpPr>
              <a:spLocks noChangeArrowheads="1"/>
            </p:cNvSpPr>
            <p:nvPr/>
          </p:nvSpPr>
          <p:spPr bwMode="auto">
            <a:xfrm>
              <a:off x="2076500" y="4213273"/>
              <a:ext cx="485850" cy="214540"/>
            </a:xfrm>
            <a:prstGeom prst="curvedUpArrow">
              <a:avLst>
                <a:gd name="adj1" fmla="val 24991"/>
                <a:gd name="adj2" fmla="val 50004"/>
                <a:gd name="adj3" fmla="val 25000"/>
              </a:avLst>
            </a:prstGeom>
            <a:grpFill/>
            <a:ln w="3175" algn="ctr">
              <a:solidFill>
                <a:srgbClr val="FFFF00"/>
              </a:solidFill>
              <a:round/>
              <a:headEnd/>
              <a:tailEnd/>
            </a:ln>
          </p:spPr>
          <p:txBody>
            <a:bodyPr lIns="96989" tIns="48495" rIns="96989" bIns="48495"/>
            <a:lstStyle/>
            <a:p>
              <a:pPr eaLnBrk="0" hangingPunct="0">
                <a:spcBef>
                  <a:spcPct val="30000"/>
                </a:spcBef>
                <a:defRPr/>
              </a:pPr>
              <a:endParaRPr kumimoji="1" lang="en-US" sz="1200" b="0">
                <a:latin typeface="Times New Roman" pitchFamily="18" charset="0"/>
              </a:endParaRPr>
            </a:p>
          </p:txBody>
        </p:sp>
        <p:sp>
          <p:nvSpPr>
            <p:cNvPr id="39" name="Curved Up Arrow 53"/>
            <p:cNvSpPr>
              <a:spLocks noChangeArrowheads="1"/>
            </p:cNvSpPr>
            <p:nvPr/>
          </p:nvSpPr>
          <p:spPr bwMode="auto">
            <a:xfrm>
              <a:off x="2548061" y="4205327"/>
              <a:ext cx="484262" cy="214539"/>
            </a:xfrm>
            <a:prstGeom prst="curvedUpArrow">
              <a:avLst>
                <a:gd name="adj1" fmla="val 24991"/>
                <a:gd name="adj2" fmla="val 50004"/>
                <a:gd name="adj3" fmla="val 25000"/>
              </a:avLst>
            </a:prstGeom>
            <a:grpFill/>
            <a:ln w="3175" algn="ctr">
              <a:solidFill>
                <a:srgbClr val="FFFF00"/>
              </a:solidFill>
              <a:round/>
              <a:headEnd/>
              <a:tailEnd/>
            </a:ln>
          </p:spPr>
          <p:txBody>
            <a:bodyPr lIns="96989" tIns="48495" rIns="96989" bIns="48495"/>
            <a:lstStyle/>
            <a:p>
              <a:pPr eaLnBrk="0" hangingPunct="0">
                <a:spcBef>
                  <a:spcPct val="30000"/>
                </a:spcBef>
                <a:defRPr/>
              </a:pPr>
              <a:endParaRPr kumimoji="1" lang="en-US" sz="1200" b="0">
                <a:latin typeface="Times New Roman" pitchFamily="18" charset="0"/>
              </a:endParaRPr>
            </a:p>
          </p:txBody>
        </p:sp>
        <p:sp>
          <p:nvSpPr>
            <p:cNvPr id="41" name="Curved Up Arrow 53"/>
            <p:cNvSpPr>
              <a:spLocks noChangeArrowheads="1"/>
            </p:cNvSpPr>
            <p:nvPr/>
          </p:nvSpPr>
          <p:spPr bwMode="auto">
            <a:xfrm>
              <a:off x="3032322" y="4191024"/>
              <a:ext cx="485850" cy="214540"/>
            </a:xfrm>
            <a:prstGeom prst="curvedUpArrow">
              <a:avLst>
                <a:gd name="adj1" fmla="val 24991"/>
                <a:gd name="adj2" fmla="val 50004"/>
                <a:gd name="adj3" fmla="val 25000"/>
              </a:avLst>
            </a:prstGeom>
            <a:grpFill/>
            <a:ln w="3175" algn="ctr">
              <a:solidFill>
                <a:srgbClr val="FFFF00"/>
              </a:solidFill>
              <a:round/>
              <a:headEnd/>
              <a:tailEnd/>
            </a:ln>
          </p:spPr>
          <p:txBody>
            <a:bodyPr lIns="96989" tIns="48495" rIns="96989" bIns="48495"/>
            <a:lstStyle/>
            <a:p>
              <a:pPr eaLnBrk="0" hangingPunct="0">
                <a:spcBef>
                  <a:spcPct val="30000"/>
                </a:spcBef>
                <a:defRPr/>
              </a:pPr>
              <a:endParaRPr kumimoji="1" lang="en-US" sz="1200" b="0">
                <a:latin typeface="Times New Roman" pitchFamily="18" charset="0"/>
              </a:endParaRPr>
            </a:p>
          </p:txBody>
        </p:sp>
        <p:sp>
          <p:nvSpPr>
            <p:cNvPr id="42" name="Curved Up Arrow 53"/>
            <p:cNvSpPr>
              <a:spLocks noChangeArrowheads="1"/>
            </p:cNvSpPr>
            <p:nvPr/>
          </p:nvSpPr>
          <p:spPr bwMode="auto">
            <a:xfrm>
              <a:off x="3486417" y="4205327"/>
              <a:ext cx="485850" cy="214539"/>
            </a:xfrm>
            <a:prstGeom prst="curvedUpArrow">
              <a:avLst>
                <a:gd name="adj1" fmla="val 24991"/>
                <a:gd name="adj2" fmla="val 50004"/>
                <a:gd name="adj3" fmla="val 25000"/>
              </a:avLst>
            </a:prstGeom>
            <a:grpFill/>
            <a:ln w="3175" algn="ctr">
              <a:solidFill>
                <a:srgbClr val="FFFF00"/>
              </a:solidFill>
              <a:round/>
              <a:headEnd/>
              <a:tailEnd/>
            </a:ln>
          </p:spPr>
          <p:txBody>
            <a:bodyPr lIns="96989" tIns="48495" rIns="96989" bIns="48495"/>
            <a:lstStyle/>
            <a:p>
              <a:pPr eaLnBrk="0" hangingPunct="0">
                <a:spcBef>
                  <a:spcPct val="30000"/>
                </a:spcBef>
                <a:defRPr/>
              </a:pPr>
              <a:endParaRPr kumimoji="1" lang="en-US" sz="1200" b="0">
                <a:latin typeface="Times New Roman" pitchFamily="18" charset="0"/>
              </a:endParaRPr>
            </a:p>
          </p:txBody>
        </p:sp>
        <p:sp>
          <p:nvSpPr>
            <p:cNvPr id="43" name="Curved Up Arrow 53"/>
            <p:cNvSpPr>
              <a:spLocks noChangeArrowheads="1"/>
            </p:cNvSpPr>
            <p:nvPr/>
          </p:nvSpPr>
          <p:spPr bwMode="auto">
            <a:xfrm>
              <a:off x="3929399" y="4210094"/>
              <a:ext cx="484262" cy="214540"/>
            </a:xfrm>
            <a:prstGeom prst="curvedUpArrow">
              <a:avLst>
                <a:gd name="adj1" fmla="val 24991"/>
                <a:gd name="adj2" fmla="val 50004"/>
                <a:gd name="adj3" fmla="val 25000"/>
              </a:avLst>
            </a:prstGeom>
            <a:grpFill/>
            <a:ln w="3175" algn="ctr">
              <a:solidFill>
                <a:srgbClr val="FFFF00"/>
              </a:solidFill>
              <a:round/>
              <a:headEnd/>
              <a:tailEnd/>
            </a:ln>
          </p:spPr>
          <p:txBody>
            <a:bodyPr lIns="96989" tIns="48495" rIns="96989" bIns="48495"/>
            <a:lstStyle/>
            <a:p>
              <a:pPr eaLnBrk="0" hangingPunct="0">
                <a:spcBef>
                  <a:spcPct val="30000"/>
                </a:spcBef>
                <a:defRPr/>
              </a:pPr>
              <a:endParaRPr kumimoji="1" lang="en-US" sz="1200" b="0">
                <a:latin typeface="Times New Roman" pitchFamily="18" charset="0"/>
              </a:endParaRPr>
            </a:p>
          </p:txBody>
        </p:sp>
        <p:sp>
          <p:nvSpPr>
            <p:cNvPr id="44" name="Curved Up Arrow 53"/>
            <p:cNvSpPr>
              <a:spLocks noChangeArrowheads="1"/>
            </p:cNvSpPr>
            <p:nvPr/>
          </p:nvSpPr>
          <p:spPr bwMode="auto">
            <a:xfrm>
              <a:off x="4437477" y="4216451"/>
              <a:ext cx="484262" cy="214540"/>
            </a:xfrm>
            <a:prstGeom prst="curvedUpArrow">
              <a:avLst>
                <a:gd name="adj1" fmla="val 24991"/>
                <a:gd name="adj2" fmla="val 50004"/>
                <a:gd name="adj3" fmla="val 25000"/>
              </a:avLst>
            </a:prstGeom>
            <a:grpFill/>
            <a:ln w="3175" algn="ctr">
              <a:solidFill>
                <a:srgbClr val="FFFF00"/>
              </a:solidFill>
              <a:round/>
              <a:headEnd/>
              <a:tailEnd/>
            </a:ln>
          </p:spPr>
          <p:txBody>
            <a:bodyPr lIns="96989" tIns="48495" rIns="96989" bIns="48495"/>
            <a:lstStyle/>
            <a:p>
              <a:pPr eaLnBrk="0" hangingPunct="0">
                <a:spcBef>
                  <a:spcPct val="30000"/>
                </a:spcBef>
                <a:defRPr/>
              </a:pPr>
              <a:endParaRPr kumimoji="1" lang="en-US" sz="1200" b="0">
                <a:latin typeface="Times New Roman" pitchFamily="18" charset="0"/>
              </a:endParaRPr>
            </a:p>
          </p:txBody>
        </p:sp>
        <p:sp>
          <p:nvSpPr>
            <p:cNvPr id="45" name="Curved Up Arrow 53"/>
            <p:cNvSpPr>
              <a:spLocks noChangeArrowheads="1"/>
            </p:cNvSpPr>
            <p:nvPr/>
          </p:nvSpPr>
          <p:spPr bwMode="auto">
            <a:xfrm>
              <a:off x="4899510" y="4224397"/>
              <a:ext cx="485850" cy="214539"/>
            </a:xfrm>
            <a:prstGeom prst="curvedUpArrow">
              <a:avLst>
                <a:gd name="adj1" fmla="val 24991"/>
                <a:gd name="adj2" fmla="val 50004"/>
                <a:gd name="adj3" fmla="val 25000"/>
              </a:avLst>
            </a:prstGeom>
            <a:grpFill/>
            <a:ln w="3175" algn="ctr">
              <a:solidFill>
                <a:srgbClr val="FFFF00"/>
              </a:solidFill>
              <a:round/>
              <a:headEnd/>
              <a:tailEnd/>
            </a:ln>
          </p:spPr>
          <p:txBody>
            <a:bodyPr lIns="96989" tIns="48495" rIns="96989" bIns="48495"/>
            <a:lstStyle/>
            <a:p>
              <a:pPr eaLnBrk="0" hangingPunct="0">
                <a:spcBef>
                  <a:spcPct val="30000"/>
                </a:spcBef>
                <a:defRPr/>
              </a:pPr>
              <a:endParaRPr kumimoji="1" lang="en-US" sz="1200" b="0">
                <a:latin typeface="Times New Roman" pitchFamily="18" charset="0"/>
              </a:endParaRPr>
            </a:p>
          </p:txBody>
        </p:sp>
        <p:sp>
          <p:nvSpPr>
            <p:cNvPr id="46" name="Curved Up Arrow 53"/>
            <p:cNvSpPr>
              <a:spLocks noChangeArrowheads="1"/>
            </p:cNvSpPr>
            <p:nvPr/>
          </p:nvSpPr>
          <p:spPr bwMode="auto">
            <a:xfrm>
              <a:off x="5421879" y="4224397"/>
              <a:ext cx="485850" cy="214539"/>
            </a:xfrm>
            <a:prstGeom prst="curvedUpArrow">
              <a:avLst>
                <a:gd name="adj1" fmla="val 24991"/>
                <a:gd name="adj2" fmla="val 50004"/>
                <a:gd name="adj3" fmla="val 25000"/>
              </a:avLst>
            </a:prstGeom>
            <a:grpFill/>
            <a:ln w="3175" algn="ctr">
              <a:solidFill>
                <a:srgbClr val="FFFF00"/>
              </a:solidFill>
              <a:round/>
              <a:headEnd/>
              <a:tailEnd/>
            </a:ln>
          </p:spPr>
          <p:txBody>
            <a:bodyPr lIns="96989" tIns="48495" rIns="96989" bIns="48495"/>
            <a:lstStyle/>
            <a:p>
              <a:pPr eaLnBrk="0" hangingPunct="0">
                <a:spcBef>
                  <a:spcPct val="30000"/>
                </a:spcBef>
                <a:defRPr/>
              </a:pPr>
              <a:endParaRPr kumimoji="1" lang="en-US" sz="1200" b="0">
                <a:latin typeface="Times New Roman" pitchFamily="18" charset="0"/>
              </a:endParaRPr>
            </a:p>
          </p:txBody>
        </p:sp>
      </p:grpSp>
      <p:grpSp>
        <p:nvGrpSpPr>
          <p:cNvPr id="3" name="Group 47"/>
          <p:cNvGrpSpPr>
            <a:grpSpLocks/>
          </p:cNvGrpSpPr>
          <p:nvPr/>
        </p:nvGrpSpPr>
        <p:grpSpPr bwMode="auto">
          <a:xfrm>
            <a:off x="1957388" y="1477963"/>
            <a:ext cx="1166812" cy="306387"/>
            <a:chOff x="1958165" y="1325544"/>
            <a:chExt cx="1166035" cy="306555"/>
          </a:xfrm>
        </p:grpSpPr>
        <p:sp>
          <p:nvSpPr>
            <p:cNvPr id="24660" name="Oval 71"/>
            <p:cNvSpPr>
              <a:spLocks noChangeArrowheads="1"/>
            </p:cNvSpPr>
            <p:nvPr/>
          </p:nvSpPr>
          <p:spPr bwMode="auto">
            <a:xfrm>
              <a:off x="1958165" y="1325544"/>
              <a:ext cx="285374" cy="304786"/>
            </a:xfrm>
            <a:prstGeom prst="ellipse">
              <a:avLst/>
            </a:prstGeom>
            <a:solidFill>
              <a:schemeClr val="bg1"/>
            </a:solidFill>
            <a:ln w="38100" algn="ctr">
              <a:solidFill>
                <a:srgbClr val="FF0000"/>
              </a:solidFill>
              <a:round/>
              <a:headEnd/>
              <a:tailEnd/>
            </a:ln>
          </p:spPr>
          <p:txBody>
            <a:bodyPr lIns="96989" tIns="48495" rIns="96989" bIns="48495" anchor="ctr"/>
            <a:lstStyle/>
            <a:p>
              <a:pPr algn="ctr" eaLnBrk="0" hangingPunct="0">
                <a:spcBef>
                  <a:spcPct val="30000"/>
                </a:spcBef>
              </a:pPr>
              <a:r>
                <a:rPr kumimoji="1" lang="en-US" sz="1200">
                  <a:solidFill>
                    <a:srgbClr val="002060"/>
                  </a:solidFill>
                </a:rPr>
                <a:t>1</a:t>
              </a:r>
            </a:p>
          </p:txBody>
        </p:sp>
        <p:sp>
          <p:nvSpPr>
            <p:cNvPr id="30" name="Curved Down Arrow 29"/>
            <p:cNvSpPr/>
            <p:nvPr/>
          </p:nvSpPr>
          <p:spPr>
            <a:xfrm>
              <a:off x="2515006" y="1403374"/>
              <a:ext cx="609194" cy="228725"/>
            </a:xfrm>
            <a:prstGeom prst="curvedDownArrow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24658" name="TextBox 55"/>
          <p:cNvSpPr txBox="1">
            <a:spLocks noChangeArrowheads="1"/>
          </p:cNvSpPr>
          <p:nvPr/>
        </p:nvSpPr>
        <p:spPr bwMode="auto">
          <a:xfrm>
            <a:off x="6757988" y="0"/>
            <a:ext cx="17526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400">
                <a:solidFill>
                  <a:schemeClr val="bg1"/>
                </a:solidFill>
                <a:latin typeface="Arial "/>
              </a:rPr>
              <a:t>LAMPIRAN C5</a:t>
            </a:r>
          </a:p>
        </p:txBody>
      </p:sp>
      <p:sp>
        <p:nvSpPr>
          <p:cNvPr id="24659" name="Text Box 6"/>
          <p:cNvSpPr txBox="1">
            <a:spLocks noChangeArrowheads="1"/>
          </p:cNvSpPr>
          <p:nvPr/>
        </p:nvSpPr>
        <p:spPr bwMode="auto">
          <a:xfrm>
            <a:off x="866775" y="153988"/>
            <a:ext cx="74136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>
                <a:solidFill>
                  <a:srgbClr val="FFFF00"/>
                </a:solidFill>
                <a:latin typeface="Arial "/>
              </a:rPr>
              <a:t>CONTOH PEMINDAHAN GAJI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Table 27"/>
          <p:cNvGraphicFramePr>
            <a:graphicFrameLocks noGrp="1"/>
          </p:cNvGraphicFramePr>
          <p:nvPr/>
        </p:nvGraphicFramePr>
        <p:xfrm>
          <a:off x="347663" y="1219200"/>
          <a:ext cx="5672920" cy="723900"/>
        </p:xfrm>
        <a:graphic>
          <a:graphicData uri="http://schemas.openxmlformats.org/drawingml/2006/table">
            <a:tbl>
              <a:tblPr/>
              <a:tblGrid>
                <a:gridCol w="951931"/>
                <a:gridCol w="674427"/>
                <a:gridCol w="674427"/>
                <a:gridCol w="674427"/>
                <a:gridCol w="674427"/>
                <a:gridCol w="674427"/>
                <a:gridCol w="674427"/>
                <a:gridCol w="674427"/>
              </a:tblGrid>
              <a:tr h="38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err="1" smtClean="0">
                          <a:solidFill>
                            <a:schemeClr val="bg1"/>
                          </a:solidFill>
                          <a:latin typeface="Arial"/>
                        </a:rPr>
                        <a:t>Gred</a:t>
                      </a:r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 N4(SSM)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T11</a:t>
                      </a:r>
                      <a:endParaRPr lang="ms-MY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 dirty="0" smtClean="0">
                          <a:solidFill>
                            <a:srgbClr val="FFFF00"/>
                          </a:solidFill>
                          <a:latin typeface="Arial"/>
                        </a:rPr>
                        <a:t>T12</a:t>
                      </a:r>
                      <a:endParaRPr lang="ms-MY" sz="1200" b="1" i="0" u="none" strike="noStrike" dirty="0">
                        <a:solidFill>
                          <a:srgbClr val="FFFF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T13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T…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T16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T17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T18</a:t>
                      </a:r>
                      <a:r>
                        <a:rPr lang="en-US" sz="1200" b="1" i="0" u="none" strike="noStrike" baseline="0" dirty="0" smtClean="0">
                          <a:solidFill>
                            <a:schemeClr val="bg1"/>
                          </a:solidFill>
                          <a:latin typeface="Arial"/>
                        </a:rPr>
                        <a:t> </a:t>
                      </a:r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(</a:t>
                      </a:r>
                      <a:r>
                        <a:rPr lang="en-US" sz="1200" b="1" i="0" u="none" strike="noStrike" dirty="0" err="1" smtClean="0">
                          <a:solidFill>
                            <a:schemeClr val="bg1"/>
                          </a:solidFill>
                          <a:latin typeface="Arial"/>
                        </a:rPr>
                        <a:t>Maks</a:t>
                      </a:r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)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P2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1302.51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FFFF00"/>
                          </a:solidFill>
                          <a:latin typeface="Arial"/>
                        </a:rPr>
                        <a:t>1359.68</a:t>
                      </a:r>
                      <a:endParaRPr lang="en-US" sz="1200" b="1" i="0" u="none" strike="noStrike" dirty="0">
                        <a:solidFill>
                          <a:srgbClr val="FFFF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1416.85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…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1588.36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1645.53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1702.70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2" name="Table 51"/>
          <p:cNvGraphicFramePr>
            <a:graphicFrameLocks noGrp="1"/>
          </p:cNvGraphicFramePr>
          <p:nvPr/>
        </p:nvGraphicFramePr>
        <p:xfrm>
          <a:off x="214313" y="3784600"/>
          <a:ext cx="5972147" cy="838200"/>
        </p:xfrm>
        <a:graphic>
          <a:graphicData uri="http://schemas.openxmlformats.org/drawingml/2006/table">
            <a:tbl>
              <a:tblPr/>
              <a:tblGrid>
                <a:gridCol w="644373"/>
                <a:gridCol w="473084"/>
                <a:gridCol w="473084"/>
                <a:gridCol w="473084"/>
                <a:gridCol w="473084"/>
                <a:gridCol w="473084"/>
                <a:gridCol w="473084"/>
                <a:gridCol w="473084"/>
                <a:gridCol w="473084"/>
                <a:gridCol w="473084"/>
                <a:gridCol w="473084"/>
                <a:gridCol w="596934"/>
              </a:tblGrid>
              <a:tr h="4572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err="1" smtClean="0">
                          <a:solidFill>
                            <a:schemeClr val="bg1"/>
                          </a:solidFill>
                          <a:latin typeface="Arial"/>
                        </a:rPr>
                        <a:t>Gred</a:t>
                      </a:r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 (SBPA)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T8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T9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T10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T11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T12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T3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…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T17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T18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T19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T20</a:t>
                      </a:r>
                    </a:p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(</a:t>
                      </a:r>
                      <a:r>
                        <a:rPr lang="en-US" sz="1200" b="1" i="0" u="none" strike="noStrike" dirty="0" err="1" smtClean="0">
                          <a:solidFill>
                            <a:schemeClr val="bg1"/>
                          </a:solidFill>
                          <a:latin typeface="Arial"/>
                        </a:rPr>
                        <a:t>Maks</a:t>
                      </a:r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)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N6-2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1190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1255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1320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1385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1450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1515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…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1775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1840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1905</a:t>
                      </a:r>
                      <a:endParaRPr lang="ms-MY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1970</a:t>
                      </a:r>
                      <a:endParaRPr lang="ms-MY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67" name="TextBox 66"/>
          <p:cNvSpPr txBox="1"/>
          <p:nvPr/>
        </p:nvSpPr>
        <p:spPr>
          <a:xfrm>
            <a:off x="3505200" y="2305050"/>
            <a:ext cx="5638800" cy="522288"/>
          </a:xfrm>
          <a:prstGeom prst="rect">
            <a:avLst/>
          </a:prstGeom>
          <a:noFill/>
          <a:effectLst/>
        </p:spPr>
        <p:txBody>
          <a:bodyPr>
            <a:spAutoFit/>
          </a:bodyPr>
          <a:lstStyle/>
          <a:p>
            <a:pPr algn="just">
              <a:defRPr/>
            </a:pPr>
            <a:r>
              <a:rPr lang="en-MY" sz="1400" dirty="0" err="1">
                <a:solidFill>
                  <a:schemeClr val="bg1"/>
                </a:solidFill>
              </a:rPr>
              <a:t>Pemindahan</a:t>
            </a:r>
            <a:r>
              <a:rPr lang="en-MY" sz="1400" dirty="0">
                <a:solidFill>
                  <a:schemeClr val="bg1"/>
                </a:solidFill>
              </a:rPr>
              <a:t> </a:t>
            </a:r>
            <a:r>
              <a:rPr lang="en-MY" sz="1400" dirty="0" err="1">
                <a:solidFill>
                  <a:schemeClr val="bg1"/>
                </a:solidFill>
              </a:rPr>
              <a:t>Gaji</a:t>
            </a:r>
            <a:r>
              <a:rPr lang="en-MY" sz="1400" dirty="0">
                <a:solidFill>
                  <a:schemeClr val="bg1"/>
                </a:solidFill>
              </a:rPr>
              <a:t> JGM </a:t>
            </a:r>
            <a:r>
              <a:rPr lang="en-MY" sz="1400" dirty="0" err="1">
                <a:solidFill>
                  <a:schemeClr val="bg1"/>
                </a:solidFill>
              </a:rPr>
              <a:t>ke</a:t>
            </a:r>
            <a:r>
              <a:rPr lang="en-MY" sz="1400" dirty="0">
                <a:solidFill>
                  <a:schemeClr val="bg1"/>
                </a:solidFill>
              </a:rPr>
              <a:t> JGS</a:t>
            </a:r>
          </a:p>
          <a:p>
            <a:pPr marL="231775" indent="-231775" algn="just">
              <a:buFontTx/>
              <a:buAutoNum type="arabicPeriod"/>
              <a:defRPr/>
            </a:pPr>
            <a:r>
              <a:rPr lang="en-MY" sz="1400" dirty="0" err="1">
                <a:solidFill>
                  <a:schemeClr val="bg1"/>
                </a:solidFill>
              </a:rPr>
              <a:t>Diberikan</a:t>
            </a:r>
            <a:r>
              <a:rPr lang="en-MY" sz="1400" dirty="0">
                <a:solidFill>
                  <a:schemeClr val="bg1"/>
                </a:solidFill>
              </a:rPr>
              <a:t> </a:t>
            </a:r>
            <a:r>
              <a:rPr lang="en-MY" sz="1400" dirty="0" err="1">
                <a:solidFill>
                  <a:schemeClr val="bg1"/>
                </a:solidFill>
              </a:rPr>
              <a:t>satu</a:t>
            </a:r>
            <a:r>
              <a:rPr lang="en-MY" sz="1400" dirty="0">
                <a:solidFill>
                  <a:schemeClr val="bg1"/>
                </a:solidFill>
              </a:rPr>
              <a:t> PGB </a:t>
            </a:r>
            <a:r>
              <a:rPr lang="en-MY" sz="1400" dirty="0" err="1">
                <a:solidFill>
                  <a:schemeClr val="bg1"/>
                </a:solidFill>
              </a:rPr>
              <a:t>di</a:t>
            </a:r>
            <a:r>
              <a:rPr lang="en-MY" sz="1400" dirty="0">
                <a:solidFill>
                  <a:schemeClr val="bg1"/>
                </a:solidFill>
              </a:rPr>
              <a:t> </a:t>
            </a:r>
            <a:r>
              <a:rPr lang="en-MY" sz="1400" dirty="0" err="1">
                <a:solidFill>
                  <a:schemeClr val="bg1"/>
                </a:solidFill>
              </a:rPr>
              <a:t>gred</a:t>
            </a:r>
            <a:r>
              <a:rPr lang="en-MY" sz="1400" dirty="0">
                <a:solidFill>
                  <a:schemeClr val="bg1"/>
                </a:solidFill>
              </a:rPr>
              <a:t> </a:t>
            </a:r>
            <a:r>
              <a:rPr lang="en-MY" sz="1400" dirty="0" err="1">
                <a:solidFill>
                  <a:schemeClr val="bg1"/>
                </a:solidFill>
              </a:rPr>
              <a:t>gaji</a:t>
            </a:r>
            <a:r>
              <a:rPr lang="en-MY" sz="1400" dirty="0">
                <a:solidFill>
                  <a:schemeClr val="bg1"/>
                </a:solidFill>
              </a:rPr>
              <a:t> </a:t>
            </a:r>
            <a:r>
              <a:rPr lang="en-MY" sz="1400" dirty="0" err="1">
                <a:solidFill>
                  <a:schemeClr val="bg1"/>
                </a:solidFill>
              </a:rPr>
              <a:t>asal</a:t>
            </a:r>
            <a:r>
              <a:rPr lang="en-MY" sz="1400" dirty="0">
                <a:solidFill>
                  <a:schemeClr val="bg1"/>
                </a:solidFill>
              </a:rPr>
              <a:t>.</a:t>
            </a:r>
          </a:p>
        </p:txBody>
      </p:sp>
      <p:cxnSp>
        <p:nvCxnSpPr>
          <p:cNvPr id="54" name="Straight Arrow Connector 53"/>
          <p:cNvCxnSpPr/>
          <p:nvPr/>
        </p:nvCxnSpPr>
        <p:spPr>
          <a:xfrm rot="5400000">
            <a:off x="2001838" y="2916238"/>
            <a:ext cx="1939925" cy="3175"/>
          </a:xfrm>
          <a:prstGeom prst="straightConnector1">
            <a:avLst/>
          </a:prstGeom>
          <a:ln w="57150">
            <a:solidFill>
              <a:srgbClr val="FFFF00"/>
            </a:solidFill>
            <a:prstDash val="dash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Oval 71"/>
          <p:cNvSpPr>
            <a:spLocks noChangeArrowheads="1"/>
          </p:cNvSpPr>
          <p:nvPr/>
        </p:nvSpPr>
        <p:spPr bwMode="auto">
          <a:xfrm>
            <a:off x="2305050" y="2851150"/>
            <a:ext cx="285750" cy="304800"/>
          </a:xfrm>
          <a:prstGeom prst="ellipse">
            <a:avLst/>
          </a:prstGeom>
          <a:solidFill>
            <a:schemeClr val="bg1"/>
          </a:solidFill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lIns="96989" tIns="48495" rIns="96989" bIns="48495" anchor="ctr"/>
          <a:lstStyle/>
          <a:p>
            <a:pPr algn="ctr" eaLnBrk="0" hangingPunct="0">
              <a:spcBef>
                <a:spcPct val="30000"/>
              </a:spcBef>
            </a:pPr>
            <a:r>
              <a:rPr kumimoji="1" lang="en-US" sz="1200">
                <a:solidFill>
                  <a:srgbClr val="002060"/>
                </a:solidFill>
              </a:rPr>
              <a:t>2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990600" y="4800600"/>
            <a:ext cx="7620000" cy="2138363"/>
          </a:xfrm>
          <a:prstGeom prst="rect">
            <a:avLst/>
          </a:prstGeom>
          <a:noFill/>
          <a:effectLst/>
        </p:spPr>
        <p:txBody>
          <a:bodyPr>
            <a:spAutoFit/>
          </a:bodyPr>
          <a:lstStyle/>
          <a:p>
            <a:pPr algn="just">
              <a:defRPr/>
            </a:pPr>
            <a:r>
              <a:rPr lang="en-MY" sz="1400" u="sng" dirty="0" err="1">
                <a:solidFill>
                  <a:schemeClr val="bg1"/>
                </a:solidFill>
              </a:rPr>
              <a:t>Pertambahan</a:t>
            </a:r>
            <a:r>
              <a:rPr lang="en-MY" sz="1400" u="sng" dirty="0">
                <a:solidFill>
                  <a:schemeClr val="bg1"/>
                </a:solidFill>
              </a:rPr>
              <a:t> </a:t>
            </a:r>
            <a:r>
              <a:rPr lang="en-MY" sz="1400" u="sng" dirty="0" err="1">
                <a:solidFill>
                  <a:schemeClr val="bg1"/>
                </a:solidFill>
              </a:rPr>
              <a:t>Gaji</a:t>
            </a:r>
            <a:r>
              <a:rPr lang="en-MY" sz="1400" u="sng" dirty="0">
                <a:solidFill>
                  <a:schemeClr val="bg1"/>
                </a:solidFill>
              </a:rPr>
              <a:t> Yang </a:t>
            </a:r>
            <a:r>
              <a:rPr lang="en-MY" sz="1400" u="sng" dirty="0" err="1">
                <a:solidFill>
                  <a:schemeClr val="bg1"/>
                </a:solidFill>
              </a:rPr>
              <a:t>Diterima</a:t>
            </a:r>
            <a:r>
              <a:rPr lang="en-MY" sz="1400" u="sng" dirty="0">
                <a:solidFill>
                  <a:schemeClr val="bg1"/>
                </a:solidFill>
              </a:rPr>
              <a:t> </a:t>
            </a:r>
            <a:r>
              <a:rPr lang="en-MY" sz="1400" u="sng" dirty="0" err="1">
                <a:solidFill>
                  <a:schemeClr val="bg1"/>
                </a:solidFill>
              </a:rPr>
              <a:t>Pada</a:t>
            </a:r>
            <a:r>
              <a:rPr lang="en-MY" sz="1400" u="sng" dirty="0">
                <a:solidFill>
                  <a:schemeClr val="bg1"/>
                </a:solidFill>
              </a:rPr>
              <a:t> </a:t>
            </a:r>
            <a:r>
              <a:rPr lang="en-MY" sz="1400" u="sng" dirty="0" err="1">
                <a:solidFill>
                  <a:schemeClr val="bg1"/>
                </a:solidFill>
              </a:rPr>
              <a:t>Tahun</a:t>
            </a:r>
            <a:r>
              <a:rPr lang="en-MY" sz="1400" u="sng" dirty="0">
                <a:solidFill>
                  <a:schemeClr val="bg1"/>
                </a:solidFill>
              </a:rPr>
              <a:t> 2012</a:t>
            </a:r>
          </a:p>
          <a:p>
            <a:pPr marL="342900" indent="-342900" algn="just">
              <a:buFontTx/>
              <a:buAutoNum type="arabicPeriod"/>
              <a:defRPr/>
            </a:pPr>
            <a:r>
              <a:rPr lang="en-MY" sz="1400" dirty="0">
                <a:solidFill>
                  <a:schemeClr val="bg1"/>
                </a:solidFill>
              </a:rPr>
              <a:t>1 </a:t>
            </a:r>
            <a:r>
              <a:rPr lang="en-MY" sz="1400" dirty="0" err="1">
                <a:solidFill>
                  <a:schemeClr val="bg1"/>
                </a:solidFill>
              </a:rPr>
              <a:t>Januari</a:t>
            </a:r>
            <a:r>
              <a:rPr lang="en-MY" sz="1400" dirty="0">
                <a:solidFill>
                  <a:schemeClr val="bg1"/>
                </a:solidFill>
              </a:rPr>
              <a:t> 2012</a:t>
            </a:r>
          </a:p>
          <a:p>
            <a:pPr marL="341313" algn="just">
              <a:defRPr/>
            </a:pPr>
            <a:r>
              <a:rPr lang="en-US" sz="1400" dirty="0">
                <a:solidFill>
                  <a:schemeClr val="bg1"/>
                </a:solidFill>
              </a:rPr>
              <a:t>P2T12 (RM1359.68) </a:t>
            </a:r>
            <a:r>
              <a:rPr lang="en-US" sz="1400" dirty="0" err="1">
                <a:solidFill>
                  <a:schemeClr val="bg1"/>
                </a:solidFill>
              </a:rPr>
              <a:t>ke</a:t>
            </a:r>
            <a:r>
              <a:rPr lang="en-US" sz="1400" dirty="0">
                <a:solidFill>
                  <a:schemeClr val="bg1"/>
                </a:solidFill>
              </a:rPr>
              <a:t> P2T13 (RM1416.85)		= RM57.17</a:t>
            </a:r>
          </a:p>
          <a:p>
            <a:pPr marL="341313" algn="just">
              <a:defRPr/>
            </a:pPr>
            <a:r>
              <a:rPr lang="en-US" sz="1400" dirty="0">
                <a:solidFill>
                  <a:schemeClr val="bg1"/>
                </a:solidFill>
              </a:rPr>
              <a:t>P2T13 (RM1416.85) </a:t>
            </a:r>
            <a:r>
              <a:rPr lang="en-US" sz="1400" dirty="0" err="1">
                <a:solidFill>
                  <a:schemeClr val="bg1"/>
                </a:solidFill>
              </a:rPr>
              <a:t>ke</a:t>
            </a:r>
            <a:r>
              <a:rPr lang="en-US" sz="1400" dirty="0">
                <a:solidFill>
                  <a:schemeClr val="bg1"/>
                </a:solidFill>
              </a:rPr>
              <a:t> T12 (RM1450)			= RM</a:t>
            </a:r>
            <a:r>
              <a:rPr lang="ms-MY" sz="1400" dirty="0">
                <a:solidFill>
                  <a:schemeClr val="bg1"/>
                </a:solidFill>
              </a:rPr>
              <a:t>33.15</a:t>
            </a:r>
            <a:endParaRPr lang="en-US" sz="1400" dirty="0">
              <a:solidFill>
                <a:schemeClr val="bg1"/>
              </a:solidFill>
            </a:endParaRPr>
          </a:p>
          <a:p>
            <a:pPr marL="341313" algn="just">
              <a:defRPr/>
            </a:pPr>
            <a:r>
              <a:rPr lang="en-US" sz="1400" dirty="0" err="1">
                <a:solidFill>
                  <a:schemeClr val="bg1"/>
                </a:solidFill>
              </a:rPr>
              <a:t>Jumlah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Pertambahan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Gaji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dari</a:t>
            </a:r>
            <a:r>
              <a:rPr lang="en-US" sz="1400" dirty="0">
                <a:solidFill>
                  <a:schemeClr val="bg1"/>
                </a:solidFill>
              </a:rPr>
              <a:t> SSM </a:t>
            </a:r>
            <a:r>
              <a:rPr lang="en-US" sz="1400" dirty="0" err="1">
                <a:solidFill>
                  <a:schemeClr val="bg1"/>
                </a:solidFill>
              </a:rPr>
              <a:t>ke</a:t>
            </a:r>
            <a:r>
              <a:rPr lang="en-US" sz="1400" dirty="0">
                <a:solidFill>
                  <a:schemeClr val="bg1"/>
                </a:solidFill>
              </a:rPr>
              <a:t> SBPA		= RM90.32</a:t>
            </a:r>
          </a:p>
          <a:p>
            <a:pPr marL="231775" indent="-231775" algn="just">
              <a:defRPr/>
            </a:pPr>
            <a:endParaRPr lang="en-US" sz="900" dirty="0">
              <a:solidFill>
                <a:schemeClr val="bg1"/>
              </a:solidFill>
            </a:endParaRPr>
          </a:p>
          <a:p>
            <a:pPr marL="342900" indent="-342900" algn="just">
              <a:buFontTx/>
              <a:buAutoNum type="arabicPeriod" startAt="2"/>
              <a:defRPr/>
            </a:pPr>
            <a:r>
              <a:rPr lang="en-MY" sz="1400" dirty="0">
                <a:solidFill>
                  <a:schemeClr val="bg1"/>
                </a:solidFill>
              </a:rPr>
              <a:t>1 April 2012</a:t>
            </a:r>
          </a:p>
          <a:p>
            <a:pPr marL="341313" algn="just">
              <a:defRPr/>
            </a:pPr>
            <a:r>
              <a:rPr lang="en-US" sz="1400" dirty="0" err="1">
                <a:solidFill>
                  <a:schemeClr val="bg1"/>
                </a:solidFill>
              </a:rPr>
              <a:t>Pergerakan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Gaji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Tahunan</a:t>
            </a:r>
            <a:r>
              <a:rPr lang="en-US" sz="1400" dirty="0">
                <a:solidFill>
                  <a:schemeClr val="bg1"/>
                </a:solidFill>
              </a:rPr>
              <a:t> T12(RM1450) </a:t>
            </a:r>
            <a:r>
              <a:rPr lang="en-US" sz="1400" dirty="0" err="1">
                <a:solidFill>
                  <a:schemeClr val="bg1"/>
                </a:solidFill>
              </a:rPr>
              <a:t>ke</a:t>
            </a:r>
            <a:r>
              <a:rPr lang="en-US" sz="1400" dirty="0">
                <a:solidFill>
                  <a:schemeClr val="bg1"/>
                </a:solidFill>
              </a:rPr>
              <a:t> T13 (RM1515)	= RM65.00</a:t>
            </a:r>
          </a:p>
          <a:p>
            <a:pPr algn="just">
              <a:spcBef>
                <a:spcPts val="600"/>
              </a:spcBef>
              <a:defRPr/>
            </a:pPr>
            <a:r>
              <a:rPr lang="en-US" sz="1600" dirty="0" err="1">
                <a:solidFill>
                  <a:schemeClr val="bg1"/>
                </a:solidFill>
              </a:rPr>
              <a:t>Jumlah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Pertambahan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Gaji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pada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tahun</a:t>
            </a:r>
            <a:r>
              <a:rPr lang="en-US" sz="1600" dirty="0">
                <a:solidFill>
                  <a:schemeClr val="bg1"/>
                </a:solidFill>
              </a:rPr>
              <a:t> 2012		= RM155.32</a:t>
            </a:r>
          </a:p>
        </p:txBody>
      </p:sp>
      <p:sp>
        <p:nvSpPr>
          <p:cNvPr id="25676" name="Text Box 6"/>
          <p:cNvSpPr txBox="1">
            <a:spLocks noChangeArrowheads="1"/>
          </p:cNvSpPr>
          <p:nvPr/>
        </p:nvSpPr>
        <p:spPr bwMode="auto">
          <a:xfrm>
            <a:off x="87313" y="601663"/>
            <a:ext cx="80010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/>
            <a:r>
              <a:rPr lang="en-US" sz="1600">
                <a:solidFill>
                  <a:schemeClr val="bg1"/>
                </a:solidFill>
                <a:latin typeface="Arial "/>
              </a:rPr>
              <a:t>G)  PENARAFAN SEMULA SKIM PERKHIDMATAN/ SKIM PERKHIDMATAN JUMUD (TIDAK MEMENUHI SYARAT : Gred 1 – 10 ke Gred 11) </a:t>
            </a:r>
          </a:p>
        </p:txBody>
      </p:sp>
      <p:sp>
        <p:nvSpPr>
          <p:cNvPr id="33" name="TextBox 32"/>
          <p:cNvSpPr txBox="1">
            <a:spLocks noChangeArrowheads="1"/>
          </p:cNvSpPr>
          <p:nvPr/>
        </p:nvSpPr>
        <p:spPr bwMode="auto">
          <a:xfrm>
            <a:off x="3505200" y="3308350"/>
            <a:ext cx="56388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31775" indent="-231775" algn="just">
              <a:buFontTx/>
              <a:buAutoNum type="arabicPeriod" startAt="3"/>
            </a:pPr>
            <a:r>
              <a:rPr lang="en-MY" sz="1400">
                <a:solidFill>
                  <a:schemeClr val="bg1"/>
                </a:solidFill>
              </a:rPr>
              <a:t>PGT bagi tahun 2012 pada 1 April. Layak diberikan PGT seterusnya.</a:t>
            </a:r>
          </a:p>
        </p:txBody>
      </p:sp>
      <p:sp>
        <p:nvSpPr>
          <p:cNvPr id="34" name="TextBox 33"/>
          <p:cNvSpPr txBox="1">
            <a:spLocks noChangeArrowheads="1"/>
          </p:cNvSpPr>
          <p:nvPr/>
        </p:nvSpPr>
        <p:spPr bwMode="auto">
          <a:xfrm>
            <a:off x="3505200" y="2774950"/>
            <a:ext cx="56388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31775" indent="-231775" algn="just"/>
            <a:r>
              <a:rPr lang="en-MY" sz="1400">
                <a:solidFill>
                  <a:schemeClr val="bg1"/>
                </a:solidFill>
              </a:rPr>
              <a:t>2. Gaji dipindahkan ke JGS berdasarkan matagaji yang sama atau tertinggi berhampiran. TPG ditetapkan 1 April.</a:t>
            </a:r>
          </a:p>
        </p:txBody>
      </p:sp>
      <p:sp>
        <p:nvSpPr>
          <p:cNvPr id="25679" name="Text Box 6"/>
          <p:cNvSpPr txBox="1">
            <a:spLocks noChangeArrowheads="1"/>
          </p:cNvSpPr>
          <p:nvPr/>
        </p:nvSpPr>
        <p:spPr bwMode="auto">
          <a:xfrm>
            <a:off x="6248400" y="1327150"/>
            <a:ext cx="23622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n-US" sz="1200">
                <a:solidFill>
                  <a:schemeClr val="bg1"/>
                </a:solidFill>
                <a:latin typeface="Arial "/>
              </a:rPr>
              <a:t>Contoh Skim Perkhidmatan : i) Pembantu Am Pejabat;</a:t>
            </a:r>
          </a:p>
          <a:p>
            <a:pPr algn="just"/>
            <a:r>
              <a:rPr lang="en-US" sz="1200">
                <a:solidFill>
                  <a:schemeClr val="bg1"/>
                </a:solidFill>
                <a:latin typeface="Arial "/>
              </a:rPr>
              <a:t>ii) Pengawas Pemulihan</a:t>
            </a:r>
          </a:p>
        </p:txBody>
      </p:sp>
      <p:grpSp>
        <p:nvGrpSpPr>
          <p:cNvPr id="2" name="Group 37"/>
          <p:cNvGrpSpPr>
            <a:grpSpLocks/>
          </p:cNvGrpSpPr>
          <p:nvPr/>
        </p:nvGrpSpPr>
        <p:grpSpPr bwMode="auto">
          <a:xfrm>
            <a:off x="2680339" y="4581525"/>
            <a:ext cx="3221038" cy="307975"/>
            <a:chOff x="2686426" y="4191000"/>
            <a:chExt cx="3221303" cy="307922"/>
          </a:xfrm>
          <a:solidFill>
            <a:srgbClr val="FFFF00"/>
          </a:solidFill>
        </p:grpSpPr>
        <p:sp>
          <p:nvSpPr>
            <p:cNvPr id="62560" name="Oval 71"/>
            <p:cNvSpPr>
              <a:spLocks noChangeArrowheads="1"/>
            </p:cNvSpPr>
            <p:nvPr/>
          </p:nvSpPr>
          <p:spPr bwMode="auto">
            <a:xfrm>
              <a:off x="2686426" y="4194136"/>
              <a:ext cx="285374" cy="304786"/>
            </a:xfrm>
            <a:prstGeom prst="ellipse">
              <a:avLst/>
            </a:prstGeom>
            <a:solidFill>
              <a:schemeClr val="bg1"/>
            </a:solidFill>
            <a:ln w="38100" algn="ctr">
              <a:solidFill>
                <a:srgbClr val="FF0000"/>
              </a:solidFill>
              <a:round/>
              <a:headEnd/>
              <a:tailEnd/>
            </a:ln>
          </p:spPr>
          <p:txBody>
            <a:bodyPr lIns="96989" tIns="48495" rIns="96989" bIns="48495" anchor="ctr"/>
            <a:lstStyle/>
            <a:p>
              <a:pPr algn="ctr" eaLnBrk="0" hangingPunct="0">
                <a:spcBef>
                  <a:spcPct val="30000"/>
                </a:spcBef>
                <a:defRPr/>
              </a:pPr>
              <a:r>
                <a:rPr kumimoji="1" lang="en-US" sz="1200">
                  <a:solidFill>
                    <a:srgbClr val="002060"/>
                  </a:solidFill>
                </a:rPr>
                <a:t>3</a:t>
              </a:r>
            </a:p>
          </p:txBody>
        </p:sp>
        <p:sp>
          <p:nvSpPr>
            <p:cNvPr id="43" name="Curved Up Arrow 53"/>
            <p:cNvSpPr>
              <a:spLocks noChangeArrowheads="1"/>
            </p:cNvSpPr>
            <p:nvPr/>
          </p:nvSpPr>
          <p:spPr bwMode="auto">
            <a:xfrm>
              <a:off x="3032529" y="4191000"/>
              <a:ext cx="485815" cy="214276"/>
            </a:xfrm>
            <a:prstGeom prst="curvedUpArrow">
              <a:avLst>
                <a:gd name="adj1" fmla="val 24991"/>
                <a:gd name="adj2" fmla="val 50004"/>
                <a:gd name="adj3" fmla="val 25000"/>
              </a:avLst>
            </a:prstGeom>
            <a:grpFill/>
            <a:ln w="3175" algn="ctr">
              <a:solidFill>
                <a:srgbClr val="FFFF00"/>
              </a:solidFill>
              <a:round/>
              <a:headEnd/>
              <a:tailEnd/>
            </a:ln>
          </p:spPr>
          <p:txBody>
            <a:bodyPr lIns="96989" tIns="48495" rIns="96989" bIns="48495"/>
            <a:lstStyle/>
            <a:p>
              <a:pPr eaLnBrk="0" hangingPunct="0">
                <a:spcBef>
                  <a:spcPct val="30000"/>
                </a:spcBef>
                <a:defRPr/>
              </a:pPr>
              <a:endParaRPr kumimoji="1" lang="en-US" sz="1200" b="0">
                <a:latin typeface="Times New Roman" pitchFamily="18" charset="0"/>
              </a:endParaRPr>
            </a:p>
          </p:txBody>
        </p:sp>
        <p:sp>
          <p:nvSpPr>
            <p:cNvPr id="44" name="Curved Up Arrow 53"/>
            <p:cNvSpPr>
              <a:spLocks noChangeArrowheads="1"/>
            </p:cNvSpPr>
            <p:nvPr/>
          </p:nvSpPr>
          <p:spPr bwMode="auto">
            <a:xfrm>
              <a:off x="3486592" y="4205286"/>
              <a:ext cx="485815" cy="214275"/>
            </a:xfrm>
            <a:prstGeom prst="curvedUpArrow">
              <a:avLst>
                <a:gd name="adj1" fmla="val 24991"/>
                <a:gd name="adj2" fmla="val 50004"/>
                <a:gd name="adj3" fmla="val 25000"/>
              </a:avLst>
            </a:prstGeom>
            <a:grpFill/>
            <a:ln w="3175" algn="ctr">
              <a:solidFill>
                <a:srgbClr val="FFFF00"/>
              </a:solidFill>
              <a:round/>
              <a:headEnd/>
              <a:tailEnd/>
            </a:ln>
          </p:spPr>
          <p:txBody>
            <a:bodyPr lIns="96989" tIns="48495" rIns="96989" bIns="48495"/>
            <a:lstStyle/>
            <a:p>
              <a:pPr eaLnBrk="0" hangingPunct="0">
                <a:spcBef>
                  <a:spcPct val="30000"/>
                </a:spcBef>
                <a:defRPr/>
              </a:pPr>
              <a:endParaRPr kumimoji="1" lang="en-US" sz="1200" b="0">
                <a:latin typeface="Times New Roman" pitchFamily="18" charset="0"/>
              </a:endParaRPr>
            </a:p>
          </p:txBody>
        </p:sp>
        <p:sp>
          <p:nvSpPr>
            <p:cNvPr id="45" name="Curved Up Arrow 53"/>
            <p:cNvSpPr>
              <a:spLocks noChangeArrowheads="1"/>
            </p:cNvSpPr>
            <p:nvPr/>
          </p:nvSpPr>
          <p:spPr bwMode="auto">
            <a:xfrm>
              <a:off x="3927953" y="4210047"/>
              <a:ext cx="485815" cy="215863"/>
            </a:xfrm>
            <a:prstGeom prst="curvedUpArrow">
              <a:avLst>
                <a:gd name="adj1" fmla="val 24991"/>
                <a:gd name="adj2" fmla="val 50004"/>
                <a:gd name="adj3" fmla="val 25000"/>
              </a:avLst>
            </a:prstGeom>
            <a:grpFill/>
            <a:ln w="3175" algn="ctr">
              <a:solidFill>
                <a:srgbClr val="FFFF00"/>
              </a:solidFill>
              <a:round/>
              <a:headEnd/>
              <a:tailEnd/>
            </a:ln>
          </p:spPr>
          <p:txBody>
            <a:bodyPr lIns="96989" tIns="48495" rIns="96989" bIns="48495"/>
            <a:lstStyle/>
            <a:p>
              <a:pPr eaLnBrk="0" hangingPunct="0">
                <a:spcBef>
                  <a:spcPct val="30000"/>
                </a:spcBef>
                <a:defRPr/>
              </a:pPr>
              <a:endParaRPr kumimoji="1" lang="en-US" sz="1200" b="0">
                <a:latin typeface="Times New Roman" pitchFamily="18" charset="0"/>
              </a:endParaRPr>
            </a:p>
          </p:txBody>
        </p:sp>
        <p:sp>
          <p:nvSpPr>
            <p:cNvPr id="46" name="Curved Up Arrow 53"/>
            <p:cNvSpPr>
              <a:spLocks noChangeArrowheads="1"/>
            </p:cNvSpPr>
            <p:nvPr/>
          </p:nvSpPr>
          <p:spPr bwMode="auto">
            <a:xfrm>
              <a:off x="4437583" y="4216396"/>
              <a:ext cx="484227" cy="214276"/>
            </a:xfrm>
            <a:prstGeom prst="curvedUpArrow">
              <a:avLst>
                <a:gd name="adj1" fmla="val 24991"/>
                <a:gd name="adj2" fmla="val 50004"/>
                <a:gd name="adj3" fmla="val 25000"/>
              </a:avLst>
            </a:prstGeom>
            <a:grpFill/>
            <a:ln w="3175" algn="ctr">
              <a:solidFill>
                <a:srgbClr val="FFFF00"/>
              </a:solidFill>
              <a:round/>
              <a:headEnd/>
              <a:tailEnd/>
            </a:ln>
          </p:spPr>
          <p:txBody>
            <a:bodyPr lIns="96989" tIns="48495" rIns="96989" bIns="48495"/>
            <a:lstStyle/>
            <a:p>
              <a:pPr eaLnBrk="0" hangingPunct="0">
                <a:spcBef>
                  <a:spcPct val="30000"/>
                </a:spcBef>
                <a:defRPr/>
              </a:pPr>
              <a:endParaRPr kumimoji="1" lang="en-US" sz="1200" b="0">
                <a:latin typeface="Times New Roman" pitchFamily="18" charset="0"/>
              </a:endParaRPr>
            </a:p>
          </p:txBody>
        </p:sp>
        <p:sp>
          <p:nvSpPr>
            <p:cNvPr id="47" name="Curved Up Arrow 53"/>
            <p:cNvSpPr>
              <a:spLocks noChangeArrowheads="1"/>
            </p:cNvSpPr>
            <p:nvPr/>
          </p:nvSpPr>
          <p:spPr bwMode="auto">
            <a:xfrm>
              <a:off x="4899583" y="4224332"/>
              <a:ext cx="485815" cy="214275"/>
            </a:xfrm>
            <a:prstGeom prst="curvedUpArrow">
              <a:avLst>
                <a:gd name="adj1" fmla="val 24991"/>
                <a:gd name="adj2" fmla="val 50004"/>
                <a:gd name="adj3" fmla="val 25000"/>
              </a:avLst>
            </a:prstGeom>
            <a:grpFill/>
            <a:ln w="3175" algn="ctr">
              <a:solidFill>
                <a:srgbClr val="FFFF00"/>
              </a:solidFill>
              <a:round/>
              <a:headEnd/>
              <a:tailEnd/>
            </a:ln>
          </p:spPr>
          <p:txBody>
            <a:bodyPr lIns="96989" tIns="48495" rIns="96989" bIns="48495"/>
            <a:lstStyle/>
            <a:p>
              <a:pPr eaLnBrk="0" hangingPunct="0">
                <a:spcBef>
                  <a:spcPct val="30000"/>
                </a:spcBef>
                <a:defRPr/>
              </a:pPr>
              <a:endParaRPr kumimoji="1" lang="en-US" sz="1200" b="0">
                <a:latin typeface="Times New Roman" pitchFamily="18" charset="0"/>
              </a:endParaRPr>
            </a:p>
          </p:txBody>
        </p:sp>
        <p:sp>
          <p:nvSpPr>
            <p:cNvPr id="48" name="Curved Up Arrow 53"/>
            <p:cNvSpPr>
              <a:spLocks noChangeArrowheads="1"/>
            </p:cNvSpPr>
            <p:nvPr/>
          </p:nvSpPr>
          <p:spPr bwMode="auto">
            <a:xfrm>
              <a:off x="5421914" y="4224332"/>
              <a:ext cx="485815" cy="214275"/>
            </a:xfrm>
            <a:prstGeom prst="curvedUpArrow">
              <a:avLst>
                <a:gd name="adj1" fmla="val 24991"/>
                <a:gd name="adj2" fmla="val 50004"/>
                <a:gd name="adj3" fmla="val 25000"/>
              </a:avLst>
            </a:prstGeom>
            <a:grpFill/>
            <a:ln w="3175" algn="ctr">
              <a:solidFill>
                <a:srgbClr val="FFFF00"/>
              </a:solidFill>
              <a:round/>
              <a:headEnd/>
              <a:tailEnd/>
            </a:ln>
          </p:spPr>
          <p:txBody>
            <a:bodyPr lIns="96989" tIns="48495" rIns="96989" bIns="48495"/>
            <a:lstStyle/>
            <a:p>
              <a:pPr eaLnBrk="0" hangingPunct="0">
                <a:spcBef>
                  <a:spcPct val="30000"/>
                </a:spcBef>
                <a:defRPr/>
              </a:pPr>
              <a:endParaRPr kumimoji="1" lang="en-US" sz="1200" b="0">
                <a:latin typeface="Times New Roman" pitchFamily="18" charset="0"/>
              </a:endParaRPr>
            </a:p>
          </p:txBody>
        </p:sp>
      </p:grpSp>
      <p:grpSp>
        <p:nvGrpSpPr>
          <p:cNvPr id="3" name="Group 37"/>
          <p:cNvGrpSpPr>
            <a:grpSpLocks/>
          </p:cNvGrpSpPr>
          <p:nvPr/>
        </p:nvGrpSpPr>
        <p:grpSpPr bwMode="auto">
          <a:xfrm>
            <a:off x="1828800" y="1350963"/>
            <a:ext cx="1166813" cy="325437"/>
            <a:chOff x="1958094" y="1295414"/>
            <a:chExt cx="1166106" cy="326052"/>
          </a:xfrm>
        </p:grpSpPr>
        <p:sp>
          <p:nvSpPr>
            <p:cNvPr id="25684" name="Oval 71"/>
            <p:cNvSpPr>
              <a:spLocks noChangeArrowheads="1"/>
            </p:cNvSpPr>
            <p:nvPr/>
          </p:nvSpPr>
          <p:spPr bwMode="auto">
            <a:xfrm>
              <a:off x="1958094" y="1295414"/>
              <a:ext cx="285374" cy="304786"/>
            </a:xfrm>
            <a:prstGeom prst="ellipse">
              <a:avLst/>
            </a:prstGeom>
            <a:solidFill>
              <a:schemeClr val="bg1"/>
            </a:solidFill>
            <a:ln w="38100" algn="ctr">
              <a:solidFill>
                <a:srgbClr val="FF0000"/>
              </a:solidFill>
              <a:round/>
              <a:headEnd/>
              <a:tailEnd/>
            </a:ln>
          </p:spPr>
          <p:txBody>
            <a:bodyPr lIns="96989" tIns="48495" rIns="96989" bIns="48495" anchor="ctr"/>
            <a:lstStyle/>
            <a:p>
              <a:pPr algn="ctr" eaLnBrk="0" hangingPunct="0">
                <a:spcBef>
                  <a:spcPct val="30000"/>
                </a:spcBef>
              </a:pPr>
              <a:r>
                <a:rPr kumimoji="1" lang="en-US" sz="1200">
                  <a:solidFill>
                    <a:srgbClr val="002060"/>
                  </a:solidFill>
                </a:rPr>
                <a:t>1</a:t>
              </a:r>
            </a:p>
          </p:txBody>
        </p:sp>
        <p:sp>
          <p:nvSpPr>
            <p:cNvPr id="30" name="Curved Down Arrow 29"/>
            <p:cNvSpPr/>
            <p:nvPr/>
          </p:nvSpPr>
          <p:spPr>
            <a:xfrm>
              <a:off x="2514969" y="1392434"/>
              <a:ext cx="609231" cy="229032"/>
            </a:xfrm>
            <a:prstGeom prst="curvedDownArrow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25682" name="TextBox 56"/>
          <p:cNvSpPr txBox="1">
            <a:spLocks noChangeArrowheads="1"/>
          </p:cNvSpPr>
          <p:nvPr/>
        </p:nvSpPr>
        <p:spPr bwMode="auto">
          <a:xfrm>
            <a:off x="6746875" y="69850"/>
            <a:ext cx="17526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400">
                <a:solidFill>
                  <a:schemeClr val="bg1"/>
                </a:solidFill>
                <a:latin typeface="Arial "/>
              </a:rPr>
              <a:t>LAMPIRAN C6</a:t>
            </a:r>
          </a:p>
        </p:txBody>
      </p:sp>
      <p:sp>
        <p:nvSpPr>
          <p:cNvPr id="25683" name="Text Box 6"/>
          <p:cNvSpPr txBox="1">
            <a:spLocks noChangeArrowheads="1"/>
          </p:cNvSpPr>
          <p:nvPr/>
        </p:nvSpPr>
        <p:spPr bwMode="auto">
          <a:xfrm>
            <a:off x="866775" y="153988"/>
            <a:ext cx="74136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>
                <a:solidFill>
                  <a:srgbClr val="FFFF00"/>
                </a:solidFill>
                <a:latin typeface="Arial "/>
              </a:rPr>
              <a:t>CONTOH PEMINDAHAN GAJI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914400" y="1143000"/>
          <a:ext cx="5672920" cy="723900"/>
        </p:xfrm>
        <a:graphic>
          <a:graphicData uri="http://schemas.openxmlformats.org/drawingml/2006/table">
            <a:tbl>
              <a:tblPr/>
              <a:tblGrid>
                <a:gridCol w="951931"/>
                <a:gridCol w="674427"/>
                <a:gridCol w="674427"/>
                <a:gridCol w="674427"/>
                <a:gridCol w="674427"/>
                <a:gridCol w="674427"/>
                <a:gridCol w="674427"/>
                <a:gridCol w="674427"/>
              </a:tblGrid>
              <a:tr h="38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err="1" smtClean="0">
                          <a:solidFill>
                            <a:schemeClr val="bg1"/>
                          </a:solidFill>
                          <a:latin typeface="Arial"/>
                        </a:rPr>
                        <a:t>Gred</a:t>
                      </a:r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 J17(SSM)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T13</a:t>
                      </a:r>
                      <a:endParaRPr lang="ms-MY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 dirty="0" smtClean="0">
                          <a:solidFill>
                            <a:srgbClr val="FFFF00"/>
                          </a:solidFill>
                          <a:latin typeface="Arial"/>
                        </a:rPr>
                        <a:t>T14</a:t>
                      </a:r>
                      <a:endParaRPr lang="ms-MY" sz="1200" b="1" i="0" u="none" strike="noStrike" dirty="0">
                        <a:solidFill>
                          <a:srgbClr val="FFFF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T15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T…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T24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T25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T26</a:t>
                      </a:r>
                      <a:r>
                        <a:rPr lang="en-US" sz="1200" b="1" i="0" u="none" strike="noStrike" baseline="0" dirty="0" smtClean="0">
                          <a:solidFill>
                            <a:schemeClr val="bg1"/>
                          </a:solidFill>
                          <a:latin typeface="Arial"/>
                        </a:rPr>
                        <a:t> </a:t>
                      </a:r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(</a:t>
                      </a:r>
                      <a:r>
                        <a:rPr lang="en-US" sz="1200" b="1" i="0" u="none" strike="noStrike" dirty="0" err="1" smtClean="0">
                          <a:solidFill>
                            <a:schemeClr val="bg1"/>
                          </a:solidFill>
                          <a:latin typeface="Arial"/>
                        </a:rPr>
                        <a:t>Maks</a:t>
                      </a:r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)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P1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1460.22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FFFF00"/>
                          </a:solidFill>
                          <a:latin typeface="Arial"/>
                        </a:rPr>
                        <a:t>1526.77</a:t>
                      </a:r>
                      <a:endParaRPr lang="en-US" sz="1200" b="1" i="0" u="none" strike="noStrike" dirty="0">
                        <a:solidFill>
                          <a:srgbClr val="FFFF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1593.32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…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2192.27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2258.82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2325.37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2" name="Table 51"/>
          <p:cNvGraphicFramePr>
            <a:graphicFrameLocks noGrp="1"/>
          </p:cNvGraphicFramePr>
          <p:nvPr/>
        </p:nvGraphicFramePr>
        <p:xfrm>
          <a:off x="1419225" y="3676650"/>
          <a:ext cx="5972147" cy="838200"/>
        </p:xfrm>
        <a:graphic>
          <a:graphicData uri="http://schemas.openxmlformats.org/drawingml/2006/table">
            <a:tbl>
              <a:tblPr/>
              <a:tblGrid>
                <a:gridCol w="644373"/>
                <a:gridCol w="473084"/>
                <a:gridCol w="473084"/>
                <a:gridCol w="473084"/>
                <a:gridCol w="473084"/>
                <a:gridCol w="473084"/>
                <a:gridCol w="473084"/>
                <a:gridCol w="473084"/>
                <a:gridCol w="473084"/>
                <a:gridCol w="473084"/>
                <a:gridCol w="473084"/>
                <a:gridCol w="596934"/>
              </a:tblGrid>
              <a:tr h="4572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err="1" smtClean="0">
                          <a:solidFill>
                            <a:schemeClr val="bg1"/>
                          </a:solidFill>
                          <a:latin typeface="Arial"/>
                        </a:rPr>
                        <a:t>Gred</a:t>
                      </a:r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 (SBPA)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T6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T7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T8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T9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T10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T11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…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T17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T18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T19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T20</a:t>
                      </a:r>
                    </a:p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(</a:t>
                      </a:r>
                      <a:r>
                        <a:rPr lang="en-US" sz="1200" b="1" i="0" u="none" strike="noStrike" dirty="0" err="1" smtClean="0">
                          <a:solidFill>
                            <a:schemeClr val="bg1"/>
                          </a:solidFill>
                          <a:latin typeface="Arial"/>
                        </a:rPr>
                        <a:t>Maks</a:t>
                      </a:r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)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J4-1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1455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1550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1645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1740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1835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1930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…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2505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2605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2705</a:t>
                      </a:r>
                      <a:endParaRPr lang="ms-MY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2805</a:t>
                      </a:r>
                      <a:endParaRPr lang="ms-MY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67" name="TextBox 66"/>
          <p:cNvSpPr txBox="1"/>
          <p:nvPr/>
        </p:nvSpPr>
        <p:spPr>
          <a:xfrm>
            <a:off x="3429000" y="2008188"/>
            <a:ext cx="5486400" cy="523875"/>
          </a:xfrm>
          <a:prstGeom prst="rect">
            <a:avLst/>
          </a:prstGeom>
          <a:noFill/>
          <a:effectLst/>
        </p:spPr>
        <p:txBody>
          <a:bodyPr>
            <a:spAutoFit/>
          </a:bodyPr>
          <a:lstStyle/>
          <a:p>
            <a:pPr algn="just">
              <a:defRPr/>
            </a:pPr>
            <a:r>
              <a:rPr lang="en-MY" sz="1400" dirty="0" err="1">
                <a:solidFill>
                  <a:schemeClr val="bg1"/>
                </a:solidFill>
              </a:rPr>
              <a:t>Pemindahan</a:t>
            </a:r>
            <a:r>
              <a:rPr lang="en-MY" sz="1400" dirty="0">
                <a:solidFill>
                  <a:schemeClr val="bg1"/>
                </a:solidFill>
              </a:rPr>
              <a:t> </a:t>
            </a:r>
            <a:r>
              <a:rPr lang="en-MY" sz="1400" dirty="0" err="1">
                <a:solidFill>
                  <a:schemeClr val="bg1"/>
                </a:solidFill>
              </a:rPr>
              <a:t>Gaji</a:t>
            </a:r>
            <a:r>
              <a:rPr lang="en-MY" sz="1400" dirty="0">
                <a:solidFill>
                  <a:schemeClr val="bg1"/>
                </a:solidFill>
              </a:rPr>
              <a:t> JGM </a:t>
            </a:r>
            <a:r>
              <a:rPr lang="en-MY" sz="1400" dirty="0" err="1">
                <a:solidFill>
                  <a:schemeClr val="bg1"/>
                </a:solidFill>
              </a:rPr>
              <a:t>ke</a:t>
            </a:r>
            <a:r>
              <a:rPr lang="en-MY" sz="1400" dirty="0">
                <a:solidFill>
                  <a:schemeClr val="bg1"/>
                </a:solidFill>
              </a:rPr>
              <a:t> JGS</a:t>
            </a:r>
          </a:p>
          <a:p>
            <a:pPr marL="231775" indent="-231775" algn="just">
              <a:buFontTx/>
              <a:buAutoNum type="arabicPeriod"/>
              <a:defRPr/>
            </a:pPr>
            <a:r>
              <a:rPr lang="en-MY" sz="1400" dirty="0" err="1">
                <a:solidFill>
                  <a:schemeClr val="bg1"/>
                </a:solidFill>
              </a:rPr>
              <a:t>Diberikan</a:t>
            </a:r>
            <a:r>
              <a:rPr lang="en-MY" sz="1400" dirty="0">
                <a:solidFill>
                  <a:schemeClr val="bg1"/>
                </a:solidFill>
              </a:rPr>
              <a:t> </a:t>
            </a:r>
            <a:r>
              <a:rPr lang="en-MY" sz="1400" dirty="0" err="1">
                <a:solidFill>
                  <a:schemeClr val="bg1"/>
                </a:solidFill>
              </a:rPr>
              <a:t>satu</a:t>
            </a:r>
            <a:r>
              <a:rPr lang="en-MY" sz="1400" dirty="0">
                <a:solidFill>
                  <a:schemeClr val="bg1"/>
                </a:solidFill>
              </a:rPr>
              <a:t> PGB </a:t>
            </a:r>
            <a:r>
              <a:rPr lang="en-MY" sz="1400" dirty="0" err="1">
                <a:solidFill>
                  <a:schemeClr val="bg1"/>
                </a:solidFill>
              </a:rPr>
              <a:t>di</a:t>
            </a:r>
            <a:r>
              <a:rPr lang="en-MY" sz="1400" dirty="0">
                <a:solidFill>
                  <a:schemeClr val="bg1"/>
                </a:solidFill>
              </a:rPr>
              <a:t> </a:t>
            </a:r>
            <a:r>
              <a:rPr lang="en-MY" sz="1400" dirty="0" err="1">
                <a:solidFill>
                  <a:schemeClr val="bg1"/>
                </a:solidFill>
              </a:rPr>
              <a:t>gred</a:t>
            </a:r>
            <a:r>
              <a:rPr lang="en-MY" sz="1400" dirty="0">
                <a:solidFill>
                  <a:schemeClr val="bg1"/>
                </a:solidFill>
              </a:rPr>
              <a:t> </a:t>
            </a:r>
            <a:r>
              <a:rPr lang="en-MY" sz="1400" dirty="0" err="1">
                <a:solidFill>
                  <a:schemeClr val="bg1"/>
                </a:solidFill>
              </a:rPr>
              <a:t>gaji</a:t>
            </a:r>
            <a:r>
              <a:rPr lang="en-MY" sz="1400" dirty="0">
                <a:solidFill>
                  <a:schemeClr val="bg1"/>
                </a:solidFill>
              </a:rPr>
              <a:t> </a:t>
            </a:r>
            <a:r>
              <a:rPr lang="en-MY" sz="1400" dirty="0" err="1">
                <a:solidFill>
                  <a:schemeClr val="bg1"/>
                </a:solidFill>
              </a:rPr>
              <a:t>asal</a:t>
            </a:r>
            <a:r>
              <a:rPr lang="en-MY" sz="1400" dirty="0">
                <a:solidFill>
                  <a:schemeClr val="bg1"/>
                </a:solidFill>
              </a:rPr>
              <a:t>.</a:t>
            </a:r>
          </a:p>
        </p:txBody>
      </p:sp>
      <p:cxnSp>
        <p:nvCxnSpPr>
          <p:cNvPr id="54" name="Straight Arrow Connector 53"/>
          <p:cNvCxnSpPr/>
          <p:nvPr/>
        </p:nvCxnSpPr>
        <p:spPr>
          <a:xfrm rot="5400000">
            <a:off x="2476500" y="2628902"/>
            <a:ext cx="1905002" cy="304798"/>
          </a:xfrm>
          <a:prstGeom prst="straightConnector1">
            <a:avLst/>
          </a:prstGeom>
          <a:ln w="57150">
            <a:solidFill>
              <a:srgbClr val="FFFF00"/>
            </a:solidFill>
            <a:prstDash val="dash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Oval 71"/>
          <p:cNvSpPr>
            <a:spLocks noChangeArrowheads="1"/>
          </p:cNvSpPr>
          <p:nvPr/>
        </p:nvSpPr>
        <p:spPr bwMode="auto">
          <a:xfrm>
            <a:off x="2590800" y="2819400"/>
            <a:ext cx="285750" cy="304800"/>
          </a:xfrm>
          <a:prstGeom prst="ellipse">
            <a:avLst/>
          </a:prstGeom>
          <a:solidFill>
            <a:schemeClr val="bg1"/>
          </a:solidFill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lIns="96989" tIns="48495" rIns="96989" bIns="48495" anchor="ctr"/>
          <a:lstStyle/>
          <a:p>
            <a:pPr algn="ctr" eaLnBrk="0" hangingPunct="0">
              <a:spcBef>
                <a:spcPct val="30000"/>
              </a:spcBef>
            </a:pPr>
            <a:r>
              <a:rPr kumimoji="1" lang="en-US" sz="1200">
                <a:solidFill>
                  <a:srgbClr val="002060"/>
                </a:solidFill>
              </a:rPr>
              <a:t>2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990600" y="4772025"/>
            <a:ext cx="7620000" cy="2085975"/>
          </a:xfrm>
          <a:prstGeom prst="rect">
            <a:avLst/>
          </a:prstGeom>
          <a:noFill/>
          <a:effectLst/>
        </p:spPr>
        <p:txBody>
          <a:bodyPr>
            <a:spAutoFit/>
          </a:bodyPr>
          <a:lstStyle/>
          <a:p>
            <a:pPr algn="just">
              <a:defRPr/>
            </a:pPr>
            <a:r>
              <a:rPr lang="en-MY" sz="1400" u="sng" dirty="0" err="1">
                <a:solidFill>
                  <a:schemeClr val="bg1"/>
                </a:solidFill>
              </a:rPr>
              <a:t>Pertambahan</a:t>
            </a:r>
            <a:r>
              <a:rPr lang="en-MY" sz="1400" u="sng" dirty="0">
                <a:solidFill>
                  <a:schemeClr val="bg1"/>
                </a:solidFill>
              </a:rPr>
              <a:t> </a:t>
            </a:r>
            <a:r>
              <a:rPr lang="en-MY" sz="1400" u="sng" dirty="0" err="1">
                <a:solidFill>
                  <a:schemeClr val="bg1"/>
                </a:solidFill>
              </a:rPr>
              <a:t>Gaji</a:t>
            </a:r>
            <a:r>
              <a:rPr lang="en-MY" sz="1400" u="sng" dirty="0">
                <a:solidFill>
                  <a:schemeClr val="bg1"/>
                </a:solidFill>
              </a:rPr>
              <a:t> Yang </a:t>
            </a:r>
            <a:r>
              <a:rPr lang="en-MY" sz="1400" u="sng" dirty="0" err="1">
                <a:solidFill>
                  <a:schemeClr val="bg1"/>
                </a:solidFill>
              </a:rPr>
              <a:t>Diterima</a:t>
            </a:r>
            <a:r>
              <a:rPr lang="en-MY" sz="1400" u="sng" dirty="0">
                <a:solidFill>
                  <a:schemeClr val="bg1"/>
                </a:solidFill>
              </a:rPr>
              <a:t> </a:t>
            </a:r>
            <a:r>
              <a:rPr lang="en-MY" sz="1400" u="sng" dirty="0" err="1">
                <a:solidFill>
                  <a:schemeClr val="bg1"/>
                </a:solidFill>
              </a:rPr>
              <a:t>Pada</a:t>
            </a:r>
            <a:r>
              <a:rPr lang="en-MY" sz="1400" u="sng" dirty="0">
                <a:solidFill>
                  <a:schemeClr val="bg1"/>
                </a:solidFill>
              </a:rPr>
              <a:t> </a:t>
            </a:r>
            <a:r>
              <a:rPr lang="en-MY" sz="1400" u="sng" dirty="0" err="1">
                <a:solidFill>
                  <a:schemeClr val="bg1"/>
                </a:solidFill>
              </a:rPr>
              <a:t>Tahun</a:t>
            </a:r>
            <a:r>
              <a:rPr lang="en-MY" sz="1400" u="sng" dirty="0">
                <a:solidFill>
                  <a:schemeClr val="bg1"/>
                </a:solidFill>
              </a:rPr>
              <a:t> 2012</a:t>
            </a:r>
          </a:p>
          <a:p>
            <a:pPr marL="342900" indent="-342900" algn="just">
              <a:buFontTx/>
              <a:buAutoNum type="arabicPeriod"/>
              <a:defRPr/>
            </a:pPr>
            <a:r>
              <a:rPr lang="en-MY" sz="1400" dirty="0">
                <a:solidFill>
                  <a:schemeClr val="bg1"/>
                </a:solidFill>
              </a:rPr>
              <a:t>1 </a:t>
            </a:r>
            <a:r>
              <a:rPr lang="en-MY" sz="1400" dirty="0" err="1">
                <a:solidFill>
                  <a:schemeClr val="bg1"/>
                </a:solidFill>
              </a:rPr>
              <a:t>Januari</a:t>
            </a:r>
            <a:r>
              <a:rPr lang="en-MY" sz="1400" dirty="0">
                <a:solidFill>
                  <a:schemeClr val="bg1"/>
                </a:solidFill>
              </a:rPr>
              <a:t> 2012</a:t>
            </a:r>
          </a:p>
          <a:p>
            <a:pPr marL="341313" algn="just">
              <a:defRPr/>
            </a:pPr>
            <a:r>
              <a:rPr lang="en-US" sz="1400" dirty="0">
                <a:solidFill>
                  <a:schemeClr val="bg1"/>
                </a:solidFill>
              </a:rPr>
              <a:t>P1T14 (RM1526.77) </a:t>
            </a:r>
            <a:r>
              <a:rPr lang="en-US" sz="1400" dirty="0" err="1">
                <a:solidFill>
                  <a:schemeClr val="bg1"/>
                </a:solidFill>
              </a:rPr>
              <a:t>ke</a:t>
            </a:r>
            <a:r>
              <a:rPr lang="en-US" sz="1400" dirty="0">
                <a:solidFill>
                  <a:schemeClr val="bg1"/>
                </a:solidFill>
              </a:rPr>
              <a:t> P1T15 (RM1593.32)		= RM66.55</a:t>
            </a:r>
          </a:p>
          <a:p>
            <a:pPr marL="341313" algn="just">
              <a:defRPr/>
            </a:pPr>
            <a:r>
              <a:rPr lang="en-US" sz="1400" dirty="0">
                <a:solidFill>
                  <a:schemeClr val="bg1"/>
                </a:solidFill>
              </a:rPr>
              <a:t>P1T15 (RM1593.32) </a:t>
            </a:r>
            <a:r>
              <a:rPr lang="en-US" sz="1400" dirty="0" err="1">
                <a:solidFill>
                  <a:schemeClr val="bg1"/>
                </a:solidFill>
              </a:rPr>
              <a:t>ke</a:t>
            </a:r>
            <a:r>
              <a:rPr lang="en-US" sz="1400" dirty="0">
                <a:solidFill>
                  <a:schemeClr val="bg1"/>
                </a:solidFill>
              </a:rPr>
              <a:t> T8 (RM1645)			= RM</a:t>
            </a:r>
            <a:r>
              <a:rPr lang="ms-MY" sz="1400" dirty="0">
                <a:solidFill>
                  <a:schemeClr val="bg1"/>
                </a:solidFill>
              </a:rPr>
              <a:t>51.68</a:t>
            </a:r>
            <a:endParaRPr lang="en-US" sz="1400" dirty="0">
              <a:solidFill>
                <a:schemeClr val="bg1"/>
              </a:solidFill>
            </a:endParaRPr>
          </a:p>
          <a:p>
            <a:pPr marL="341313" algn="just">
              <a:defRPr/>
            </a:pPr>
            <a:r>
              <a:rPr lang="en-US" sz="1400" dirty="0" err="1">
                <a:solidFill>
                  <a:schemeClr val="bg1"/>
                </a:solidFill>
              </a:rPr>
              <a:t>Jumlah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Pertambahan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Gaji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dari</a:t>
            </a:r>
            <a:r>
              <a:rPr lang="en-US" sz="1400" dirty="0">
                <a:solidFill>
                  <a:schemeClr val="bg1"/>
                </a:solidFill>
              </a:rPr>
              <a:t> SSM </a:t>
            </a:r>
            <a:r>
              <a:rPr lang="en-US" sz="1400" dirty="0" err="1">
                <a:solidFill>
                  <a:schemeClr val="bg1"/>
                </a:solidFill>
              </a:rPr>
              <a:t>ke</a:t>
            </a:r>
            <a:r>
              <a:rPr lang="en-US" sz="1400" dirty="0">
                <a:solidFill>
                  <a:schemeClr val="bg1"/>
                </a:solidFill>
              </a:rPr>
              <a:t> SBPA		= RM118.23</a:t>
            </a:r>
          </a:p>
          <a:p>
            <a:pPr marL="231775" indent="-231775" algn="just">
              <a:defRPr/>
            </a:pPr>
            <a:endParaRPr lang="en-US" sz="1050" dirty="0">
              <a:solidFill>
                <a:schemeClr val="bg1"/>
              </a:solidFill>
            </a:endParaRPr>
          </a:p>
          <a:p>
            <a:pPr marL="342900" indent="-342900" algn="just">
              <a:buFontTx/>
              <a:buAutoNum type="arabicPeriod" startAt="2"/>
              <a:defRPr/>
            </a:pPr>
            <a:r>
              <a:rPr lang="en-MY" sz="1400" dirty="0">
                <a:solidFill>
                  <a:schemeClr val="bg1"/>
                </a:solidFill>
              </a:rPr>
              <a:t>1 Jan 2012</a:t>
            </a:r>
          </a:p>
          <a:p>
            <a:pPr marL="341313" algn="just">
              <a:defRPr/>
            </a:pPr>
            <a:r>
              <a:rPr lang="en-US" sz="1400" dirty="0" err="1">
                <a:solidFill>
                  <a:schemeClr val="bg1"/>
                </a:solidFill>
              </a:rPr>
              <a:t>Pergerakan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Gaji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Tahunan</a:t>
            </a:r>
            <a:r>
              <a:rPr lang="en-US" sz="1400" dirty="0">
                <a:solidFill>
                  <a:schemeClr val="bg1"/>
                </a:solidFill>
              </a:rPr>
              <a:t> T8 (RM1645) </a:t>
            </a:r>
            <a:r>
              <a:rPr lang="en-US" sz="1400" dirty="0" err="1">
                <a:solidFill>
                  <a:schemeClr val="bg1"/>
                </a:solidFill>
              </a:rPr>
              <a:t>ke</a:t>
            </a:r>
            <a:r>
              <a:rPr lang="en-US" sz="1400" dirty="0">
                <a:solidFill>
                  <a:schemeClr val="bg1"/>
                </a:solidFill>
              </a:rPr>
              <a:t> T9 (RM1740)	= RM95.00</a:t>
            </a:r>
          </a:p>
          <a:p>
            <a:pPr algn="just">
              <a:spcBef>
                <a:spcPts val="600"/>
              </a:spcBef>
              <a:defRPr/>
            </a:pPr>
            <a:r>
              <a:rPr lang="en-US" sz="1600" dirty="0" err="1">
                <a:solidFill>
                  <a:schemeClr val="bg1"/>
                </a:solidFill>
              </a:rPr>
              <a:t>Jumlah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Pertambahan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Gaji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pada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tahun</a:t>
            </a:r>
            <a:r>
              <a:rPr lang="en-US" sz="1600" dirty="0">
                <a:solidFill>
                  <a:schemeClr val="bg1"/>
                </a:solidFill>
              </a:rPr>
              <a:t> 2012		= RM213.23</a:t>
            </a:r>
          </a:p>
        </p:txBody>
      </p:sp>
      <p:grpSp>
        <p:nvGrpSpPr>
          <p:cNvPr id="2" name="Group 37"/>
          <p:cNvGrpSpPr>
            <a:grpSpLocks/>
          </p:cNvGrpSpPr>
          <p:nvPr/>
        </p:nvGrpSpPr>
        <p:grpSpPr bwMode="auto">
          <a:xfrm>
            <a:off x="2951190" y="4473575"/>
            <a:ext cx="4154488" cy="307975"/>
            <a:chOff x="1752600" y="4191000"/>
            <a:chExt cx="4155129" cy="307922"/>
          </a:xfrm>
          <a:solidFill>
            <a:srgbClr val="FFFF00"/>
          </a:solidFill>
        </p:grpSpPr>
        <p:sp>
          <p:nvSpPr>
            <p:cNvPr id="64607" name="Oval 71"/>
            <p:cNvSpPr>
              <a:spLocks noChangeArrowheads="1"/>
            </p:cNvSpPr>
            <p:nvPr/>
          </p:nvSpPr>
          <p:spPr bwMode="auto">
            <a:xfrm>
              <a:off x="1752600" y="4194136"/>
              <a:ext cx="285374" cy="304786"/>
            </a:xfrm>
            <a:prstGeom prst="ellipse">
              <a:avLst/>
            </a:prstGeom>
            <a:solidFill>
              <a:schemeClr val="bg1"/>
            </a:solidFill>
            <a:ln w="38100" algn="ctr">
              <a:solidFill>
                <a:srgbClr val="FF3300"/>
              </a:solidFill>
              <a:round/>
              <a:headEnd/>
              <a:tailEnd/>
            </a:ln>
          </p:spPr>
          <p:txBody>
            <a:bodyPr lIns="96989" tIns="48495" rIns="96989" bIns="48495" anchor="ctr"/>
            <a:lstStyle/>
            <a:p>
              <a:pPr algn="ctr" eaLnBrk="0" hangingPunct="0">
                <a:spcBef>
                  <a:spcPct val="30000"/>
                </a:spcBef>
                <a:defRPr/>
              </a:pPr>
              <a:r>
                <a:rPr kumimoji="1" lang="en-US" sz="1200" dirty="0">
                  <a:solidFill>
                    <a:srgbClr val="002060"/>
                  </a:solidFill>
                </a:rPr>
                <a:t>3</a:t>
              </a:r>
            </a:p>
          </p:txBody>
        </p:sp>
        <p:sp>
          <p:nvSpPr>
            <p:cNvPr id="23" name="Curved Up Arrow 53"/>
            <p:cNvSpPr>
              <a:spLocks noChangeArrowheads="1"/>
            </p:cNvSpPr>
            <p:nvPr/>
          </p:nvSpPr>
          <p:spPr bwMode="auto">
            <a:xfrm>
              <a:off x="2076500" y="4213221"/>
              <a:ext cx="485850" cy="214276"/>
            </a:xfrm>
            <a:prstGeom prst="curvedUpArrow">
              <a:avLst>
                <a:gd name="adj1" fmla="val 24991"/>
                <a:gd name="adj2" fmla="val 50004"/>
                <a:gd name="adj3" fmla="val 25000"/>
              </a:avLst>
            </a:prstGeom>
            <a:grpFill/>
            <a:ln w="3175" algn="ctr">
              <a:solidFill>
                <a:srgbClr val="FFFF00"/>
              </a:solidFill>
              <a:round/>
              <a:headEnd/>
              <a:tailEnd/>
            </a:ln>
          </p:spPr>
          <p:txBody>
            <a:bodyPr lIns="96989" tIns="48495" rIns="96989" bIns="48495"/>
            <a:lstStyle/>
            <a:p>
              <a:pPr eaLnBrk="0" hangingPunct="0">
                <a:spcBef>
                  <a:spcPct val="30000"/>
                </a:spcBef>
                <a:defRPr/>
              </a:pPr>
              <a:endParaRPr kumimoji="1" lang="en-US" sz="1200" b="0">
                <a:latin typeface="Times New Roman" pitchFamily="18" charset="0"/>
              </a:endParaRPr>
            </a:p>
          </p:txBody>
        </p:sp>
        <p:sp>
          <p:nvSpPr>
            <p:cNvPr id="24" name="Curved Up Arrow 53"/>
            <p:cNvSpPr>
              <a:spLocks noChangeArrowheads="1"/>
            </p:cNvSpPr>
            <p:nvPr/>
          </p:nvSpPr>
          <p:spPr bwMode="auto">
            <a:xfrm>
              <a:off x="2548061" y="4205286"/>
              <a:ext cx="484262" cy="214275"/>
            </a:xfrm>
            <a:prstGeom prst="curvedUpArrow">
              <a:avLst>
                <a:gd name="adj1" fmla="val 24991"/>
                <a:gd name="adj2" fmla="val 50004"/>
                <a:gd name="adj3" fmla="val 25000"/>
              </a:avLst>
            </a:prstGeom>
            <a:grpFill/>
            <a:ln w="3175" algn="ctr">
              <a:solidFill>
                <a:srgbClr val="FFFF00"/>
              </a:solidFill>
              <a:round/>
              <a:headEnd/>
              <a:tailEnd/>
            </a:ln>
          </p:spPr>
          <p:txBody>
            <a:bodyPr lIns="96989" tIns="48495" rIns="96989" bIns="48495"/>
            <a:lstStyle/>
            <a:p>
              <a:pPr eaLnBrk="0" hangingPunct="0">
                <a:spcBef>
                  <a:spcPct val="30000"/>
                </a:spcBef>
                <a:defRPr/>
              </a:pPr>
              <a:endParaRPr kumimoji="1" lang="en-US" sz="1200" b="0">
                <a:latin typeface="Times New Roman" pitchFamily="18" charset="0"/>
              </a:endParaRPr>
            </a:p>
          </p:txBody>
        </p:sp>
        <p:sp>
          <p:nvSpPr>
            <p:cNvPr id="25" name="Curved Up Arrow 53"/>
            <p:cNvSpPr>
              <a:spLocks noChangeArrowheads="1"/>
            </p:cNvSpPr>
            <p:nvPr/>
          </p:nvSpPr>
          <p:spPr bwMode="auto">
            <a:xfrm>
              <a:off x="3032322" y="4191000"/>
              <a:ext cx="485850" cy="214276"/>
            </a:xfrm>
            <a:prstGeom prst="curvedUpArrow">
              <a:avLst>
                <a:gd name="adj1" fmla="val 24991"/>
                <a:gd name="adj2" fmla="val 50004"/>
                <a:gd name="adj3" fmla="val 25000"/>
              </a:avLst>
            </a:prstGeom>
            <a:grpFill/>
            <a:ln w="3175" algn="ctr">
              <a:solidFill>
                <a:srgbClr val="FFFF00"/>
              </a:solidFill>
              <a:round/>
              <a:headEnd/>
              <a:tailEnd/>
            </a:ln>
          </p:spPr>
          <p:txBody>
            <a:bodyPr lIns="96989" tIns="48495" rIns="96989" bIns="48495"/>
            <a:lstStyle/>
            <a:p>
              <a:pPr eaLnBrk="0" hangingPunct="0">
                <a:spcBef>
                  <a:spcPct val="30000"/>
                </a:spcBef>
                <a:defRPr/>
              </a:pPr>
              <a:endParaRPr kumimoji="1" lang="en-US" sz="1200" b="0">
                <a:latin typeface="Times New Roman" pitchFamily="18" charset="0"/>
              </a:endParaRPr>
            </a:p>
          </p:txBody>
        </p:sp>
        <p:sp>
          <p:nvSpPr>
            <p:cNvPr id="26" name="Curved Up Arrow 53"/>
            <p:cNvSpPr>
              <a:spLocks noChangeArrowheads="1"/>
            </p:cNvSpPr>
            <p:nvPr/>
          </p:nvSpPr>
          <p:spPr bwMode="auto">
            <a:xfrm>
              <a:off x="3486417" y="4205286"/>
              <a:ext cx="485850" cy="214275"/>
            </a:xfrm>
            <a:prstGeom prst="curvedUpArrow">
              <a:avLst>
                <a:gd name="adj1" fmla="val 24991"/>
                <a:gd name="adj2" fmla="val 50004"/>
                <a:gd name="adj3" fmla="val 25000"/>
              </a:avLst>
            </a:prstGeom>
            <a:grpFill/>
            <a:ln w="3175" algn="ctr">
              <a:solidFill>
                <a:srgbClr val="FFFF00"/>
              </a:solidFill>
              <a:round/>
              <a:headEnd/>
              <a:tailEnd/>
            </a:ln>
          </p:spPr>
          <p:txBody>
            <a:bodyPr lIns="96989" tIns="48495" rIns="96989" bIns="48495"/>
            <a:lstStyle/>
            <a:p>
              <a:pPr eaLnBrk="0" hangingPunct="0">
                <a:spcBef>
                  <a:spcPct val="30000"/>
                </a:spcBef>
                <a:defRPr/>
              </a:pPr>
              <a:endParaRPr kumimoji="1" lang="en-US" sz="1200" b="0">
                <a:latin typeface="Times New Roman" pitchFamily="18" charset="0"/>
              </a:endParaRPr>
            </a:p>
          </p:txBody>
        </p:sp>
        <p:sp>
          <p:nvSpPr>
            <p:cNvPr id="27" name="Curved Up Arrow 53"/>
            <p:cNvSpPr>
              <a:spLocks noChangeArrowheads="1"/>
            </p:cNvSpPr>
            <p:nvPr/>
          </p:nvSpPr>
          <p:spPr bwMode="auto">
            <a:xfrm>
              <a:off x="3929399" y="4210047"/>
              <a:ext cx="484262" cy="215863"/>
            </a:xfrm>
            <a:prstGeom prst="curvedUpArrow">
              <a:avLst>
                <a:gd name="adj1" fmla="val 24991"/>
                <a:gd name="adj2" fmla="val 50004"/>
                <a:gd name="adj3" fmla="val 25000"/>
              </a:avLst>
            </a:prstGeom>
            <a:grpFill/>
            <a:ln w="3175" algn="ctr">
              <a:solidFill>
                <a:srgbClr val="FFFF00"/>
              </a:solidFill>
              <a:round/>
              <a:headEnd/>
              <a:tailEnd/>
            </a:ln>
          </p:spPr>
          <p:txBody>
            <a:bodyPr lIns="96989" tIns="48495" rIns="96989" bIns="48495"/>
            <a:lstStyle/>
            <a:p>
              <a:pPr eaLnBrk="0" hangingPunct="0">
                <a:spcBef>
                  <a:spcPct val="30000"/>
                </a:spcBef>
                <a:defRPr/>
              </a:pPr>
              <a:endParaRPr kumimoji="1" lang="en-US" sz="1200" b="0">
                <a:latin typeface="Times New Roman" pitchFamily="18" charset="0"/>
              </a:endParaRPr>
            </a:p>
          </p:txBody>
        </p:sp>
        <p:sp>
          <p:nvSpPr>
            <p:cNvPr id="28" name="Curved Up Arrow 53"/>
            <p:cNvSpPr>
              <a:spLocks noChangeArrowheads="1"/>
            </p:cNvSpPr>
            <p:nvPr/>
          </p:nvSpPr>
          <p:spPr bwMode="auto">
            <a:xfrm>
              <a:off x="4437477" y="4216396"/>
              <a:ext cx="484262" cy="214276"/>
            </a:xfrm>
            <a:prstGeom prst="curvedUpArrow">
              <a:avLst>
                <a:gd name="adj1" fmla="val 24991"/>
                <a:gd name="adj2" fmla="val 50004"/>
                <a:gd name="adj3" fmla="val 25000"/>
              </a:avLst>
            </a:prstGeom>
            <a:grpFill/>
            <a:ln w="3175" algn="ctr">
              <a:solidFill>
                <a:srgbClr val="FFFF00"/>
              </a:solidFill>
              <a:round/>
              <a:headEnd/>
              <a:tailEnd/>
            </a:ln>
          </p:spPr>
          <p:txBody>
            <a:bodyPr lIns="96989" tIns="48495" rIns="96989" bIns="48495"/>
            <a:lstStyle/>
            <a:p>
              <a:pPr eaLnBrk="0" hangingPunct="0">
                <a:spcBef>
                  <a:spcPct val="30000"/>
                </a:spcBef>
                <a:defRPr/>
              </a:pPr>
              <a:endParaRPr kumimoji="1" lang="en-US" sz="1200" b="0">
                <a:latin typeface="Times New Roman" pitchFamily="18" charset="0"/>
              </a:endParaRPr>
            </a:p>
          </p:txBody>
        </p:sp>
        <p:sp>
          <p:nvSpPr>
            <p:cNvPr id="29" name="Curved Up Arrow 53"/>
            <p:cNvSpPr>
              <a:spLocks noChangeArrowheads="1"/>
            </p:cNvSpPr>
            <p:nvPr/>
          </p:nvSpPr>
          <p:spPr bwMode="auto">
            <a:xfrm>
              <a:off x="4899510" y="4224332"/>
              <a:ext cx="485850" cy="214275"/>
            </a:xfrm>
            <a:prstGeom prst="curvedUpArrow">
              <a:avLst>
                <a:gd name="adj1" fmla="val 24991"/>
                <a:gd name="adj2" fmla="val 50004"/>
                <a:gd name="adj3" fmla="val 25000"/>
              </a:avLst>
            </a:prstGeom>
            <a:grpFill/>
            <a:ln w="3175" algn="ctr">
              <a:solidFill>
                <a:srgbClr val="FFFF00"/>
              </a:solidFill>
              <a:round/>
              <a:headEnd/>
              <a:tailEnd/>
            </a:ln>
          </p:spPr>
          <p:txBody>
            <a:bodyPr lIns="96989" tIns="48495" rIns="96989" bIns="48495"/>
            <a:lstStyle/>
            <a:p>
              <a:pPr eaLnBrk="0" hangingPunct="0">
                <a:spcBef>
                  <a:spcPct val="30000"/>
                </a:spcBef>
                <a:defRPr/>
              </a:pPr>
              <a:endParaRPr kumimoji="1" lang="en-US" sz="1200" b="0">
                <a:latin typeface="Times New Roman" pitchFamily="18" charset="0"/>
              </a:endParaRPr>
            </a:p>
          </p:txBody>
        </p:sp>
        <p:sp>
          <p:nvSpPr>
            <p:cNvPr id="30" name="Curved Up Arrow 53"/>
            <p:cNvSpPr>
              <a:spLocks noChangeArrowheads="1"/>
            </p:cNvSpPr>
            <p:nvPr/>
          </p:nvSpPr>
          <p:spPr bwMode="auto">
            <a:xfrm>
              <a:off x="5421879" y="4224332"/>
              <a:ext cx="485850" cy="214275"/>
            </a:xfrm>
            <a:prstGeom prst="curvedUpArrow">
              <a:avLst>
                <a:gd name="adj1" fmla="val 24991"/>
                <a:gd name="adj2" fmla="val 50004"/>
                <a:gd name="adj3" fmla="val 25000"/>
              </a:avLst>
            </a:prstGeom>
            <a:grpFill/>
            <a:ln w="3175" algn="ctr">
              <a:solidFill>
                <a:srgbClr val="FFFF00"/>
              </a:solidFill>
              <a:round/>
              <a:headEnd/>
              <a:tailEnd/>
            </a:ln>
          </p:spPr>
          <p:txBody>
            <a:bodyPr lIns="96989" tIns="48495" rIns="96989" bIns="48495"/>
            <a:lstStyle/>
            <a:p>
              <a:pPr eaLnBrk="0" hangingPunct="0">
                <a:spcBef>
                  <a:spcPct val="30000"/>
                </a:spcBef>
                <a:defRPr/>
              </a:pPr>
              <a:endParaRPr kumimoji="1" lang="en-US" sz="1200" b="0">
                <a:latin typeface="Times New Roman" pitchFamily="18" charset="0"/>
              </a:endParaRPr>
            </a:p>
          </p:txBody>
        </p:sp>
      </p:grpSp>
      <p:sp>
        <p:nvSpPr>
          <p:cNvPr id="35" name="Text Box 6"/>
          <p:cNvSpPr txBox="1">
            <a:spLocks noChangeArrowheads="1"/>
          </p:cNvSpPr>
          <p:nvPr/>
        </p:nvSpPr>
        <p:spPr bwMode="auto">
          <a:xfrm>
            <a:off x="152400" y="579438"/>
            <a:ext cx="76962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sz="1600" dirty="0">
                <a:solidFill>
                  <a:schemeClr val="bg1"/>
                </a:solidFill>
                <a:latin typeface="Arial "/>
              </a:rPr>
              <a:t>I) PENARAFAN SEMULA SKIM PERKHIDMATAN </a:t>
            </a:r>
          </a:p>
          <a:p>
            <a:pPr marL="233363" indent="-233363" algn="just">
              <a:defRPr/>
            </a:pPr>
            <a:r>
              <a:rPr lang="en-US" sz="1600" dirty="0">
                <a:solidFill>
                  <a:schemeClr val="bg1"/>
                </a:solidFill>
                <a:latin typeface="Arial "/>
              </a:rPr>
              <a:t>	(TIDAK MEMENUHI SYARAT : </a:t>
            </a:r>
            <a:r>
              <a:rPr lang="en-US" sz="1600" dirty="0" err="1">
                <a:solidFill>
                  <a:schemeClr val="bg1"/>
                </a:solidFill>
                <a:latin typeface="Arial "/>
              </a:rPr>
              <a:t>Gred</a:t>
            </a:r>
            <a:r>
              <a:rPr lang="en-US" sz="1600" dirty="0">
                <a:solidFill>
                  <a:schemeClr val="bg1"/>
                </a:solidFill>
                <a:latin typeface="Arial "/>
              </a:rPr>
              <a:t> 17 </a:t>
            </a:r>
            <a:r>
              <a:rPr lang="en-US" sz="1600" dirty="0" err="1">
                <a:solidFill>
                  <a:schemeClr val="bg1"/>
                </a:solidFill>
                <a:latin typeface="Arial "/>
              </a:rPr>
              <a:t>ke</a:t>
            </a:r>
            <a:r>
              <a:rPr lang="en-US" sz="1600" dirty="0">
                <a:solidFill>
                  <a:schemeClr val="bg1"/>
                </a:solidFill>
                <a:latin typeface="Arial 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 "/>
              </a:rPr>
              <a:t>Gred</a:t>
            </a:r>
            <a:r>
              <a:rPr lang="en-US" sz="1600" dirty="0">
                <a:solidFill>
                  <a:schemeClr val="bg1"/>
                </a:solidFill>
                <a:latin typeface="Arial "/>
              </a:rPr>
              <a:t> 27 ) </a:t>
            </a:r>
          </a:p>
        </p:txBody>
      </p:sp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3429000" y="2465388"/>
            <a:ext cx="54864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31775" indent="-231775" algn="just"/>
            <a:r>
              <a:rPr lang="en-MY" sz="1400">
                <a:solidFill>
                  <a:schemeClr val="bg1"/>
                </a:solidFill>
              </a:rPr>
              <a:t>2.  Gaji dipindahkan ke JGS berdasarkan matagaji yang sama atau tertinggi</a:t>
            </a:r>
          </a:p>
        </p:txBody>
      </p:sp>
      <p:sp>
        <p:nvSpPr>
          <p:cNvPr id="33" name="TextBox 32"/>
          <p:cNvSpPr txBox="1">
            <a:spLocks noChangeArrowheads="1"/>
          </p:cNvSpPr>
          <p:nvPr/>
        </p:nvSpPr>
        <p:spPr bwMode="auto">
          <a:xfrm>
            <a:off x="3429000" y="2932113"/>
            <a:ext cx="54864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31775" indent="-231775" algn="just">
              <a:buFontTx/>
              <a:buAutoNum type="arabicPeriod" startAt="3"/>
            </a:pPr>
            <a:r>
              <a:rPr lang="en-MY" sz="1400">
                <a:solidFill>
                  <a:schemeClr val="bg1"/>
                </a:solidFill>
              </a:rPr>
              <a:t>PGT bagi tahun 2012 pada 1 Jan. Layak diberikan PGT seterusnya.</a:t>
            </a:r>
          </a:p>
        </p:txBody>
      </p:sp>
      <p:sp>
        <p:nvSpPr>
          <p:cNvPr id="34" name="Text Box 6"/>
          <p:cNvSpPr txBox="1">
            <a:spLocks noChangeArrowheads="1"/>
          </p:cNvSpPr>
          <p:nvPr/>
        </p:nvSpPr>
        <p:spPr bwMode="auto">
          <a:xfrm>
            <a:off x="6629400" y="1219200"/>
            <a:ext cx="25146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sz="1200" dirty="0" err="1">
                <a:solidFill>
                  <a:schemeClr val="bg1"/>
                </a:solidFill>
                <a:latin typeface="Arial "/>
              </a:rPr>
              <a:t>Contoh</a:t>
            </a:r>
            <a:r>
              <a:rPr lang="en-US" sz="1200" dirty="0">
                <a:solidFill>
                  <a:schemeClr val="bg1"/>
                </a:solidFill>
                <a:latin typeface="Arial "/>
              </a:rPr>
              <a:t> Skim </a:t>
            </a:r>
            <a:r>
              <a:rPr lang="en-US" sz="1200" dirty="0" err="1">
                <a:solidFill>
                  <a:schemeClr val="bg1"/>
                </a:solidFill>
                <a:latin typeface="Arial "/>
              </a:rPr>
              <a:t>Perkhidmatan</a:t>
            </a:r>
            <a:r>
              <a:rPr lang="en-US" sz="1200" dirty="0">
                <a:solidFill>
                  <a:schemeClr val="bg1"/>
                </a:solidFill>
                <a:latin typeface="Arial "/>
              </a:rPr>
              <a:t> : </a:t>
            </a:r>
          </a:p>
          <a:p>
            <a:pPr algn="just">
              <a:defRPr/>
            </a:pPr>
            <a:r>
              <a:rPr lang="en-US" sz="1200" dirty="0" err="1">
                <a:solidFill>
                  <a:schemeClr val="bg1"/>
                </a:solidFill>
                <a:latin typeface="Arial "/>
              </a:rPr>
              <a:t>i</a:t>
            </a:r>
            <a:r>
              <a:rPr lang="en-US" sz="1200" dirty="0">
                <a:solidFill>
                  <a:schemeClr val="bg1"/>
                </a:solidFill>
                <a:latin typeface="Arial "/>
              </a:rPr>
              <a:t>)  </a:t>
            </a:r>
            <a:r>
              <a:rPr lang="en-US" sz="1200" dirty="0" err="1">
                <a:solidFill>
                  <a:schemeClr val="bg1"/>
                </a:solidFill>
                <a:latin typeface="Arial "/>
              </a:rPr>
              <a:t>Juruteknik</a:t>
            </a:r>
            <a:r>
              <a:rPr lang="en-US" sz="1200" dirty="0">
                <a:solidFill>
                  <a:schemeClr val="bg1"/>
                </a:solidFill>
                <a:latin typeface="Arial "/>
              </a:rPr>
              <a:t>;</a:t>
            </a:r>
          </a:p>
          <a:p>
            <a:pPr marL="168275" indent="-168275" algn="just">
              <a:defRPr/>
            </a:pPr>
            <a:r>
              <a:rPr lang="en-US" sz="1200" dirty="0">
                <a:solidFill>
                  <a:schemeClr val="bg1"/>
                </a:solidFill>
                <a:latin typeface="Arial "/>
              </a:rPr>
              <a:t>ii) </a:t>
            </a:r>
            <a:r>
              <a:rPr lang="en-US" sz="1200" dirty="0" err="1">
                <a:solidFill>
                  <a:schemeClr val="bg1"/>
                </a:solidFill>
                <a:latin typeface="Arial "/>
              </a:rPr>
              <a:t>Pembantu</a:t>
            </a:r>
            <a:r>
              <a:rPr lang="en-US" sz="1200" dirty="0">
                <a:solidFill>
                  <a:schemeClr val="bg1"/>
                </a:solidFill>
                <a:latin typeface="Arial 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Arial "/>
              </a:rPr>
              <a:t>Pemeriksa</a:t>
            </a:r>
            <a:r>
              <a:rPr lang="en-US" sz="1200" dirty="0">
                <a:solidFill>
                  <a:schemeClr val="bg1"/>
                </a:solidFill>
                <a:latin typeface="Arial 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Arial "/>
              </a:rPr>
              <a:t>Kilang</a:t>
            </a:r>
            <a:r>
              <a:rPr lang="en-US" sz="1200" dirty="0">
                <a:solidFill>
                  <a:schemeClr val="bg1"/>
                </a:solidFill>
                <a:latin typeface="Arial "/>
              </a:rPr>
              <a:t> &amp;  </a:t>
            </a:r>
            <a:r>
              <a:rPr lang="en-US" sz="1200" dirty="0" err="1">
                <a:solidFill>
                  <a:schemeClr val="bg1"/>
                </a:solidFill>
                <a:latin typeface="Arial "/>
              </a:rPr>
              <a:t>Jentera</a:t>
            </a:r>
            <a:r>
              <a:rPr lang="en-US" sz="1200" dirty="0">
                <a:solidFill>
                  <a:schemeClr val="bg1"/>
                </a:solidFill>
                <a:latin typeface="Arial "/>
              </a:rPr>
              <a:t>.</a:t>
            </a:r>
          </a:p>
        </p:txBody>
      </p:sp>
      <p:grpSp>
        <p:nvGrpSpPr>
          <p:cNvPr id="3" name="Group 36"/>
          <p:cNvGrpSpPr>
            <a:grpSpLocks/>
          </p:cNvGrpSpPr>
          <p:nvPr/>
        </p:nvGrpSpPr>
        <p:grpSpPr bwMode="auto">
          <a:xfrm>
            <a:off x="2457450" y="1263650"/>
            <a:ext cx="1166813" cy="325438"/>
            <a:chOff x="1958094" y="1295414"/>
            <a:chExt cx="1166106" cy="326052"/>
          </a:xfrm>
        </p:grpSpPr>
        <p:sp>
          <p:nvSpPr>
            <p:cNvPr id="26709" name="Oval 71"/>
            <p:cNvSpPr>
              <a:spLocks noChangeArrowheads="1"/>
            </p:cNvSpPr>
            <p:nvPr/>
          </p:nvSpPr>
          <p:spPr bwMode="auto">
            <a:xfrm>
              <a:off x="1958094" y="1295414"/>
              <a:ext cx="285374" cy="304786"/>
            </a:xfrm>
            <a:prstGeom prst="ellipse">
              <a:avLst/>
            </a:prstGeom>
            <a:solidFill>
              <a:schemeClr val="bg1"/>
            </a:solidFill>
            <a:ln w="38100" algn="ctr">
              <a:solidFill>
                <a:srgbClr val="FF0000"/>
              </a:solidFill>
              <a:round/>
              <a:headEnd/>
              <a:tailEnd/>
            </a:ln>
          </p:spPr>
          <p:txBody>
            <a:bodyPr lIns="96989" tIns="48495" rIns="96989" bIns="48495" anchor="ctr"/>
            <a:lstStyle/>
            <a:p>
              <a:pPr algn="ctr" eaLnBrk="0" hangingPunct="0">
                <a:spcBef>
                  <a:spcPct val="30000"/>
                </a:spcBef>
              </a:pPr>
              <a:r>
                <a:rPr kumimoji="1" lang="en-US" sz="1200">
                  <a:solidFill>
                    <a:srgbClr val="002060"/>
                  </a:solidFill>
                </a:rPr>
                <a:t>1</a:t>
              </a:r>
            </a:p>
          </p:txBody>
        </p:sp>
        <p:sp>
          <p:nvSpPr>
            <p:cNvPr id="39" name="Curved Down Arrow 38"/>
            <p:cNvSpPr/>
            <p:nvPr/>
          </p:nvSpPr>
          <p:spPr>
            <a:xfrm>
              <a:off x="2514969" y="1392435"/>
              <a:ext cx="609231" cy="229031"/>
            </a:xfrm>
            <a:prstGeom prst="curvedDownArrow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26706" name="TextBox 41"/>
          <p:cNvSpPr txBox="1">
            <a:spLocks noChangeArrowheads="1"/>
          </p:cNvSpPr>
          <p:nvPr/>
        </p:nvSpPr>
        <p:spPr bwMode="auto">
          <a:xfrm>
            <a:off x="6738938" y="33338"/>
            <a:ext cx="17526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400">
                <a:solidFill>
                  <a:schemeClr val="bg1"/>
                </a:solidFill>
                <a:latin typeface="Arial "/>
              </a:rPr>
              <a:t>LAMPIRAN C6</a:t>
            </a:r>
          </a:p>
        </p:txBody>
      </p:sp>
      <p:sp>
        <p:nvSpPr>
          <p:cNvPr id="26707" name="Text Box 6"/>
          <p:cNvSpPr txBox="1">
            <a:spLocks noChangeArrowheads="1"/>
          </p:cNvSpPr>
          <p:nvPr/>
        </p:nvSpPr>
        <p:spPr bwMode="auto">
          <a:xfrm>
            <a:off x="866775" y="153988"/>
            <a:ext cx="74136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>
                <a:solidFill>
                  <a:srgbClr val="FFFF00"/>
                </a:solidFill>
                <a:latin typeface="Arial "/>
              </a:rPr>
              <a:t>CONTOH PEMINDAHAN GAJI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914400" y="1143000"/>
          <a:ext cx="5672920" cy="723900"/>
        </p:xfrm>
        <a:graphic>
          <a:graphicData uri="http://schemas.openxmlformats.org/drawingml/2006/table">
            <a:tbl>
              <a:tblPr/>
              <a:tblGrid>
                <a:gridCol w="951931"/>
                <a:gridCol w="674427"/>
                <a:gridCol w="674427"/>
                <a:gridCol w="674427"/>
                <a:gridCol w="674427"/>
                <a:gridCol w="674427"/>
                <a:gridCol w="674427"/>
                <a:gridCol w="674427"/>
              </a:tblGrid>
              <a:tr h="38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err="1" smtClean="0">
                          <a:solidFill>
                            <a:schemeClr val="bg1"/>
                          </a:solidFill>
                          <a:latin typeface="Arial"/>
                        </a:rPr>
                        <a:t>Gred</a:t>
                      </a:r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 J17(SSM)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T13</a:t>
                      </a:r>
                      <a:endParaRPr lang="ms-MY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 dirty="0" smtClean="0">
                          <a:solidFill>
                            <a:srgbClr val="FFFF00"/>
                          </a:solidFill>
                          <a:latin typeface="Arial"/>
                        </a:rPr>
                        <a:t>T14</a:t>
                      </a:r>
                      <a:endParaRPr lang="ms-MY" sz="1200" b="1" i="0" u="none" strike="noStrike" dirty="0">
                        <a:solidFill>
                          <a:srgbClr val="FFFF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T15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T…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T24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T25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T26</a:t>
                      </a:r>
                      <a:r>
                        <a:rPr lang="en-US" sz="1200" b="1" i="0" u="none" strike="noStrike" baseline="0" dirty="0" smtClean="0">
                          <a:solidFill>
                            <a:schemeClr val="bg1"/>
                          </a:solidFill>
                          <a:latin typeface="Arial"/>
                        </a:rPr>
                        <a:t> </a:t>
                      </a:r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(</a:t>
                      </a:r>
                      <a:r>
                        <a:rPr lang="en-US" sz="1200" b="1" i="0" u="none" strike="noStrike" dirty="0" err="1" smtClean="0">
                          <a:solidFill>
                            <a:schemeClr val="bg1"/>
                          </a:solidFill>
                          <a:latin typeface="Arial"/>
                        </a:rPr>
                        <a:t>Maks</a:t>
                      </a:r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)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P1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1460.22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FFFF00"/>
                          </a:solidFill>
                          <a:latin typeface="Arial"/>
                        </a:rPr>
                        <a:t>1526.77</a:t>
                      </a:r>
                      <a:endParaRPr lang="en-US" sz="1200" b="1" i="0" u="none" strike="noStrike" dirty="0">
                        <a:solidFill>
                          <a:srgbClr val="FFFF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1593.32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…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2192.27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2258.82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2325.37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2" name="Table 51"/>
          <p:cNvGraphicFramePr>
            <a:graphicFrameLocks noGrp="1"/>
          </p:cNvGraphicFramePr>
          <p:nvPr/>
        </p:nvGraphicFramePr>
        <p:xfrm>
          <a:off x="1600200" y="3671888"/>
          <a:ext cx="5972147" cy="751523"/>
        </p:xfrm>
        <a:graphic>
          <a:graphicData uri="http://schemas.openxmlformats.org/drawingml/2006/table">
            <a:tbl>
              <a:tblPr/>
              <a:tblGrid>
                <a:gridCol w="644373"/>
                <a:gridCol w="473084"/>
                <a:gridCol w="473084"/>
                <a:gridCol w="473084"/>
                <a:gridCol w="473084"/>
                <a:gridCol w="473084"/>
                <a:gridCol w="473084"/>
                <a:gridCol w="473084"/>
                <a:gridCol w="473084"/>
                <a:gridCol w="473084"/>
                <a:gridCol w="473084"/>
                <a:gridCol w="596934"/>
              </a:tblGrid>
              <a:tr h="3238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err="1" smtClean="0">
                          <a:solidFill>
                            <a:schemeClr val="bg1"/>
                          </a:solidFill>
                          <a:latin typeface="Arial"/>
                        </a:rPr>
                        <a:t>Gred</a:t>
                      </a:r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 (SBPA)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T6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T7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T8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T9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T10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T11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…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T17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T18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T19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T20</a:t>
                      </a:r>
                    </a:p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(</a:t>
                      </a:r>
                      <a:r>
                        <a:rPr lang="en-US" sz="1200" b="1" i="0" u="none" strike="noStrike" dirty="0" err="1" smtClean="0">
                          <a:solidFill>
                            <a:schemeClr val="bg1"/>
                          </a:solidFill>
                          <a:latin typeface="Arial"/>
                        </a:rPr>
                        <a:t>Maks</a:t>
                      </a:r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)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J4-1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1455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1550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1645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1740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1835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1930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…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2505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2605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2705</a:t>
                      </a:r>
                      <a:endParaRPr lang="ms-MY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2805</a:t>
                      </a:r>
                      <a:endParaRPr lang="ms-MY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67" name="TextBox 66"/>
          <p:cNvSpPr txBox="1"/>
          <p:nvPr/>
        </p:nvSpPr>
        <p:spPr>
          <a:xfrm>
            <a:off x="3429000" y="2008188"/>
            <a:ext cx="5486400" cy="523875"/>
          </a:xfrm>
          <a:prstGeom prst="rect">
            <a:avLst/>
          </a:prstGeom>
          <a:noFill/>
          <a:effectLst/>
        </p:spPr>
        <p:txBody>
          <a:bodyPr>
            <a:spAutoFit/>
          </a:bodyPr>
          <a:lstStyle/>
          <a:p>
            <a:pPr algn="just">
              <a:defRPr/>
            </a:pPr>
            <a:r>
              <a:rPr lang="en-MY" sz="1400" dirty="0" err="1">
                <a:solidFill>
                  <a:schemeClr val="bg1"/>
                </a:solidFill>
              </a:rPr>
              <a:t>Pemindahan</a:t>
            </a:r>
            <a:r>
              <a:rPr lang="en-MY" sz="1400" dirty="0">
                <a:solidFill>
                  <a:schemeClr val="bg1"/>
                </a:solidFill>
              </a:rPr>
              <a:t> </a:t>
            </a:r>
            <a:r>
              <a:rPr lang="en-MY" sz="1400" dirty="0" err="1">
                <a:solidFill>
                  <a:schemeClr val="bg1"/>
                </a:solidFill>
              </a:rPr>
              <a:t>Gaji</a:t>
            </a:r>
            <a:r>
              <a:rPr lang="en-MY" sz="1400" dirty="0">
                <a:solidFill>
                  <a:schemeClr val="bg1"/>
                </a:solidFill>
              </a:rPr>
              <a:t> JGM </a:t>
            </a:r>
            <a:r>
              <a:rPr lang="en-MY" sz="1400" dirty="0" err="1">
                <a:solidFill>
                  <a:schemeClr val="bg1"/>
                </a:solidFill>
              </a:rPr>
              <a:t>ke</a:t>
            </a:r>
            <a:r>
              <a:rPr lang="en-MY" sz="1400" dirty="0">
                <a:solidFill>
                  <a:schemeClr val="bg1"/>
                </a:solidFill>
              </a:rPr>
              <a:t> JGS</a:t>
            </a:r>
          </a:p>
          <a:p>
            <a:pPr marL="231775" indent="-231775" algn="just">
              <a:buFontTx/>
              <a:buAutoNum type="arabicPeriod"/>
              <a:defRPr/>
            </a:pPr>
            <a:r>
              <a:rPr lang="en-MY" sz="1400" dirty="0" err="1">
                <a:solidFill>
                  <a:schemeClr val="bg1"/>
                </a:solidFill>
              </a:rPr>
              <a:t>Diberikan</a:t>
            </a:r>
            <a:r>
              <a:rPr lang="en-MY" sz="1400" dirty="0">
                <a:solidFill>
                  <a:schemeClr val="bg1"/>
                </a:solidFill>
              </a:rPr>
              <a:t> </a:t>
            </a:r>
            <a:r>
              <a:rPr lang="en-MY" sz="1400" dirty="0" err="1">
                <a:solidFill>
                  <a:schemeClr val="bg1"/>
                </a:solidFill>
              </a:rPr>
              <a:t>satu</a:t>
            </a:r>
            <a:r>
              <a:rPr lang="en-MY" sz="1400" dirty="0">
                <a:solidFill>
                  <a:schemeClr val="bg1"/>
                </a:solidFill>
              </a:rPr>
              <a:t> PGB </a:t>
            </a:r>
            <a:r>
              <a:rPr lang="en-MY" sz="1400" dirty="0" err="1">
                <a:solidFill>
                  <a:schemeClr val="bg1"/>
                </a:solidFill>
              </a:rPr>
              <a:t>di</a:t>
            </a:r>
            <a:r>
              <a:rPr lang="en-MY" sz="1400" dirty="0">
                <a:solidFill>
                  <a:schemeClr val="bg1"/>
                </a:solidFill>
              </a:rPr>
              <a:t> </a:t>
            </a:r>
            <a:r>
              <a:rPr lang="en-MY" sz="1400" dirty="0" err="1">
                <a:solidFill>
                  <a:schemeClr val="bg1"/>
                </a:solidFill>
              </a:rPr>
              <a:t>gred</a:t>
            </a:r>
            <a:r>
              <a:rPr lang="en-MY" sz="1400" dirty="0">
                <a:solidFill>
                  <a:schemeClr val="bg1"/>
                </a:solidFill>
              </a:rPr>
              <a:t> </a:t>
            </a:r>
            <a:r>
              <a:rPr lang="en-MY" sz="1400" dirty="0" err="1">
                <a:solidFill>
                  <a:schemeClr val="bg1"/>
                </a:solidFill>
              </a:rPr>
              <a:t>gaji</a:t>
            </a:r>
            <a:r>
              <a:rPr lang="en-MY" sz="1400" dirty="0">
                <a:solidFill>
                  <a:schemeClr val="bg1"/>
                </a:solidFill>
              </a:rPr>
              <a:t> </a:t>
            </a:r>
            <a:r>
              <a:rPr lang="en-MY" sz="1400" dirty="0" err="1">
                <a:solidFill>
                  <a:schemeClr val="bg1"/>
                </a:solidFill>
              </a:rPr>
              <a:t>asal</a:t>
            </a:r>
            <a:r>
              <a:rPr lang="en-MY" sz="1400" dirty="0">
                <a:solidFill>
                  <a:schemeClr val="bg1"/>
                </a:solidFill>
              </a:rPr>
              <a:t>.</a:t>
            </a:r>
          </a:p>
        </p:txBody>
      </p:sp>
      <p:cxnSp>
        <p:nvCxnSpPr>
          <p:cNvPr id="54" name="Straight Arrow Connector 53"/>
          <p:cNvCxnSpPr/>
          <p:nvPr/>
        </p:nvCxnSpPr>
        <p:spPr>
          <a:xfrm rot="5400000">
            <a:off x="2514601" y="2743200"/>
            <a:ext cx="1828800" cy="3175"/>
          </a:xfrm>
          <a:prstGeom prst="straightConnector1">
            <a:avLst/>
          </a:prstGeom>
          <a:ln w="57150">
            <a:solidFill>
              <a:srgbClr val="FFFF00"/>
            </a:solidFill>
            <a:prstDash val="dash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Oval 71"/>
          <p:cNvSpPr>
            <a:spLocks noChangeArrowheads="1"/>
          </p:cNvSpPr>
          <p:nvPr/>
        </p:nvSpPr>
        <p:spPr bwMode="auto">
          <a:xfrm>
            <a:off x="3048000" y="3048000"/>
            <a:ext cx="285750" cy="304800"/>
          </a:xfrm>
          <a:prstGeom prst="ellipse">
            <a:avLst/>
          </a:prstGeom>
          <a:solidFill>
            <a:schemeClr val="bg1"/>
          </a:solidFill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lIns="96989" tIns="48495" rIns="96989" bIns="48495" anchor="ctr"/>
          <a:lstStyle/>
          <a:p>
            <a:pPr algn="ctr" eaLnBrk="0" hangingPunct="0">
              <a:spcBef>
                <a:spcPct val="30000"/>
              </a:spcBef>
            </a:pPr>
            <a:r>
              <a:rPr kumimoji="1" lang="en-US" sz="1200">
                <a:solidFill>
                  <a:srgbClr val="002060"/>
                </a:solidFill>
              </a:rPr>
              <a:t>2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990600" y="4772025"/>
            <a:ext cx="7620000" cy="2085975"/>
          </a:xfrm>
          <a:prstGeom prst="rect">
            <a:avLst/>
          </a:prstGeom>
          <a:noFill/>
          <a:effectLst/>
        </p:spPr>
        <p:txBody>
          <a:bodyPr>
            <a:spAutoFit/>
          </a:bodyPr>
          <a:lstStyle/>
          <a:p>
            <a:pPr algn="just">
              <a:defRPr/>
            </a:pPr>
            <a:r>
              <a:rPr lang="en-MY" sz="1400" u="sng" dirty="0" err="1">
                <a:solidFill>
                  <a:schemeClr val="bg1"/>
                </a:solidFill>
              </a:rPr>
              <a:t>Pertambahan</a:t>
            </a:r>
            <a:r>
              <a:rPr lang="en-MY" sz="1400" u="sng" dirty="0">
                <a:solidFill>
                  <a:schemeClr val="bg1"/>
                </a:solidFill>
              </a:rPr>
              <a:t> </a:t>
            </a:r>
            <a:r>
              <a:rPr lang="en-MY" sz="1400" u="sng" dirty="0" err="1">
                <a:solidFill>
                  <a:schemeClr val="bg1"/>
                </a:solidFill>
              </a:rPr>
              <a:t>Gaji</a:t>
            </a:r>
            <a:r>
              <a:rPr lang="en-MY" sz="1400" u="sng" dirty="0">
                <a:solidFill>
                  <a:schemeClr val="bg1"/>
                </a:solidFill>
              </a:rPr>
              <a:t> Yang </a:t>
            </a:r>
            <a:r>
              <a:rPr lang="en-MY" sz="1400" u="sng" dirty="0" err="1">
                <a:solidFill>
                  <a:schemeClr val="bg1"/>
                </a:solidFill>
              </a:rPr>
              <a:t>Diterima</a:t>
            </a:r>
            <a:r>
              <a:rPr lang="en-MY" sz="1400" u="sng" dirty="0">
                <a:solidFill>
                  <a:schemeClr val="bg1"/>
                </a:solidFill>
              </a:rPr>
              <a:t> </a:t>
            </a:r>
            <a:r>
              <a:rPr lang="en-MY" sz="1400" u="sng" dirty="0" err="1">
                <a:solidFill>
                  <a:schemeClr val="bg1"/>
                </a:solidFill>
              </a:rPr>
              <a:t>Pada</a:t>
            </a:r>
            <a:r>
              <a:rPr lang="en-MY" sz="1400" u="sng" dirty="0">
                <a:solidFill>
                  <a:schemeClr val="bg1"/>
                </a:solidFill>
              </a:rPr>
              <a:t> </a:t>
            </a:r>
            <a:r>
              <a:rPr lang="en-MY" sz="1400" u="sng" dirty="0" err="1">
                <a:solidFill>
                  <a:schemeClr val="bg1"/>
                </a:solidFill>
              </a:rPr>
              <a:t>Tahun</a:t>
            </a:r>
            <a:r>
              <a:rPr lang="en-MY" sz="1400" u="sng" dirty="0">
                <a:solidFill>
                  <a:schemeClr val="bg1"/>
                </a:solidFill>
              </a:rPr>
              <a:t> 2012</a:t>
            </a:r>
          </a:p>
          <a:p>
            <a:pPr marL="342900" indent="-342900" algn="just">
              <a:buFontTx/>
              <a:buAutoNum type="arabicPeriod"/>
              <a:defRPr/>
            </a:pPr>
            <a:r>
              <a:rPr lang="en-MY" sz="1400" dirty="0">
                <a:solidFill>
                  <a:schemeClr val="bg1"/>
                </a:solidFill>
              </a:rPr>
              <a:t>1 </a:t>
            </a:r>
            <a:r>
              <a:rPr lang="en-MY" sz="1400" dirty="0" err="1">
                <a:solidFill>
                  <a:schemeClr val="bg1"/>
                </a:solidFill>
              </a:rPr>
              <a:t>Januari</a:t>
            </a:r>
            <a:r>
              <a:rPr lang="en-MY" sz="1400" dirty="0">
                <a:solidFill>
                  <a:schemeClr val="bg1"/>
                </a:solidFill>
              </a:rPr>
              <a:t> 2012</a:t>
            </a:r>
          </a:p>
          <a:p>
            <a:pPr marL="341313" algn="just">
              <a:defRPr/>
            </a:pPr>
            <a:r>
              <a:rPr lang="en-US" sz="1400" dirty="0">
                <a:solidFill>
                  <a:schemeClr val="bg1"/>
                </a:solidFill>
              </a:rPr>
              <a:t>P1T14 (RM1526.77) </a:t>
            </a:r>
            <a:r>
              <a:rPr lang="en-US" sz="1400" dirty="0" err="1">
                <a:solidFill>
                  <a:schemeClr val="bg1"/>
                </a:solidFill>
              </a:rPr>
              <a:t>ke</a:t>
            </a:r>
            <a:r>
              <a:rPr lang="en-US" sz="1400" dirty="0">
                <a:solidFill>
                  <a:schemeClr val="bg1"/>
                </a:solidFill>
              </a:rPr>
              <a:t> P1T15 (RM1593.32)		= RM66.55</a:t>
            </a:r>
          </a:p>
          <a:p>
            <a:pPr marL="341313" algn="just">
              <a:defRPr/>
            </a:pPr>
            <a:r>
              <a:rPr lang="en-US" sz="1400" dirty="0">
                <a:solidFill>
                  <a:schemeClr val="bg1"/>
                </a:solidFill>
              </a:rPr>
              <a:t>P1T15 (RM1593.32) </a:t>
            </a:r>
            <a:r>
              <a:rPr lang="en-US" sz="1400" dirty="0" err="1">
                <a:solidFill>
                  <a:schemeClr val="bg1"/>
                </a:solidFill>
              </a:rPr>
              <a:t>ke</a:t>
            </a:r>
            <a:r>
              <a:rPr lang="en-US" sz="1400" dirty="0">
                <a:solidFill>
                  <a:schemeClr val="bg1"/>
                </a:solidFill>
              </a:rPr>
              <a:t> T8 (RM1645)			= RM</a:t>
            </a:r>
            <a:r>
              <a:rPr lang="ms-MY" sz="1400" dirty="0">
                <a:solidFill>
                  <a:schemeClr val="bg1"/>
                </a:solidFill>
              </a:rPr>
              <a:t>51.68</a:t>
            </a:r>
            <a:endParaRPr lang="en-US" sz="1400" dirty="0">
              <a:solidFill>
                <a:schemeClr val="bg1"/>
              </a:solidFill>
            </a:endParaRPr>
          </a:p>
          <a:p>
            <a:pPr marL="341313" algn="just">
              <a:defRPr/>
            </a:pPr>
            <a:r>
              <a:rPr lang="en-US" sz="1400" dirty="0" err="1">
                <a:solidFill>
                  <a:schemeClr val="bg1"/>
                </a:solidFill>
              </a:rPr>
              <a:t>Jumlah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Pertambahan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Gaji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dari</a:t>
            </a:r>
            <a:r>
              <a:rPr lang="en-US" sz="1400" dirty="0">
                <a:solidFill>
                  <a:schemeClr val="bg1"/>
                </a:solidFill>
              </a:rPr>
              <a:t> SSM </a:t>
            </a:r>
            <a:r>
              <a:rPr lang="en-US" sz="1400" dirty="0" err="1">
                <a:solidFill>
                  <a:schemeClr val="bg1"/>
                </a:solidFill>
              </a:rPr>
              <a:t>ke</a:t>
            </a:r>
            <a:r>
              <a:rPr lang="en-US" sz="1400" dirty="0">
                <a:solidFill>
                  <a:schemeClr val="bg1"/>
                </a:solidFill>
              </a:rPr>
              <a:t> SBPA		= RM118.23</a:t>
            </a:r>
          </a:p>
          <a:p>
            <a:pPr marL="231775" indent="-231775" algn="just">
              <a:defRPr/>
            </a:pPr>
            <a:endParaRPr lang="en-US" sz="1050" dirty="0">
              <a:solidFill>
                <a:schemeClr val="bg1"/>
              </a:solidFill>
            </a:endParaRPr>
          </a:p>
          <a:p>
            <a:pPr marL="342900" indent="-342900" algn="just">
              <a:buFontTx/>
              <a:buAutoNum type="arabicPeriod" startAt="2"/>
              <a:defRPr/>
            </a:pPr>
            <a:r>
              <a:rPr lang="en-MY" sz="1400" dirty="0">
                <a:solidFill>
                  <a:schemeClr val="bg1"/>
                </a:solidFill>
              </a:rPr>
              <a:t>1 Jan 2012</a:t>
            </a:r>
          </a:p>
          <a:p>
            <a:pPr marL="341313" algn="just">
              <a:defRPr/>
            </a:pPr>
            <a:r>
              <a:rPr lang="en-US" sz="1400" dirty="0" err="1">
                <a:solidFill>
                  <a:schemeClr val="bg1"/>
                </a:solidFill>
              </a:rPr>
              <a:t>Pergerakan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Gaji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Tahunan</a:t>
            </a:r>
            <a:r>
              <a:rPr lang="en-US" sz="1400" dirty="0">
                <a:solidFill>
                  <a:schemeClr val="bg1"/>
                </a:solidFill>
              </a:rPr>
              <a:t> T8 (RM1645) </a:t>
            </a:r>
            <a:r>
              <a:rPr lang="en-US" sz="1400" dirty="0" err="1">
                <a:solidFill>
                  <a:schemeClr val="bg1"/>
                </a:solidFill>
              </a:rPr>
              <a:t>ke</a:t>
            </a:r>
            <a:r>
              <a:rPr lang="en-US" sz="1400" dirty="0">
                <a:solidFill>
                  <a:schemeClr val="bg1"/>
                </a:solidFill>
              </a:rPr>
              <a:t> T9 (RM1740)	= RM95.00</a:t>
            </a:r>
          </a:p>
          <a:p>
            <a:pPr algn="just">
              <a:spcBef>
                <a:spcPts val="600"/>
              </a:spcBef>
              <a:defRPr/>
            </a:pPr>
            <a:r>
              <a:rPr lang="en-US" sz="1600" dirty="0" err="1">
                <a:solidFill>
                  <a:schemeClr val="bg1"/>
                </a:solidFill>
              </a:rPr>
              <a:t>Jumlah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Pertambahan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Gaji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pada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tahun</a:t>
            </a:r>
            <a:r>
              <a:rPr lang="en-US" sz="1600" dirty="0">
                <a:solidFill>
                  <a:schemeClr val="bg1"/>
                </a:solidFill>
              </a:rPr>
              <a:t> 2012		= RM213.23</a:t>
            </a:r>
          </a:p>
        </p:txBody>
      </p:sp>
      <p:grpSp>
        <p:nvGrpSpPr>
          <p:cNvPr id="2" name="Group 37"/>
          <p:cNvGrpSpPr>
            <a:grpSpLocks/>
          </p:cNvGrpSpPr>
          <p:nvPr/>
        </p:nvGrpSpPr>
        <p:grpSpPr bwMode="auto">
          <a:xfrm>
            <a:off x="3132137" y="4334824"/>
            <a:ext cx="4154488" cy="307975"/>
            <a:chOff x="1752600" y="4191000"/>
            <a:chExt cx="4155129" cy="307922"/>
          </a:xfrm>
          <a:solidFill>
            <a:srgbClr val="FFFF00"/>
          </a:solidFill>
        </p:grpSpPr>
        <p:sp>
          <p:nvSpPr>
            <p:cNvPr id="64607" name="Oval 71"/>
            <p:cNvSpPr>
              <a:spLocks noChangeArrowheads="1"/>
            </p:cNvSpPr>
            <p:nvPr/>
          </p:nvSpPr>
          <p:spPr bwMode="auto">
            <a:xfrm>
              <a:off x="1752600" y="4194136"/>
              <a:ext cx="285374" cy="304786"/>
            </a:xfrm>
            <a:prstGeom prst="ellipse">
              <a:avLst/>
            </a:prstGeom>
            <a:solidFill>
              <a:schemeClr val="bg1"/>
            </a:solidFill>
            <a:ln w="38100" algn="ctr">
              <a:solidFill>
                <a:srgbClr val="FF3300"/>
              </a:solidFill>
              <a:round/>
              <a:headEnd/>
              <a:tailEnd/>
            </a:ln>
          </p:spPr>
          <p:txBody>
            <a:bodyPr lIns="96989" tIns="48495" rIns="96989" bIns="48495" anchor="ctr"/>
            <a:lstStyle/>
            <a:p>
              <a:pPr algn="ctr" eaLnBrk="0" hangingPunct="0">
                <a:spcBef>
                  <a:spcPct val="30000"/>
                </a:spcBef>
                <a:defRPr/>
              </a:pPr>
              <a:r>
                <a:rPr kumimoji="1" lang="en-US" sz="1200" dirty="0">
                  <a:solidFill>
                    <a:srgbClr val="002060"/>
                  </a:solidFill>
                </a:rPr>
                <a:t>3</a:t>
              </a:r>
            </a:p>
          </p:txBody>
        </p:sp>
        <p:sp>
          <p:nvSpPr>
            <p:cNvPr id="23" name="Curved Up Arrow 53"/>
            <p:cNvSpPr>
              <a:spLocks noChangeArrowheads="1"/>
            </p:cNvSpPr>
            <p:nvPr/>
          </p:nvSpPr>
          <p:spPr bwMode="auto">
            <a:xfrm>
              <a:off x="2076500" y="4213221"/>
              <a:ext cx="485850" cy="214276"/>
            </a:xfrm>
            <a:prstGeom prst="curvedUpArrow">
              <a:avLst>
                <a:gd name="adj1" fmla="val 24991"/>
                <a:gd name="adj2" fmla="val 50004"/>
                <a:gd name="adj3" fmla="val 25000"/>
              </a:avLst>
            </a:prstGeom>
            <a:grpFill/>
            <a:ln w="3175" algn="ctr">
              <a:solidFill>
                <a:srgbClr val="FFFF00"/>
              </a:solidFill>
              <a:round/>
              <a:headEnd/>
              <a:tailEnd/>
            </a:ln>
          </p:spPr>
          <p:txBody>
            <a:bodyPr lIns="96989" tIns="48495" rIns="96989" bIns="48495"/>
            <a:lstStyle/>
            <a:p>
              <a:pPr eaLnBrk="0" hangingPunct="0">
                <a:spcBef>
                  <a:spcPct val="30000"/>
                </a:spcBef>
                <a:defRPr/>
              </a:pPr>
              <a:endParaRPr kumimoji="1" lang="en-US" sz="1200" b="0">
                <a:latin typeface="Times New Roman" pitchFamily="18" charset="0"/>
              </a:endParaRPr>
            </a:p>
          </p:txBody>
        </p:sp>
        <p:sp>
          <p:nvSpPr>
            <p:cNvPr id="24" name="Curved Up Arrow 53"/>
            <p:cNvSpPr>
              <a:spLocks noChangeArrowheads="1"/>
            </p:cNvSpPr>
            <p:nvPr/>
          </p:nvSpPr>
          <p:spPr bwMode="auto">
            <a:xfrm>
              <a:off x="2548061" y="4205286"/>
              <a:ext cx="484262" cy="214275"/>
            </a:xfrm>
            <a:prstGeom prst="curvedUpArrow">
              <a:avLst>
                <a:gd name="adj1" fmla="val 24991"/>
                <a:gd name="adj2" fmla="val 50004"/>
                <a:gd name="adj3" fmla="val 25000"/>
              </a:avLst>
            </a:prstGeom>
            <a:grpFill/>
            <a:ln w="3175" algn="ctr">
              <a:solidFill>
                <a:srgbClr val="FFFF00"/>
              </a:solidFill>
              <a:round/>
              <a:headEnd/>
              <a:tailEnd/>
            </a:ln>
          </p:spPr>
          <p:txBody>
            <a:bodyPr lIns="96989" tIns="48495" rIns="96989" bIns="48495"/>
            <a:lstStyle/>
            <a:p>
              <a:pPr eaLnBrk="0" hangingPunct="0">
                <a:spcBef>
                  <a:spcPct val="30000"/>
                </a:spcBef>
                <a:defRPr/>
              </a:pPr>
              <a:endParaRPr kumimoji="1" lang="en-US" sz="1200" b="0">
                <a:latin typeface="Times New Roman" pitchFamily="18" charset="0"/>
              </a:endParaRPr>
            </a:p>
          </p:txBody>
        </p:sp>
        <p:sp>
          <p:nvSpPr>
            <p:cNvPr id="25" name="Curved Up Arrow 53"/>
            <p:cNvSpPr>
              <a:spLocks noChangeArrowheads="1"/>
            </p:cNvSpPr>
            <p:nvPr/>
          </p:nvSpPr>
          <p:spPr bwMode="auto">
            <a:xfrm>
              <a:off x="3032322" y="4191000"/>
              <a:ext cx="485850" cy="214276"/>
            </a:xfrm>
            <a:prstGeom prst="curvedUpArrow">
              <a:avLst>
                <a:gd name="adj1" fmla="val 24991"/>
                <a:gd name="adj2" fmla="val 50004"/>
                <a:gd name="adj3" fmla="val 25000"/>
              </a:avLst>
            </a:prstGeom>
            <a:grpFill/>
            <a:ln w="3175" algn="ctr">
              <a:solidFill>
                <a:srgbClr val="FFFF00"/>
              </a:solidFill>
              <a:round/>
              <a:headEnd/>
              <a:tailEnd/>
            </a:ln>
          </p:spPr>
          <p:txBody>
            <a:bodyPr lIns="96989" tIns="48495" rIns="96989" bIns="48495"/>
            <a:lstStyle/>
            <a:p>
              <a:pPr eaLnBrk="0" hangingPunct="0">
                <a:spcBef>
                  <a:spcPct val="30000"/>
                </a:spcBef>
                <a:defRPr/>
              </a:pPr>
              <a:endParaRPr kumimoji="1" lang="en-US" sz="1200" b="0">
                <a:latin typeface="Times New Roman" pitchFamily="18" charset="0"/>
              </a:endParaRPr>
            </a:p>
          </p:txBody>
        </p:sp>
        <p:sp>
          <p:nvSpPr>
            <p:cNvPr id="26" name="Curved Up Arrow 53"/>
            <p:cNvSpPr>
              <a:spLocks noChangeArrowheads="1"/>
            </p:cNvSpPr>
            <p:nvPr/>
          </p:nvSpPr>
          <p:spPr bwMode="auto">
            <a:xfrm>
              <a:off x="3486417" y="4205286"/>
              <a:ext cx="485850" cy="214275"/>
            </a:xfrm>
            <a:prstGeom prst="curvedUpArrow">
              <a:avLst>
                <a:gd name="adj1" fmla="val 24991"/>
                <a:gd name="adj2" fmla="val 50004"/>
                <a:gd name="adj3" fmla="val 25000"/>
              </a:avLst>
            </a:prstGeom>
            <a:grpFill/>
            <a:ln w="3175" algn="ctr">
              <a:solidFill>
                <a:srgbClr val="FFFF00"/>
              </a:solidFill>
              <a:round/>
              <a:headEnd/>
              <a:tailEnd/>
            </a:ln>
          </p:spPr>
          <p:txBody>
            <a:bodyPr lIns="96989" tIns="48495" rIns="96989" bIns="48495"/>
            <a:lstStyle/>
            <a:p>
              <a:pPr eaLnBrk="0" hangingPunct="0">
                <a:spcBef>
                  <a:spcPct val="30000"/>
                </a:spcBef>
                <a:defRPr/>
              </a:pPr>
              <a:endParaRPr kumimoji="1" lang="en-US" sz="1200" b="0">
                <a:latin typeface="Times New Roman" pitchFamily="18" charset="0"/>
              </a:endParaRPr>
            </a:p>
          </p:txBody>
        </p:sp>
        <p:sp>
          <p:nvSpPr>
            <p:cNvPr id="27" name="Curved Up Arrow 53"/>
            <p:cNvSpPr>
              <a:spLocks noChangeArrowheads="1"/>
            </p:cNvSpPr>
            <p:nvPr/>
          </p:nvSpPr>
          <p:spPr bwMode="auto">
            <a:xfrm>
              <a:off x="3929399" y="4210047"/>
              <a:ext cx="484262" cy="215863"/>
            </a:xfrm>
            <a:prstGeom prst="curvedUpArrow">
              <a:avLst>
                <a:gd name="adj1" fmla="val 24991"/>
                <a:gd name="adj2" fmla="val 50004"/>
                <a:gd name="adj3" fmla="val 25000"/>
              </a:avLst>
            </a:prstGeom>
            <a:grpFill/>
            <a:ln w="3175" algn="ctr">
              <a:solidFill>
                <a:srgbClr val="FFFF00"/>
              </a:solidFill>
              <a:round/>
              <a:headEnd/>
              <a:tailEnd/>
            </a:ln>
          </p:spPr>
          <p:txBody>
            <a:bodyPr lIns="96989" tIns="48495" rIns="96989" bIns="48495"/>
            <a:lstStyle/>
            <a:p>
              <a:pPr eaLnBrk="0" hangingPunct="0">
                <a:spcBef>
                  <a:spcPct val="30000"/>
                </a:spcBef>
                <a:defRPr/>
              </a:pPr>
              <a:endParaRPr kumimoji="1" lang="en-US" sz="1200" b="0">
                <a:latin typeface="Times New Roman" pitchFamily="18" charset="0"/>
              </a:endParaRPr>
            </a:p>
          </p:txBody>
        </p:sp>
        <p:sp>
          <p:nvSpPr>
            <p:cNvPr id="28" name="Curved Up Arrow 53"/>
            <p:cNvSpPr>
              <a:spLocks noChangeArrowheads="1"/>
            </p:cNvSpPr>
            <p:nvPr/>
          </p:nvSpPr>
          <p:spPr bwMode="auto">
            <a:xfrm>
              <a:off x="4437477" y="4216396"/>
              <a:ext cx="484262" cy="214276"/>
            </a:xfrm>
            <a:prstGeom prst="curvedUpArrow">
              <a:avLst>
                <a:gd name="adj1" fmla="val 24991"/>
                <a:gd name="adj2" fmla="val 50004"/>
                <a:gd name="adj3" fmla="val 25000"/>
              </a:avLst>
            </a:prstGeom>
            <a:grpFill/>
            <a:ln w="3175" algn="ctr">
              <a:solidFill>
                <a:srgbClr val="FFFF00"/>
              </a:solidFill>
              <a:round/>
              <a:headEnd/>
              <a:tailEnd/>
            </a:ln>
          </p:spPr>
          <p:txBody>
            <a:bodyPr lIns="96989" tIns="48495" rIns="96989" bIns="48495"/>
            <a:lstStyle/>
            <a:p>
              <a:pPr eaLnBrk="0" hangingPunct="0">
                <a:spcBef>
                  <a:spcPct val="30000"/>
                </a:spcBef>
                <a:defRPr/>
              </a:pPr>
              <a:endParaRPr kumimoji="1" lang="en-US" sz="1200" b="0">
                <a:latin typeface="Times New Roman" pitchFamily="18" charset="0"/>
              </a:endParaRPr>
            </a:p>
          </p:txBody>
        </p:sp>
        <p:sp>
          <p:nvSpPr>
            <p:cNvPr id="29" name="Curved Up Arrow 53"/>
            <p:cNvSpPr>
              <a:spLocks noChangeArrowheads="1"/>
            </p:cNvSpPr>
            <p:nvPr/>
          </p:nvSpPr>
          <p:spPr bwMode="auto">
            <a:xfrm>
              <a:off x="4899510" y="4224332"/>
              <a:ext cx="485850" cy="214275"/>
            </a:xfrm>
            <a:prstGeom prst="curvedUpArrow">
              <a:avLst>
                <a:gd name="adj1" fmla="val 24991"/>
                <a:gd name="adj2" fmla="val 50004"/>
                <a:gd name="adj3" fmla="val 25000"/>
              </a:avLst>
            </a:prstGeom>
            <a:grpFill/>
            <a:ln w="3175" algn="ctr">
              <a:solidFill>
                <a:srgbClr val="FFFF00"/>
              </a:solidFill>
              <a:round/>
              <a:headEnd/>
              <a:tailEnd/>
            </a:ln>
          </p:spPr>
          <p:txBody>
            <a:bodyPr lIns="96989" tIns="48495" rIns="96989" bIns="48495"/>
            <a:lstStyle/>
            <a:p>
              <a:pPr eaLnBrk="0" hangingPunct="0">
                <a:spcBef>
                  <a:spcPct val="30000"/>
                </a:spcBef>
                <a:defRPr/>
              </a:pPr>
              <a:endParaRPr kumimoji="1" lang="en-US" sz="1200" b="0">
                <a:latin typeface="Times New Roman" pitchFamily="18" charset="0"/>
              </a:endParaRPr>
            </a:p>
          </p:txBody>
        </p:sp>
        <p:sp>
          <p:nvSpPr>
            <p:cNvPr id="30" name="Curved Up Arrow 53"/>
            <p:cNvSpPr>
              <a:spLocks noChangeArrowheads="1"/>
            </p:cNvSpPr>
            <p:nvPr/>
          </p:nvSpPr>
          <p:spPr bwMode="auto">
            <a:xfrm>
              <a:off x="5421879" y="4224332"/>
              <a:ext cx="485850" cy="214275"/>
            </a:xfrm>
            <a:prstGeom prst="curvedUpArrow">
              <a:avLst>
                <a:gd name="adj1" fmla="val 24991"/>
                <a:gd name="adj2" fmla="val 50004"/>
                <a:gd name="adj3" fmla="val 25000"/>
              </a:avLst>
            </a:prstGeom>
            <a:grpFill/>
            <a:ln w="3175" algn="ctr">
              <a:solidFill>
                <a:srgbClr val="FFFF00"/>
              </a:solidFill>
              <a:round/>
              <a:headEnd/>
              <a:tailEnd/>
            </a:ln>
          </p:spPr>
          <p:txBody>
            <a:bodyPr lIns="96989" tIns="48495" rIns="96989" bIns="48495"/>
            <a:lstStyle/>
            <a:p>
              <a:pPr eaLnBrk="0" hangingPunct="0">
                <a:spcBef>
                  <a:spcPct val="30000"/>
                </a:spcBef>
                <a:defRPr/>
              </a:pPr>
              <a:endParaRPr kumimoji="1" lang="en-US" sz="1200" b="0">
                <a:latin typeface="Times New Roman" pitchFamily="18" charset="0"/>
              </a:endParaRPr>
            </a:p>
          </p:txBody>
        </p:sp>
      </p:grpSp>
      <p:sp>
        <p:nvSpPr>
          <p:cNvPr id="35" name="Text Box 6"/>
          <p:cNvSpPr txBox="1">
            <a:spLocks noChangeArrowheads="1"/>
          </p:cNvSpPr>
          <p:nvPr/>
        </p:nvSpPr>
        <p:spPr bwMode="auto">
          <a:xfrm>
            <a:off x="152400" y="579438"/>
            <a:ext cx="76962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sz="1600" dirty="0">
                <a:solidFill>
                  <a:schemeClr val="bg1"/>
                </a:solidFill>
                <a:latin typeface="Arial "/>
              </a:rPr>
              <a:t>I) PENARAFAN SEMULA SKIM PERKHIDMATAN </a:t>
            </a:r>
          </a:p>
          <a:p>
            <a:pPr marL="233363" indent="-233363" algn="just">
              <a:defRPr/>
            </a:pPr>
            <a:r>
              <a:rPr lang="en-US" sz="1600" dirty="0">
                <a:solidFill>
                  <a:schemeClr val="bg1"/>
                </a:solidFill>
                <a:latin typeface="Arial "/>
              </a:rPr>
              <a:t>	(TIDAK MEMENUHI SYARAT : </a:t>
            </a:r>
            <a:r>
              <a:rPr lang="en-US" sz="1600" dirty="0" err="1">
                <a:solidFill>
                  <a:schemeClr val="bg1"/>
                </a:solidFill>
                <a:latin typeface="Arial "/>
              </a:rPr>
              <a:t>Gred</a:t>
            </a:r>
            <a:r>
              <a:rPr lang="en-US" sz="1600" dirty="0">
                <a:solidFill>
                  <a:schemeClr val="bg1"/>
                </a:solidFill>
                <a:latin typeface="Arial "/>
              </a:rPr>
              <a:t> 17 </a:t>
            </a:r>
            <a:r>
              <a:rPr lang="en-US" sz="1600" dirty="0" err="1">
                <a:solidFill>
                  <a:schemeClr val="bg1"/>
                </a:solidFill>
                <a:latin typeface="Arial "/>
              </a:rPr>
              <a:t>ke</a:t>
            </a:r>
            <a:r>
              <a:rPr lang="en-US" sz="1600" dirty="0">
                <a:solidFill>
                  <a:schemeClr val="bg1"/>
                </a:solidFill>
                <a:latin typeface="Arial 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 "/>
              </a:rPr>
              <a:t>Gred</a:t>
            </a:r>
            <a:r>
              <a:rPr lang="en-US" sz="1600" dirty="0">
                <a:solidFill>
                  <a:schemeClr val="bg1"/>
                </a:solidFill>
                <a:latin typeface="Arial "/>
              </a:rPr>
              <a:t> 27 ) </a:t>
            </a:r>
          </a:p>
        </p:txBody>
      </p:sp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3429000" y="2465388"/>
            <a:ext cx="54864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31775" indent="-231775" algn="just"/>
            <a:r>
              <a:rPr lang="en-MY" sz="1400">
                <a:solidFill>
                  <a:schemeClr val="bg1"/>
                </a:solidFill>
              </a:rPr>
              <a:t>2.  Gaji dipindahkan ke JGS berdasarkan matagaji yang sama atau tertinggi</a:t>
            </a:r>
          </a:p>
        </p:txBody>
      </p:sp>
      <p:sp>
        <p:nvSpPr>
          <p:cNvPr id="33" name="TextBox 32"/>
          <p:cNvSpPr txBox="1">
            <a:spLocks noChangeArrowheads="1"/>
          </p:cNvSpPr>
          <p:nvPr/>
        </p:nvSpPr>
        <p:spPr bwMode="auto">
          <a:xfrm>
            <a:off x="3429000" y="2932113"/>
            <a:ext cx="54864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31775" indent="-231775" algn="just">
              <a:buFontTx/>
              <a:buAutoNum type="arabicPeriod" startAt="3"/>
            </a:pPr>
            <a:r>
              <a:rPr lang="en-MY" sz="1400">
                <a:solidFill>
                  <a:schemeClr val="bg1"/>
                </a:solidFill>
              </a:rPr>
              <a:t>PGT bagi tahun 2012 pada 1 Jan. Layak diberikan PGT seterusnya.</a:t>
            </a:r>
          </a:p>
        </p:txBody>
      </p:sp>
      <p:sp>
        <p:nvSpPr>
          <p:cNvPr id="34" name="Text Box 6"/>
          <p:cNvSpPr txBox="1">
            <a:spLocks noChangeArrowheads="1"/>
          </p:cNvSpPr>
          <p:nvPr/>
        </p:nvSpPr>
        <p:spPr bwMode="auto">
          <a:xfrm>
            <a:off x="6629400" y="1219200"/>
            <a:ext cx="25146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sz="1200" dirty="0" err="1">
                <a:solidFill>
                  <a:schemeClr val="bg1"/>
                </a:solidFill>
                <a:latin typeface="Arial "/>
              </a:rPr>
              <a:t>Contoh</a:t>
            </a:r>
            <a:r>
              <a:rPr lang="en-US" sz="1200" dirty="0">
                <a:solidFill>
                  <a:schemeClr val="bg1"/>
                </a:solidFill>
                <a:latin typeface="Arial "/>
              </a:rPr>
              <a:t> Skim </a:t>
            </a:r>
            <a:r>
              <a:rPr lang="en-US" sz="1200" dirty="0" err="1">
                <a:solidFill>
                  <a:schemeClr val="bg1"/>
                </a:solidFill>
                <a:latin typeface="Arial "/>
              </a:rPr>
              <a:t>Perkhidmatan</a:t>
            </a:r>
            <a:r>
              <a:rPr lang="en-US" sz="1200" dirty="0">
                <a:solidFill>
                  <a:schemeClr val="bg1"/>
                </a:solidFill>
                <a:latin typeface="Arial "/>
              </a:rPr>
              <a:t> : </a:t>
            </a:r>
          </a:p>
          <a:p>
            <a:pPr algn="just">
              <a:defRPr/>
            </a:pPr>
            <a:r>
              <a:rPr lang="en-US" sz="1200" dirty="0" err="1">
                <a:solidFill>
                  <a:schemeClr val="bg1"/>
                </a:solidFill>
                <a:latin typeface="Arial "/>
              </a:rPr>
              <a:t>i</a:t>
            </a:r>
            <a:r>
              <a:rPr lang="en-US" sz="1200" dirty="0">
                <a:solidFill>
                  <a:schemeClr val="bg1"/>
                </a:solidFill>
                <a:latin typeface="Arial "/>
              </a:rPr>
              <a:t>)  </a:t>
            </a:r>
            <a:r>
              <a:rPr lang="en-US" sz="1200" dirty="0" err="1">
                <a:solidFill>
                  <a:schemeClr val="bg1"/>
                </a:solidFill>
                <a:latin typeface="Arial "/>
              </a:rPr>
              <a:t>Juruteknik</a:t>
            </a:r>
            <a:r>
              <a:rPr lang="en-US" sz="1200" dirty="0">
                <a:solidFill>
                  <a:schemeClr val="bg1"/>
                </a:solidFill>
                <a:latin typeface="Arial "/>
              </a:rPr>
              <a:t>;</a:t>
            </a:r>
          </a:p>
          <a:p>
            <a:pPr marL="168275" indent="-168275" algn="just">
              <a:defRPr/>
            </a:pPr>
            <a:r>
              <a:rPr lang="en-US" sz="1200" dirty="0">
                <a:solidFill>
                  <a:schemeClr val="bg1"/>
                </a:solidFill>
                <a:latin typeface="Arial "/>
              </a:rPr>
              <a:t>ii) </a:t>
            </a:r>
            <a:r>
              <a:rPr lang="en-US" sz="1200" dirty="0" err="1">
                <a:solidFill>
                  <a:schemeClr val="bg1"/>
                </a:solidFill>
                <a:latin typeface="Arial "/>
              </a:rPr>
              <a:t>Pembantu</a:t>
            </a:r>
            <a:r>
              <a:rPr lang="en-US" sz="1200" dirty="0">
                <a:solidFill>
                  <a:schemeClr val="bg1"/>
                </a:solidFill>
                <a:latin typeface="Arial 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Arial "/>
              </a:rPr>
              <a:t>Pemeriksa</a:t>
            </a:r>
            <a:r>
              <a:rPr lang="en-US" sz="1200" dirty="0">
                <a:solidFill>
                  <a:schemeClr val="bg1"/>
                </a:solidFill>
                <a:latin typeface="Arial 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Arial "/>
              </a:rPr>
              <a:t>Kilang</a:t>
            </a:r>
            <a:r>
              <a:rPr lang="en-US" sz="1200" dirty="0">
                <a:solidFill>
                  <a:schemeClr val="bg1"/>
                </a:solidFill>
                <a:latin typeface="Arial "/>
              </a:rPr>
              <a:t> &amp;  </a:t>
            </a:r>
            <a:r>
              <a:rPr lang="en-US" sz="1200" dirty="0" err="1">
                <a:solidFill>
                  <a:schemeClr val="bg1"/>
                </a:solidFill>
                <a:latin typeface="Arial "/>
              </a:rPr>
              <a:t>Jentera</a:t>
            </a:r>
            <a:r>
              <a:rPr lang="en-US" sz="1200" dirty="0">
                <a:solidFill>
                  <a:schemeClr val="bg1"/>
                </a:solidFill>
                <a:latin typeface="Arial "/>
              </a:rPr>
              <a:t>.</a:t>
            </a:r>
          </a:p>
        </p:txBody>
      </p:sp>
      <p:grpSp>
        <p:nvGrpSpPr>
          <p:cNvPr id="3" name="Group 36"/>
          <p:cNvGrpSpPr>
            <a:grpSpLocks/>
          </p:cNvGrpSpPr>
          <p:nvPr/>
        </p:nvGrpSpPr>
        <p:grpSpPr bwMode="auto">
          <a:xfrm>
            <a:off x="2457450" y="1263650"/>
            <a:ext cx="1166813" cy="325438"/>
            <a:chOff x="1958094" y="1295414"/>
            <a:chExt cx="1166106" cy="326052"/>
          </a:xfrm>
        </p:grpSpPr>
        <p:sp>
          <p:nvSpPr>
            <p:cNvPr id="27732" name="Oval 71"/>
            <p:cNvSpPr>
              <a:spLocks noChangeArrowheads="1"/>
            </p:cNvSpPr>
            <p:nvPr/>
          </p:nvSpPr>
          <p:spPr bwMode="auto">
            <a:xfrm>
              <a:off x="1958094" y="1295414"/>
              <a:ext cx="285374" cy="304786"/>
            </a:xfrm>
            <a:prstGeom prst="ellipse">
              <a:avLst/>
            </a:prstGeom>
            <a:solidFill>
              <a:schemeClr val="bg1"/>
            </a:solidFill>
            <a:ln w="38100" algn="ctr">
              <a:solidFill>
                <a:srgbClr val="FF0000"/>
              </a:solidFill>
              <a:round/>
              <a:headEnd/>
              <a:tailEnd/>
            </a:ln>
          </p:spPr>
          <p:txBody>
            <a:bodyPr lIns="96989" tIns="48495" rIns="96989" bIns="48495" anchor="ctr"/>
            <a:lstStyle/>
            <a:p>
              <a:pPr algn="ctr" eaLnBrk="0" hangingPunct="0">
                <a:spcBef>
                  <a:spcPct val="30000"/>
                </a:spcBef>
              </a:pPr>
              <a:r>
                <a:rPr kumimoji="1" lang="en-US" sz="1200">
                  <a:solidFill>
                    <a:srgbClr val="002060"/>
                  </a:solidFill>
                </a:rPr>
                <a:t>1</a:t>
              </a:r>
            </a:p>
          </p:txBody>
        </p:sp>
        <p:sp>
          <p:nvSpPr>
            <p:cNvPr id="39" name="Curved Down Arrow 38"/>
            <p:cNvSpPr/>
            <p:nvPr/>
          </p:nvSpPr>
          <p:spPr>
            <a:xfrm>
              <a:off x="2514969" y="1392435"/>
              <a:ext cx="609231" cy="229031"/>
            </a:xfrm>
            <a:prstGeom prst="curvedDownArrow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27730" name="TextBox 41"/>
          <p:cNvSpPr txBox="1">
            <a:spLocks noChangeArrowheads="1"/>
          </p:cNvSpPr>
          <p:nvPr/>
        </p:nvSpPr>
        <p:spPr bwMode="auto">
          <a:xfrm>
            <a:off x="6738938" y="33338"/>
            <a:ext cx="17526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400">
                <a:solidFill>
                  <a:schemeClr val="bg1"/>
                </a:solidFill>
                <a:latin typeface="Arial "/>
              </a:rPr>
              <a:t>LAMPIRAN C6</a:t>
            </a:r>
          </a:p>
        </p:txBody>
      </p:sp>
      <p:sp>
        <p:nvSpPr>
          <p:cNvPr id="27731" name="Text Box 6"/>
          <p:cNvSpPr txBox="1">
            <a:spLocks noChangeArrowheads="1"/>
          </p:cNvSpPr>
          <p:nvPr/>
        </p:nvSpPr>
        <p:spPr bwMode="auto">
          <a:xfrm>
            <a:off x="866775" y="153988"/>
            <a:ext cx="74136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>
                <a:solidFill>
                  <a:srgbClr val="FFFF00"/>
                </a:solidFill>
                <a:latin typeface="Arial "/>
              </a:rPr>
              <a:t>CONTOH PEMINDAHAN GAJI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6" name="Table 45"/>
          <p:cNvGraphicFramePr>
            <a:graphicFrameLocks noGrp="1"/>
          </p:cNvGraphicFramePr>
          <p:nvPr/>
        </p:nvGraphicFramePr>
        <p:xfrm>
          <a:off x="152400" y="1028700"/>
          <a:ext cx="5672920" cy="1066800"/>
        </p:xfrm>
        <a:graphic>
          <a:graphicData uri="http://schemas.openxmlformats.org/drawingml/2006/table">
            <a:tbl>
              <a:tblPr/>
              <a:tblGrid>
                <a:gridCol w="951931"/>
                <a:gridCol w="674427"/>
                <a:gridCol w="674427"/>
                <a:gridCol w="674427"/>
                <a:gridCol w="674427"/>
                <a:gridCol w="674427"/>
                <a:gridCol w="674427"/>
                <a:gridCol w="674427"/>
              </a:tblGrid>
              <a:tr h="38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err="1" smtClean="0">
                          <a:solidFill>
                            <a:schemeClr val="bg1"/>
                          </a:solidFill>
                          <a:latin typeface="Arial"/>
                        </a:rPr>
                        <a:t>Gred</a:t>
                      </a:r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 N17  (SSM)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T13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FFFF00"/>
                          </a:solidFill>
                          <a:latin typeface="Arial"/>
                        </a:rPr>
                        <a:t>T14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T15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T16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T17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T18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T24</a:t>
                      </a:r>
                    </a:p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(</a:t>
                      </a:r>
                      <a:r>
                        <a:rPr lang="en-US" sz="1200" b="1" i="0" u="none" strike="noStrike" dirty="0" err="1" smtClean="0">
                          <a:solidFill>
                            <a:schemeClr val="bg1"/>
                          </a:solidFill>
                          <a:latin typeface="Arial"/>
                        </a:rPr>
                        <a:t>Maks</a:t>
                      </a:r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)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P1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1419.30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FFFF00"/>
                          </a:solidFill>
                          <a:latin typeface="Arial"/>
                        </a:rPr>
                        <a:t>1485.85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1552.40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1618.95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1685.50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1752.05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2151.35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TPG BARU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Arial"/>
                        </a:rPr>
                        <a:t>KEKAL</a:t>
                      </a:r>
                      <a:endParaRPr lang="en-US" sz="1200" b="1" i="0" u="none" strike="noStrike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FFFF00"/>
                          </a:solidFill>
                          <a:latin typeface="Arial"/>
                        </a:rPr>
                        <a:t>1 APR</a:t>
                      </a:r>
                      <a:endParaRPr lang="en-US" sz="1200" b="1" i="0" u="none" strike="noStrike" dirty="0">
                        <a:solidFill>
                          <a:srgbClr val="FFFF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Arial"/>
                        </a:rPr>
                        <a:t>1 JAN</a:t>
                      </a:r>
                      <a:endParaRPr lang="en-US" sz="1200" b="1" i="0" u="none" strike="noStrike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Arial"/>
                        </a:rPr>
                        <a:t>KEKAL</a:t>
                      </a:r>
                      <a:endParaRPr lang="en-US" sz="1200" b="1" i="0" u="none" strike="noStrike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Arial"/>
                        </a:rPr>
                        <a:t>KEKAL</a:t>
                      </a:r>
                      <a:endParaRPr lang="en-US" sz="1200" b="1" i="0" u="none" strike="noStrike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Arial"/>
                        </a:rPr>
                        <a:t>1</a:t>
                      </a:r>
                      <a:r>
                        <a:rPr lang="en-US" sz="1200" b="1" i="0" u="none" strike="noStrike" baseline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Arial"/>
                        </a:rPr>
                        <a:t> APR</a:t>
                      </a:r>
                      <a:endParaRPr lang="en-US" sz="1200" b="1" i="0" u="none" strike="noStrike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Arial"/>
                        </a:rPr>
                        <a:t>1 JAN</a:t>
                      </a:r>
                      <a:endParaRPr lang="en-US" sz="1200" b="1" i="0" u="none" strike="noStrike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2" name="Table 51"/>
          <p:cNvGraphicFramePr>
            <a:graphicFrameLocks noGrp="1"/>
          </p:cNvGraphicFramePr>
          <p:nvPr/>
        </p:nvGraphicFramePr>
        <p:xfrm>
          <a:off x="1219200" y="3581400"/>
          <a:ext cx="7391399" cy="838200"/>
        </p:xfrm>
        <a:graphic>
          <a:graphicData uri="http://schemas.openxmlformats.org/drawingml/2006/table">
            <a:tbl>
              <a:tblPr/>
              <a:tblGrid>
                <a:gridCol w="644373"/>
                <a:gridCol w="473084"/>
                <a:gridCol w="473084"/>
                <a:gridCol w="473084"/>
                <a:gridCol w="473084"/>
                <a:gridCol w="473084"/>
                <a:gridCol w="473084"/>
                <a:gridCol w="473084"/>
                <a:gridCol w="473084"/>
                <a:gridCol w="473084"/>
                <a:gridCol w="473084"/>
                <a:gridCol w="473084"/>
                <a:gridCol w="473084"/>
                <a:gridCol w="473084"/>
                <a:gridCol w="596934"/>
              </a:tblGrid>
              <a:tr h="4572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err="1" smtClean="0">
                          <a:solidFill>
                            <a:schemeClr val="bg1"/>
                          </a:solidFill>
                          <a:latin typeface="Arial"/>
                        </a:rPr>
                        <a:t>Gred</a:t>
                      </a:r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 (SBPA)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T7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FFFF00"/>
                          </a:solidFill>
                          <a:latin typeface="Arial"/>
                        </a:rPr>
                        <a:t>T8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T9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T10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T11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T12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T13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T14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T15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T16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T17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T18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T19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T20</a:t>
                      </a:r>
                    </a:p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(</a:t>
                      </a:r>
                      <a:r>
                        <a:rPr lang="en-US" sz="1200" b="1" i="0" u="none" strike="noStrike" dirty="0" err="1" smtClean="0">
                          <a:solidFill>
                            <a:schemeClr val="bg1"/>
                          </a:solidFill>
                          <a:latin typeface="Arial"/>
                        </a:rPr>
                        <a:t>Maks</a:t>
                      </a:r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)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N4-1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1525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FFFF00"/>
                          </a:solidFill>
                          <a:latin typeface="Arial"/>
                        </a:rPr>
                        <a:t>1620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1715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1810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1905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2000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2095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2190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2285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2380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2480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2580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2680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2780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67" name="TextBox 66"/>
          <p:cNvSpPr txBox="1"/>
          <p:nvPr/>
        </p:nvSpPr>
        <p:spPr>
          <a:xfrm>
            <a:off x="3352800" y="2209800"/>
            <a:ext cx="5638800" cy="523875"/>
          </a:xfrm>
          <a:prstGeom prst="rect">
            <a:avLst/>
          </a:prstGeom>
          <a:noFill/>
          <a:effectLst/>
        </p:spPr>
        <p:txBody>
          <a:bodyPr>
            <a:spAutoFit/>
          </a:bodyPr>
          <a:lstStyle/>
          <a:p>
            <a:pPr algn="just">
              <a:defRPr/>
            </a:pPr>
            <a:r>
              <a:rPr lang="en-MY" sz="1400" u="sng" dirty="0" err="1">
                <a:solidFill>
                  <a:schemeClr val="bg1"/>
                </a:solidFill>
              </a:rPr>
              <a:t>Pemindahan</a:t>
            </a:r>
            <a:r>
              <a:rPr lang="en-MY" sz="1400" u="sng" dirty="0">
                <a:solidFill>
                  <a:schemeClr val="bg1"/>
                </a:solidFill>
              </a:rPr>
              <a:t> </a:t>
            </a:r>
            <a:r>
              <a:rPr lang="en-MY" sz="1400" u="sng" dirty="0" err="1">
                <a:solidFill>
                  <a:schemeClr val="bg1"/>
                </a:solidFill>
              </a:rPr>
              <a:t>Gaji</a:t>
            </a:r>
            <a:r>
              <a:rPr lang="en-MY" sz="1400" u="sng" dirty="0">
                <a:solidFill>
                  <a:schemeClr val="bg1"/>
                </a:solidFill>
              </a:rPr>
              <a:t> JGM </a:t>
            </a:r>
            <a:r>
              <a:rPr lang="en-MY" sz="1400" u="sng" dirty="0" err="1">
                <a:solidFill>
                  <a:schemeClr val="bg1"/>
                </a:solidFill>
              </a:rPr>
              <a:t>ke</a:t>
            </a:r>
            <a:r>
              <a:rPr lang="en-MY" sz="1400" u="sng" dirty="0">
                <a:solidFill>
                  <a:schemeClr val="bg1"/>
                </a:solidFill>
              </a:rPr>
              <a:t> JGS</a:t>
            </a:r>
          </a:p>
          <a:p>
            <a:pPr marL="231775" indent="-231775" algn="just">
              <a:buFontTx/>
              <a:buAutoNum type="arabicPeriod"/>
              <a:defRPr/>
            </a:pPr>
            <a:r>
              <a:rPr lang="en-MY" sz="1400" dirty="0" err="1">
                <a:solidFill>
                  <a:schemeClr val="bg1"/>
                </a:solidFill>
              </a:rPr>
              <a:t>Diberikan</a:t>
            </a:r>
            <a:r>
              <a:rPr lang="en-MY" sz="1400" dirty="0">
                <a:solidFill>
                  <a:schemeClr val="bg1"/>
                </a:solidFill>
              </a:rPr>
              <a:t> </a:t>
            </a:r>
            <a:r>
              <a:rPr lang="en-MY" sz="1400" dirty="0" err="1">
                <a:solidFill>
                  <a:schemeClr val="bg1"/>
                </a:solidFill>
              </a:rPr>
              <a:t>satu</a:t>
            </a:r>
            <a:r>
              <a:rPr lang="en-MY" sz="1400" dirty="0">
                <a:solidFill>
                  <a:schemeClr val="bg1"/>
                </a:solidFill>
              </a:rPr>
              <a:t> PGB </a:t>
            </a:r>
            <a:r>
              <a:rPr lang="en-MY" sz="1400" dirty="0" err="1">
                <a:solidFill>
                  <a:schemeClr val="bg1"/>
                </a:solidFill>
              </a:rPr>
              <a:t>di</a:t>
            </a:r>
            <a:r>
              <a:rPr lang="en-MY" sz="1400" dirty="0">
                <a:solidFill>
                  <a:schemeClr val="bg1"/>
                </a:solidFill>
              </a:rPr>
              <a:t> </a:t>
            </a:r>
            <a:r>
              <a:rPr lang="en-MY" sz="1400" dirty="0" err="1">
                <a:solidFill>
                  <a:schemeClr val="bg1"/>
                </a:solidFill>
              </a:rPr>
              <a:t>gred</a:t>
            </a:r>
            <a:r>
              <a:rPr lang="en-MY" sz="1400" dirty="0">
                <a:solidFill>
                  <a:schemeClr val="bg1"/>
                </a:solidFill>
              </a:rPr>
              <a:t> </a:t>
            </a:r>
            <a:r>
              <a:rPr lang="en-MY" sz="1400" dirty="0" err="1">
                <a:solidFill>
                  <a:schemeClr val="bg1"/>
                </a:solidFill>
              </a:rPr>
              <a:t>gaji</a:t>
            </a:r>
            <a:r>
              <a:rPr lang="en-MY" sz="1400" dirty="0">
                <a:solidFill>
                  <a:schemeClr val="bg1"/>
                </a:solidFill>
              </a:rPr>
              <a:t> </a:t>
            </a:r>
            <a:r>
              <a:rPr lang="en-MY" sz="1400" dirty="0" err="1">
                <a:solidFill>
                  <a:schemeClr val="bg1"/>
                </a:solidFill>
              </a:rPr>
              <a:t>asal</a:t>
            </a:r>
            <a:r>
              <a:rPr lang="en-MY" sz="1400" dirty="0">
                <a:solidFill>
                  <a:schemeClr val="bg1"/>
                </a:solidFill>
              </a:rPr>
              <a:t>.</a:t>
            </a:r>
          </a:p>
        </p:txBody>
      </p:sp>
      <p:cxnSp>
        <p:nvCxnSpPr>
          <p:cNvPr id="54" name="Straight Arrow Connector 53"/>
          <p:cNvCxnSpPr/>
          <p:nvPr/>
        </p:nvCxnSpPr>
        <p:spPr bwMode="auto">
          <a:xfrm rot="5400000">
            <a:off x="1600994" y="2742406"/>
            <a:ext cx="1981200" cy="1588"/>
          </a:xfrm>
          <a:prstGeom prst="straightConnector1">
            <a:avLst/>
          </a:prstGeom>
          <a:ln w="57150">
            <a:solidFill>
              <a:srgbClr val="FFFF00"/>
            </a:solidFill>
            <a:prstDash val="dash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764" name="Oval 71"/>
          <p:cNvSpPr>
            <a:spLocks noChangeArrowheads="1"/>
          </p:cNvSpPr>
          <p:nvPr/>
        </p:nvSpPr>
        <p:spPr bwMode="auto">
          <a:xfrm>
            <a:off x="2209800" y="3124200"/>
            <a:ext cx="263525" cy="247650"/>
          </a:xfrm>
          <a:prstGeom prst="ellipse">
            <a:avLst/>
          </a:prstGeom>
          <a:solidFill>
            <a:schemeClr val="bg1"/>
          </a:solidFill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lIns="96989" tIns="48495" rIns="96989" bIns="48495" anchor="ctr"/>
          <a:lstStyle/>
          <a:p>
            <a:pPr algn="ctr" eaLnBrk="0" hangingPunct="0">
              <a:spcBef>
                <a:spcPct val="30000"/>
              </a:spcBef>
            </a:pPr>
            <a:r>
              <a:rPr kumimoji="1" lang="en-US" sz="1200">
                <a:solidFill>
                  <a:srgbClr val="002060"/>
                </a:solidFill>
              </a:rPr>
              <a:t>2</a:t>
            </a:r>
          </a:p>
        </p:txBody>
      </p:sp>
      <p:grpSp>
        <p:nvGrpSpPr>
          <p:cNvPr id="2" name="Group 78"/>
          <p:cNvGrpSpPr>
            <a:grpSpLocks/>
          </p:cNvGrpSpPr>
          <p:nvPr/>
        </p:nvGrpSpPr>
        <p:grpSpPr bwMode="auto">
          <a:xfrm>
            <a:off x="2203450" y="4332288"/>
            <a:ext cx="928688" cy="304800"/>
            <a:chOff x="699448" y="4191014"/>
            <a:chExt cx="928048" cy="304786"/>
          </a:xfrm>
        </p:grpSpPr>
        <p:sp>
          <p:nvSpPr>
            <p:cNvPr id="28835" name="Curved Up Arrow 53"/>
            <p:cNvSpPr>
              <a:spLocks noChangeArrowheads="1"/>
            </p:cNvSpPr>
            <p:nvPr/>
          </p:nvSpPr>
          <p:spPr bwMode="auto">
            <a:xfrm>
              <a:off x="990600" y="4202376"/>
              <a:ext cx="636896" cy="230872"/>
            </a:xfrm>
            <a:prstGeom prst="curvedUpArrow">
              <a:avLst>
                <a:gd name="adj1" fmla="val 24994"/>
                <a:gd name="adj2" fmla="val 50001"/>
                <a:gd name="adj3" fmla="val 25000"/>
              </a:avLst>
            </a:prstGeom>
            <a:solidFill>
              <a:srgbClr val="92D050"/>
            </a:solidFill>
            <a:ln w="3175" algn="ctr">
              <a:solidFill>
                <a:schemeClr val="tx1"/>
              </a:solidFill>
              <a:round/>
              <a:headEnd/>
              <a:tailEnd/>
            </a:ln>
          </p:spPr>
          <p:txBody>
            <a:bodyPr lIns="96989" tIns="48495" rIns="96989" bIns="48495"/>
            <a:lstStyle/>
            <a:p>
              <a:pPr eaLnBrk="0" hangingPunct="0">
                <a:spcBef>
                  <a:spcPct val="30000"/>
                </a:spcBef>
              </a:pPr>
              <a:endParaRPr kumimoji="1" lang="ms-MY" sz="1200" b="0">
                <a:latin typeface="Times New Roman" pitchFamily="18" charset="0"/>
              </a:endParaRPr>
            </a:p>
          </p:txBody>
        </p:sp>
        <p:sp>
          <p:nvSpPr>
            <p:cNvPr id="28836" name="Oval 71"/>
            <p:cNvSpPr>
              <a:spLocks noChangeArrowheads="1"/>
            </p:cNvSpPr>
            <p:nvPr/>
          </p:nvSpPr>
          <p:spPr bwMode="auto">
            <a:xfrm>
              <a:off x="699448" y="4191014"/>
              <a:ext cx="285374" cy="304786"/>
            </a:xfrm>
            <a:prstGeom prst="ellipse">
              <a:avLst/>
            </a:prstGeom>
            <a:solidFill>
              <a:schemeClr val="bg1"/>
            </a:solidFill>
            <a:ln w="38100" algn="ctr">
              <a:solidFill>
                <a:srgbClr val="FF0000"/>
              </a:solidFill>
              <a:round/>
              <a:headEnd/>
              <a:tailEnd/>
            </a:ln>
          </p:spPr>
          <p:txBody>
            <a:bodyPr lIns="96989" tIns="48495" rIns="96989" bIns="48495" anchor="ctr"/>
            <a:lstStyle/>
            <a:p>
              <a:pPr algn="ctr" eaLnBrk="0" hangingPunct="0">
                <a:spcBef>
                  <a:spcPct val="30000"/>
                </a:spcBef>
              </a:pPr>
              <a:r>
                <a:rPr kumimoji="1" lang="en-US" sz="1200">
                  <a:solidFill>
                    <a:srgbClr val="002060"/>
                  </a:solidFill>
                </a:rPr>
                <a:t>3</a:t>
              </a:r>
            </a:p>
          </p:txBody>
        </p:sp>
      </p:grpSp>
      <p:sp>
        <p:nvSpPr>
          <p:cNvPr id="20" name="Curved Up Arrow 53"/>
          <p:cNvSpPr>
            <a:spLocks noChangeArrowheads="1"/>
          </p:cNvSpPr>
          <p:nvPr/>
        </p:nvSpPr>
        <p:spPr bwMode="auto">
          <a:xfrm>
            <a:off x="3132138" y="4359275"/>
            <a:ext cx="457200" cy="214313"/>
          </a:xfrm>
          <a:prstGeom prst="curvedUpArrow">
            <a:avLst>
              <a:gd name="adj1" fmla="val 25067"/>
              <a:gd name="adj2" fmla="val 50153"/>
              <a:gd name="adj3" fmla="val 25000"/>
            </a:avLst>
          </a:prstGeom>
          <a:solidFill>
            <a:srgbClr val="FF0000"/>
          </a:solidFill>
          <a:ln w="3175" algn="ctr">
            <a:solidFill>
              <a:schemeClr val="tx1"/>
            </a:solidFill>
            <a:round/>
            <a:headEnd/>
            <a:tailEnd/>
          </a:ln>
        </p:spPr>
        <p:txBody>
          <a:bodyPr lIns="96989" tIns="48495" rIns="96989" bIns="48495"/>
          <a:lstStyle/>
          <a:p>
            <a:pPr eaLnBrk="0" hangingPunct="0">
              <a:spcBef>
                <a:spcPct val="30000"/>
              </a:spcBef>
            </a:pPr>
            <a:endParaRPr kumimoji="1" lang="ms-MY" sz="1200" b="0">
              <a:latin typeface="Times New Roman" pitchFamily="18" charset="0"/>
            </a:endParaRPr>
          </a:p>
        </p:txBody>
      </p:sp>
      <p:sp>
        <p:nvSpPr>
          <p:cNvPr id="24" name="Oval 71"/>
          <p:cNvSpPr>
            <a:spLocks noChangeArrowheads="1"/>
          </p:cNvSpPr>
          <p:nvPr/>
        </p:nvSpPr>
        <p:spPr bwMode="auto">
          <a:xfrm>
            <a:off x="1524000" y="5029200"/>
            <a:ext cx="285750" cy="304800"/>
          </a:xfrm>
          <a:prstGeom prst="ellipse">
            <a:avLst/>
          </a:prstGeom>
          <a:solidFill>
            <a:schemeClr val="bg1"/>
          </a:solidFill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lIns="96989" tIns="48495" rIns="96989" bIns="48495" anchor="ctr"/>
          <a:lstStyle/>
          <a:p>
            <a:pPr algn="ctr" eaLnBrk="0" hangingPunct="0">
              <a:spcBef>
                <a:spcPct val="30000"/>
              </a:spcBef>
            </a:pPr>
            <a:r>
              <a:rPr kumimoji="1" lang="en-US" sz="1200">
                <a:solidFill>
                  <a:srgbClr val="002060"/>
                </a:solidFill>
              </a:rPr>
              <a:t>4</a:t>
            </a:r>
          </a:p>
        </p:txBody>
      </p: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3352800" y="4495800"/>
            <a:ext cx="56388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31775" indent="-231775" algn="just">
              <a:buFont typeface="Calibri" pitchFamily="34" charset="0"/>
              <a:buAutoNum type="arabicPeriod" startAt="4"/>
            </a:pPr>
            <a:r>
              <a:rPr lang="en-MY" sz="1400">
                <a:solidFill>
                  <a:schemeClr val="bg1"/>
                </a:solidFill>
              </a:rPr>
              <a:t>Genap 15 tahun perkhidmatan di gred lantikan dan boleh dipertimbangkan kenaikan pangkat secara KUP ke Gred N4-3. </a:t>
            </a:r>
          </a:p>
        </p:txBody>
      </p:sp>
      <p:graphicFrame>
        <p:nvGraphicFramePr>
          <p:cNvPr id="29" name="Table 28"/>
          <p:cNvGraphicFramePr>
            <a:graphicFrameLocks noGrp="1"/>
          </p:cNvGraphicFramePr>
          <p:nvPr/>
        </p:nvGraphicFramePr>
        <p:xfrm>
          <a:off x="609600" y="5489575"/>
          <a:ext cx="7127533" cy="834866"/>
        </p:xfrm>
        <a:graphic>
          <a:graphicData uri="http://schemas.openxmlformats.org/drawingml/2006/table">
            <a:tbl>
              <a:tblPr/>
              <a:tblGrid>
                <a:gridCol w="576493"/>
                <a:gridCol w="436736"/>
                <a:gridCol w="436736"/>
                <a:gridCol w="436736"/>
                <a:gridCol w="436736"/>
                <a:gridCol w="436736"/>
                <a:gridCol w="436736"/>
                <a:gridCol w="436736"/>
                <a:gridCol w="436736"/>
                <a:gridCol w="436736"/>
                <a:gridCol w="436736"/>
                <a:gridCol w="436736"/>
                <a:gridCol w="436736"/>
                <a:gridCol w="436736"/>
                <a:gridCol w="436736"/>
                <a:gridCol w="436736"/>
              </a:tblGrid>
              <a:tr h="45386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err="1" smtClean="0">
                          <a:solidFill>
                            <a:srgbClr val="000000"/>
                          </a:solidFill>
                          <a:latin typeface="Arial"/>
                        </a:rPr>
                        <a:t>Gred</a:t>
                      </a: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(SBPA)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T1</a:t>
                      </a: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T2</a:t>
                      </a: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T3</a:t>
                      </a: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T4</a:t>
                      </a: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T5</a:t>
                      </a: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T6</a:t>
                      </a: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T7</a:t>
                      </a: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T8</a:t>
                      </a: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T9</a:t>
                      </a: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T10</a:t>
                      </a: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T11</a:t>
                      </a: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T12</a:t>
                      </a: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T13</a:t>
                      </a: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T14</a:t>
                      </a: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T15</a:t>
                      </a: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N4-3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1920</a:t>
                      </a: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2035</a:t>
                      </a: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2150</a:t>
                      </a: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2265</a:t>
                      </a: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2380</a:t>
                      </a: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2495</a:t>
                      </a: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2610</a:t>
                      </a: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2725</a:t>
                      </a: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2840</a:t>
                      </a: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2955</a:t>
                      </a: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3070</a:t>
                      </a: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3185</a:t>
                      </a: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3300</a:t>
                      </a: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3415</a:t>
                      </a: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3530</a:t>
                      </a: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cxnSp>
        <p:nvCxnSpPr>
          <p:cNvPr id="30" name="Straight Arrow Connector 29"/>
          <p:cNvCxnSpPr/>
          <p:nvPr/>
        </p:nvCxnSpPr>
        <p:spPr>
          <a:xfrm rot="10800000" flipV="1">
            <a:off x="1524000" y="4343400"/>
            <a:ext cx="1828800" cy="1219200"/>
          </a:xfrm>
          <a:prstGeom prst="straightConnector1">
            <a:avLst/>
          </a:prstGeom>
          <a:ln w="57150">
            <a:solidFill>
              <a:srgbClr val="FF0000"/>
            </a:solidFill>
            <a:prstDash val="dash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55"/>
          <p:cNvGrpSpPr>
            <a:grpSpLocks/>
          </p:cNvGrpSpPr>
          <p:nvPr/>
        </p:nvGrpSpPr>
        <p:grpSpPr bwMode="auto">
          <a:xfrm>
            <a:off x="1295400" y="6297613"/>
            <a:ext cx="6362700" cy="498475"/>
            <a:chOff x="1295400" y="6297304"/>
            <a:chExt cx="6362128" cy="498130"/>
          </a:xfrm>
          <a:solidFill>
            <a:srgbClr val="FFFF00"/>
          </a:solidFill>
        </p:grpSpPr>
        <p:sp>
          <p:nvSpPr>
            <p:cNvPr id="66722" name="Curved Up Arrow 53"/>
            <p:cNvSpPr>
              <a:spLocks noChangeArrowheads="1"/>
            </p:cNvSpPr>
            <p:nvPr/>
          </p:nvSpPr>
          <p:spPr bwMode="auto">
            <a:xfrm>
              <a:off x="1295400" y="6297304"/>
              <a:ext cx="457200" cy="214952"/>
            </a:xfrm>
            <a:prstGeom prst="curvedUpArrow">
              <a:avLst>
                <a:gd name="adj1" fmla="val 24992"/>
                <a:gd name="adj2" fmla="val 50004"/>
                <a:gd name="adj3" fmla="val 25000"/>
              </a:avLst>
            </a:prstGeom>
            <a:grpFill/>
            <a:ln w="3175" algn="ctr">
              <a:solidFill>
                <a:srgbClr val="FFFF00"/>
              </a:solidFill>
              <a:round/>
              <a:headEnd/>
              <a:tailEnd/>
            </a:ln>
          </p:spPr>
          <p:txBody>
            <a:bodyPr lIns="96989" tIns="48495" rIns="96989" bIns="48495"/>
            <a:lstStyle/>
            <a:p>
              <a:pPr eaLnBrk="0" hangingPunct="0">
                <a:spcBef>
                  <a:spcPct val="30000"/>
                </a:spcBef>
                <a:defRPr/>
              </a:pPr>
              <a:endParaRPr kumimoji="1" lang="ms-MY" sz="1200" b="0">
                <a:latin typeface="Times New Roman" pitchFamily="18" charset="0"/>
              </a:endParaRPr>
            </a:p>
          </p:txBody>
        </p:sp>
        <p:sp>
          <p:nvSpPr>
            <p:cNvPr id="66723" name="Curved Up Arrow 53"/>
            <p:cNvSpPr>
              <a:spLocks noChangeArrowheads="1"/>
            </p:cNvSpPr>
            <p:nvPr/>
          </p:nvSpPr>
          <p:spPr bwMode="auto">
            <a:xfrm>
              <a:off x="1774208" y="6302992"/>
              <a:ext cx="457200" cy="214952"/>
            </a:xfrm>
            <a:prstGeom prst="curvedUpArrow">
              <a:avLst>
                <a:gd name="adj1" fmla="val 24992"/>
                <a:gd name="adj2" fmla="val 50004"/>
                <a:gd name="adj3" fmla="val 25000"/>
              </a:avLst>
            </a:prstGeom>
            <a:grpFill/>
            <a:ln w="3175" algn="ctr">
              <a:solidFill>
                <a:srgbClr val="FFFF00"/>
              </a:solidFill>
              <a:round/>
              <a:headEnd/>
              <a:tailEnd/>
            </a:ln>
          </p:spPr>
          <p:txBody>
            <a:bodyPr lIns="96989" tIns="48495" rIns="96989" bIns="48495"/>
            <a:lstStyle/>
            <a:p>
              <a:pPr eaLnBrk="0" hangingPunct="0">
                <a:spcBef>
                  <a:spcPct val="30000"/>
                </a:spcBef>
                <a:defRPr/>
              </a:pPr>
              <a:endParaRPr kumimoji="1" lang="ms-MY" sz="1200" b="0">
                <a:latin typeface="Times New Roman" pitchFamily="18" charset="0"/>
              </a:endParaRPr>
            </a:p>
          </p:txBody>
        </p:sp>
        <p:sp>
          <p:nvSpPr>
            <p:cNvPr id="66724" name="Curved Up Arrow 53"/>
            <p:cNvSpPr>
              <a:spLocks noChangeArrowheads="1"/>
            </p:cNvSpPr>
            <p:nvPr/>
          </p:nvSpPr>
          <p:spPr bwMode="auto">
            <a:xfrm>
              <a:off x="2209800" y="6310952"/>
              <a:ext cx="457200" cy="214952"/>
            </a:xfrm>
            <a:prstGeom prst="curvedUpArrow">
              <a:avLst>
                <a:gd name="adj1" fmla="val 24992"/>
                <a:gd name="adj2" fmla="val 50004"/>
                <a:gd name="adj3" fmla="val 25000"/>
              </a:avLst>
            </a:prstGeom>
            <a:grpFill/>
            <a:ln w="3175" algn="ctr">
              <a:solidFill>
                <a:srgbClr val="FFFF00"/>
              </a:solidFill>
              <a:round/>
              <a:headEnd/>
              <a:tailEnd/>
            </a:ln>
          </p:spPr>
          <p:txBody>
            <a:bodyPr lIns="96989" tIns="48495" rIns="96989" bIns="48495"/>
            <a:lstStyle/>
            <a:p>
              <a:pPr eaLnBrk="0" hangingPunct="0">
                <a:spcBef>
                  <a:spcPct val="30000"/>
                </a:spcBef>
                <a:defRPr/>
              </a:pPr>
              <a:endParaRPr kumimoji="1" lang="ms-MY" sz="1200" b="0">
                <a:latin typeface="Times New Roman" pitchFamily="18" charset="0"/>
              </a:endParaRPr>
            </a:p>
          </p:txBody>
        </p:sp>
        <p:sp>
          <p:nvSpPr>
            <p:cNvPr id="66725" name="Curved Up Arrow 53"/>
            <p:cNvSpPr>
              <a:spLocks noChangeArrowheads="1"/>
            </p:cNvSpPr>
            <p:nvPr/>
          </p:nvSpPr>
          <p:spPr bwMode="auto">
            <a:xfrm>
              <a:off x="2702256" y="6310952"/>
              <a:ext cx="457200" cy="214952"/>
            </a:xfrm>
            <a:prstGeom prst="curvedUpArrow">
              <a:avLst>
                <a:gd name="adj1" fmla="val 24992"/>
                <a:gd name="adj2" fmla="val 50004"/>
                <a:gd name="adj3" fmla="val 25000"/>
              </a:avLst>
            </a:prstGeom>
            <a:grpFill/>
            <a:ln w="3175" algn="ctr">
              <a:solidFill>
                <a:srgbClr val="FFFF00"/>
              </a:solidFill>
              <a:round/>
              <a:headEnd/>
              <a:tailEnd/>
            </a:ln>
          </p:spPr>
          <p:txBody>
            <a:bodyPr lIns="96989" tIns="48495" rIns="96989" bIns="48495"/>
            <a:lstStyle/>
            <a:p>
              <a:pPr eaLnBrk="0" hangingPunct="0">
                <a:spcBef>
                  <a:spcPct val="30000"/>
                </a:spcBef>
                <a:defRPr/>
              </a:pPr>
              <a:endParaRPr kumimoji="1" lang="ms-MY" sz="1200" b="0">
                <a:latin typeface="Times New Roman" pitchFamily="18" charset="0"/>
              </a:endParaRPr>
            </a:p>
          </p:txBody>
        </p:sp>
        <p:sp>
          <p:nvSpPr>
            <p:cNvPr id="66726" name="Curved Up Arrow 53"/>
            <p:cNvSpPr>
              <a:spLocks noChangeArrowheads="1"/>
            </p:cNvSpPr>
            <p:nvPr/>
          </p:nvSpPr>
          <p:spPr bwMode="auto">
            <a:xfrm>
              <a:off x="3153768" y="6318912"/>
              <a:ext cx="457200" cy="214952"/>
            </a:xfrm>
            <a:prstGeom prst="curvedUpArrow">
              <a:avLst>
                <a:gd name="adj1" fmla="val 24992"/>
                <a:gd name="adj2" fmla="val 50004"/>
                <a:gd name="adj3" fmla="val 25000"/>
              </a:avLst>
            </a:prstGeom>
            <a:grpFill/>
            <a:ln w="3175" algn="ctr">
              <a:solidFill>
                <a:srgbClr val="FFFF00"/>
              </a:solidFill>
              <a:round/>
              <a:headEnd/>
              <a:tailEnd/>
            </a:ln>
          </p:spPr>
          <p:txBody>
            <a:bodyPr lIns="96989" tIns="48495" rIns="96989" bIns="48495"/>
            <a:lstStyle/>
            <a:p>
              <a:pPr eaLnBrk="0" hangingPunct="0">
                <a:spcBef>
                  <a:spcPct val="30000"/>
                </a:spcBef>
                <a:defRPr/>
              </a:pPr>
              <a:endParaRPr kumimoji="1" lang="ms-MY" sz="1200" b="0">
                <a:latin typeface="Times New Roman" pitchFamily="18" charset="0"/>
              </a:endParaRPr>
            </a:p>
          </p:txBody>
        </p:sp>
        <p:sp>
          <p:nvSpPr>
            <p:cNvPr id="66727" name="Curved Up Arrow 53"/>
            <p:cNvSpPr>
              <a:spLocks noChangeArrowheads="1"/>
            </p:cNvSpPr>
            <p:nvPr/>
          </p:nvSpPr>
          <p:spPr bwMode="auto">
            <a:xfrm>
              <a:off x="3597320" y="6310952"/>
              <a:ext cx="457200" cy="214952"/>
            </a:xfrm>
            <a:prstGeom prst="curvedUpArrow">
              <a:avLst>
                <a:gd name="adj1" fmla="val 24992"/>
                <a:gd name="adj2" fmla="val 50004"/>
                <a:gd name="adj3" fmla="val 25000"/>
              </a:avLst>
            </a:prstGeom>
            <a:grpFill/>
            <a:ln w="3175" algn="ctr">
              <a:solidFill>
                <a:srgbClr val="FFFF00"/>
              </a:solidFill>
              <a:round/>
              <a:headEnd/>
              <a:tailEnd/>
            </a:ln>
          </p:spPr>
          <p:txBody>
            <a:bodyPr lIns="96989" tIns="48495" rIns="96989" bIns="48495"/>
            <a:lstStyle/>
            <a:p>
              <a:pPr eaLnBrk="0" hangingPunct="0">
                <a:spcBef>
                  <a:spcPct val="30000"/>
                </a:spcBef>
                <a:defRPr/>
              </a:pPr>
              <a:endParaRPr kumimoji="1" lang="ms-MY" sz="1200" b="0">
                <a:latin typeface="Times New Roman" pitchFamily="18" charset="0"/>
              </a:endParaRPr>
            </a:p>
          </p:txBody>
        </p:sp>
        <p:sp>
          <p:nvSpPr>
            <p:cNvPr id="66728" name="Curved Up Arrow 53"/>
            <p:cNvSpPr>
              <a:spLocks noChangeArrowheads="1"/>
            </p:cNvSpPr>
            <p:nvPr/>
          </p:nvSpPr>
          <p:spPr bwMode="auto">
            <a:xfrm>
              <a:off x="4054520" y="6297304"/>
              <a:ext cx="457200" cy="214952"/>
            </a:xfrm>
            <a:prstGeom prst="curvedUpArrow">
              <a:avLst>
                <a:gd name="adj1" fmla="val 24992"/>
                <a:gd name="adj2" fmla="val 50004"/>
                <a:gd name="adj3" fmla="val 25000"/>
              </a:avLst>
            </a:prstGeom>
            <a:grpFill/>
            <a:ln w="3175" algn="ctr">
              <a:solidFill>
                <a:srgbClr val="FFFF00"/>
              </a:solidFill>
              <a:round/>
              <a:headEnd/>
              <a:tailEnd/>
            </a:ln>
          </p:spPr>
          <p:txBody>
            <a:bodyPr lIns="96989" tIns="48495" rIns="96989" bIns="48495"/>
            <a:lstStyle/>
            <a:p>
              <a:pPr eaLnBrk="0" hangingPunct="0">
                <a:spcBef>
                  <a:spcPct val="30000"/>
                </a:spcBef>
                <a:defRPr/>
              </a:pPr>
              <a:endParaRPr kumimoji="1" lang="ms-MY" sz="1200" b="0">
                <a:latin typeface="Times New Roman" pitchFamily="18" charset="0"/>
              </a:endParaRPr>
            </a:p>
          </p:txBody>
        </p:sp>
        <p:sp>
          <p:nvSpPr>
            <p:cNvPr id="66729" name="Curved Up Arrow 53"/>
            <p:cNvSpPr>
              <a:spLocks noChangeArrowheads="1"/>
            </p:cNvSpPr>
            <p:nvPr/>
          </p:nvSpPr>
          <p:spPr bwMode="auto">
            <a:xfrm>
              <a:off x="4482152" y="6310952"/>
              <a:ext cx="457200" cy="214952"/>
            </a:xfrm>
            <a:prstGeom prst="curvedUpArrow">
              <a:avLst>
                <a:gd name="adj1" fmla="val 24992"/>
                <a:gd name="adj2" fmla="val 50004"/>
                <a:gd name="adj3" fmla="val 25000"/>
              </a:avLst>
            </a:prstGeom>
            <a:grpFill/>
            <a:ln w="3175" algn="ctr">
              <a:solidFill>
                <a:srgbClr val="FFFF00"/>
              </a:solidFill>
              <a:round/>
              <a:headEnd/>
              <a:tailEnd/>
            </a:ln>
          </p:spPr>
          <p:txBody>
            <a:bodyPr lIns="96989" tIns="48495" rIns="96989" bIns="48495"/>
            <a:lstStyle/>
            <a:p>
              <a:pPr eaLnBrk="0" hangingPunct="0">
                <a:spcBef>
                  <a:spcPct val="30000"/>
                </a:spcBef>
                <a:defRPr/>
              </a:pPr>
              <a:endParaRPr kumimoji="1" lang="ms-MY" sz="1200" b="0">
                <a:latin typeface="Times New Roman" pitchFamily="18" charset="0"/>
              </a:endParaRPr>
            </a:p>
          </p:txBody>
        </p:sp>
        <p:sp>
          <p:nvSpPr>
            <p:cNvPr id="66730" name="Curved Up Arrow 53"/>
            <p:cNvSpPr>
              <a:spLocks noChangeArrowheads="1"/>
            </p:cNvSpPr>
            <p:nvPr/>
          </p:nvSpPr>
          <p:spPr bwMode="auto">
            <a:xfrm>
              <a:off x="4898408" y="6316640"/>
              <a:ext cx="457200" cy="214952"/>
            </a:xfrm>
            <a:prstGeom prst="curvedUpArrow">
              <a:avLst>
                <a:gd name="adj1" fmla="val 24992"/>
                <a:gd name="adj2" fmla="val 50004"/>
                <a:gd name="adj3" fmla="val 25000"/>
              </a:avLst>
            </a:prstGeom>
            <a:grpFill/>
            <a:ln w="3175" algn="ctr">
              <a:solidFill>
                <a:srgbClr val="FFFF00"/>
              </a:solidFill>
              <a:round/>
              <a:headEnd/>
              <a:tailEnd/>
            </a:ln>
          </p:spPr>
          <p:txBody>
            <a:bodyPr lIns="96989" tIns="48495" rIns="96989" bIns="48495"/>
            <a:lstStyle/>
            <a:p>
              <a:pPr eaLnBrk="0" hangingPunct="0">
                <a:spcBef>
                  <a:spcPct val="30000"/>
                </a:spcBef>
                <a:defRPr/>
              </a:pPr>
              <a:endParaRPr kumimoji="1" lang="ms-MY" sz="1200" b="0">
                <a:latin typeface="Times New Roman" pitchFamily="18" charset="0"/>
              </a:endParaRPr>
            </a:p>
          </p:txBody>
        </p:sp>
        <p:sp>
          <p:nvSpPr>
            <p:cNvPr id="66731" name="Curved Up Arrow 53"/>
            <p:cNvSpPr>
              <a:spLocks noChangeArrowheads="1"/>
            </p:cNvSpPr>
            <p:nvPr/>
          </p:nvSpPr>
          <p:spPr bwMode="auto">
            <a:xfrm>
              <a:off x="5377216" y="6322328"/>
              <a:ext cx="457200" cy="214952"/>
            </a:xfrm>
            <a:prstGeom prst="curvedUpArrow">
              <a:avLst>
                <a:gd name="adj1" fmla="val 24992"/>
                <a:gd name="adj2" fmla="val 50004"/>
                <a:gd name="adj3" fmla="val 25000"/>
              </a:avLst>
            </a:prstGeom>
            <a:grpFill/>
            <a:ln w="3175" algn="ctr">
              <a:solidFill>
                <a:srgbClr val="FFFF00"/>
              </a:solidFill>
              <a:round/>
              <a:headEnd/>
              <a:tailEnd/>
            </a:ln>
          </p:spPr>
          <p:txBody>
            <a:bodyPr lIns="96989" tIns="48495" rIns="96989" bIns="48495"/>
            <a:lstStyle/>
            <a:p>
              <a:pPr eaLnBrk="0" hangingPunct="0">
                <a:spcBef>
                  <a:spcPct val="30000"/>
                </a:spcBef>
                <a:defRPr/>
              </a:pPr>
              <a:endParaRPr kumimoji="1" lang="ms-MY" sz="1200" b="0">
                <a:latin typeface="Times New Roman" pitchFamily="18" charset="0"/>
              </a:endParaRPr>
            </a:p>
          </p:txBody>
        </p:sp>
        <p:sp>
          <p:nvSpPr>
            <p:cNvPr id="66732" name="Curved Up Arrow 53"/>
            <p:cNvSpPr>
              <a:spLocks noChangeArrowheads="1"/>
            </p:cNvSpPr>
            <p:nvPr/>
          </p:nvSpPr>
          <p:spPr bwMode="auto">
            <a:xfrm>
              <a:off x="5812808" y="6330288"/>
              <a:ext cx="457200" cy="214952"/>
            </a:xfrm>
            <a:prstGeom prst="curvedUpArrow">
              <a:avLst>
                <a:gd name="adj1" fmla="val 24992"/>
                <a:gd name="adj2" fmla="val 50004"/>
                <a:gd name="adj3" fmla="val 25000"/>
              </a:avLst>
            </a:prstGeom>
            <a:grpFill/>
            <a:ln w="3175" algn="ctr">
              <a:solidFill>
                <a:srgbClr val="FFFF00"/>
              </a:solidFill>
              <a:round/>
              <a:headEnd/>
              <a:tailEnd/>
            </a:ln>
          </p:spPr>
          <p:txBody>
            <a:bodyPr lIns="96989" tIns="48495" rIns="96989" bIns="48495"/>
            <a:lstStyle/>
            <a:p>
              <a:pPr eaLnBrk="0" hangingPunct="0">
                <a:spcBef>
                  <a:spcPct val="30000"/>
                </a:spcBef>
                <a:defRPr/>
              </a:pPr>
              <a:endParaRPr kumimoji="1" lang="ms-MY" sz="1200" b="0">
                <a:latin typeface="Times New Roman" pitchFamily="18" charset="0"/>
              </a:endParaRPr>
            </a:p>
          </p:txBody>
        </p:sp>
        <p:sp>
          <p:nvSpPr>
            <p:cNvPr id="66733" name="Curved Up Arrow 53"/>
            <p:cNvSpPr>
              <a:spLocks noChangeArrowheads="1"/>
            </p:cNvSpPr>
            <p:nvPr/>
          </p:nvSpPr>
          <p:spPr bwMode="auto">
            <a:xfrm>
              <a:off x="6305264" y="6330288"/>
              <a:ext cx="457200" cy="214952"/>
            </a:xfrm>
            <a:prstGeom prst="curvedUpArrow">
              <a:avLst>
                <a:gd name="adj1" fmla="val 24992"/>
                <a:gd name="adj2" fmla="val 50004"/>
                <a:gd name="adj3" fmla="val 25000"/>
              </a:avLst>
            </a:prstGeom>
            <a:grpFill/>
            <a:ln w="3175" algn="ctr">
              <a:solidFill>
                <a:srgbClr val="FFFF00"/>
              </a:solidFill>
              <a:round/>
              <a:headEnd/>
              <a:tailEnd/>
            </a:ln>
          </p:spPr>
          <p:txBody>
            <a:bodyPr lIns="96989" tIns="48495" rIns="96989" bIns="48495"/>
            <a:lstStyle/>
            <a:p>
              <a:pPr eaLnBrk="0" hangingPunct="0">
                <a:spcBef>
                  <a:spcPct val="30000"/>
                </a:spcBef>
                <a:defRPr/>
              </a:pPr>
              <a:endParaRPr kumimoji="1" lang="ms-MY" sz="1200" b="0">
                <a:latin typeface="Times New Roman" pitchFamily="18" charset="0"/>
              </a:endParaRPr>
            </a:p>
          </p:txBody>
        </p:sp>
        <p:sp>
          <p:nvSpPr>
            <p:cNvPr id="66734" name="Curved Up Arrow 53"/>
            <p:cNvSpPr>
              <a:spLocks noChangeArrowheads="1"/>
            </p:cNvSpPr>
            <p:nvPr/>
          </p:nvSpPr>
          <p:spPr bwMode="auto">
            <a:xfrm>
              <a:off x="6756776" y="6338248"/>
              <a:ext cx="457200" cy="214952"/>
            </a:xfrm>
            <a:prstGeom prst="curvedUpArrow">
              <a:avLst>
                <a:gd name="adj1" fmla="val 24992"/>
                <a:gd name="adj2" fmla="val 50004"/>
                <a:gd name="adj3" fmla="val 25000"/>
              </a:avLst>
            </a:prstGeom>
            <a:grpFill/>
            <a:ln w="3175" algn="ctr">
              <a:solidFill>
                <a:srgbClr val="FFFF00"/>
              </a:solidFill>
              <a:round/>
              <a:headEnd/>
              <a:tailEnd/>
            </a:ln>
          </p:spPr>
          <p:txBody>
            <a:bodyPr lIns="96989" tIns="48495" rIns="96989" bIns="48495"/>
            <a:lstStyle/>
            <a:p>
              <a:pPr eaLnBrk="0" hangingPunct="0">
                <a:spcBef>
                  <a:spcPct val="30000"/>
                </a:spcBef>
                <a:defRPr/>
              </a:pPr>
              <a:endParaRPr kumimoji="1" lang="ms-MY" sz="1200" b="0">
                <a:latin typeface="Times New Roman" pitchFamily="18" charset="0"/>
              </a:endParaRPr>
            </a:p>
          </p:txBody>
        </p:sp>
        <p:sp>
          <p:nvSpPr>
            <p:cNvPr id="66735" name="Curved Up Arrow 53"/>
            <p:cNvSpPr>
              <a:spLocks noChangeArrowheads="1"/>
            </p:cNvSpPr>
            <p:nvPr/>
          </p:nvSpPr>
          <p:spPr bwMode="auto">
            <a:xfrm>
              <a:off x="7200328" y="6330288"/>
              <a:ext cx="457200" cy="214952"/>
            </a:xfrm>
            <a:prstGeom prst="curvedUpArrow">
              <a:avLst>
                <a:gd name="adj1" fmla="val 24992"/>
                <a:gd name="adj2" fmla="val 50004"/>
                <a:gd name="adj3" fmla="val 25000"/>
              </a:avLst>
            </a:prstGeom>
            <a:grpFill/>
            <a:ln w="3175" algn="ctr">
              <a:solidFill>
                <a:srgbClr val="FFFF00"/>
              </a:solidFill>
              <a:round/>
              <a:headEnd/>
              <a:tailEnd/>
            </a:ln>
          </p:spPr>
          <p:txBody>
            <a:bodyPr lIns="96989" tIns="48495" rIns="96989" bIns="48495"/>
            <a:lstStyle/>
            <a:p>
              <a:pPr eaLnBrk="0" hangingPunct="0">
                <a:spcBef>
                  <a:spcPct val="30000"/>
                </a:spcBef>
                <a:defRPr/>
              </a:pPr>
              <a:endParaRPr kumimoji="1" lang="ms-MY" sz="1200" b="0">
                <a:latin typeface="Times New Roman" pitchFamily="18" charset="0"/>
              </a:endParaRPr>
            </a:p>
          </p:txBody>
        </p:sp>
        <p:sp>
          <p:nvSpPr>
            <p:cNvPr id="66736" name="Oval 71"/>
            <p:cNvSpPr>
              <a:spLocks noChangeArrowheads="1"/>
            </p:cNvSpPr>
            <p:nvPr/>
          </p:nvSpPr>
          <p:spPr bwMode="auto">
            <a:xfrm>
              <a:off x="4286626" y="6490648"/>
              <a:ext cx="285374" cy="304786"/>
            </a:xfrm>
            <a:prstGeom prst="ellipse">
              <a:avLst/>
            </a:prstGeom>
            <a:solidFill>
              <a:schemeClr val="bg1"/>
            </a:solidFill>
            <a:ln w="38100" algn="ctr">
              <a:solidFill>
                <a:srgbClr val="FF0000"/>
              </a:solidFill>
              <a:round/>
              <a:headEnd/>
              <a:tailEnd/>
            </a:ln>
          </p:spPr>
          <p:txBody>
            <a:bodyPr lIns="96989" tIns="48495" rIns="96989" bIns="48495" anchor="ctr"/>
            <a:lstStyle/>
            <a:p>
              <a:pPr algn="ctr" eaLnBrk="0" hangingPunct="0">
                <a:spcBef>
                  <a:spcPct val="30000"/>
                </a:spcBef>
                <a:defRPr/>
              </a:pPr>
              <a:r>
                <a:rPr kumimoji="1" lang="en-US" sz="1200">
                  <a:solidFill>
                    <a:srgbClr val="002060"/>
                  </a:solidFill>
                </a:rPr>
                <a:t>5</a:t>
              </a:r>
            </a:p>
          </p:txBody>
        </p:sp>
      </p:grpSp>
      <p:sp>
        <p:nvSpPr>
          <p:cNvPr id="28824" name="TextBox 50"/>
          <p:cNvSpPr txBox="1">
            <a:spLocks noChangeArrowheads="1"/>
          </p:cNvSpPr>
          <p:nvPr/>
        </p:nvSpPr>
        <p:spPr bwMode="auto">
          <a:xfrm>
            <a:off x="533400" y="6477000"/>
            <a:ext cx="2286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31775" indent="-231775" algn="just"/>
            <a:r>
              <a:rPr lang="en-MY" sz="1400">
                <a:solidFill>
                  <a:schemeClr val="bg1"/>
                </a:solidFill>
              </a:rPr>
              <a:t>15 X PGT</a:t>
            </a:r>
          </a:p>
        </p:txBody>
      </p:sp>
      <p:sp>
        <p:nvSpPr>
          <p:cNvPr id="40" name="TextBox 39"/>
          <p:cNvSpPr txBox="1">
            <a:spLocks noChangeArrowheads="1"/>
          </p:cNvSpPr>
          <p:nvPr/>
        </p:nvSpPr>
        <p:spPr bwMode="auto">
          <a:xfrm>
            <a:off x="3352800" y="2676525"/>
            <a:ext cx="56388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31775" indent="-231775" algn="just"/>
            <a:r>
              <a:rPr lang="en-MY" sz="1400">
                <a:solidFill>
                  <a:schemeClr val="bg1"/>
                </a:solidFill>
              </a:rPr>
              <a:t>2. Gaji dipindahkan ke JGS berdasarkan matagaji yang sama atau tertinggi berhampiran. TPG ditetapkan 1 April.</a:t>
            </a:r>
          </a:p>
        </p:txBody>
      </p:sp>
      <p:sp>
        <p:nvSpPr>
          <p:cNvPr id="53" name="TextBox 52"/>
          <p:cNvSpPr txBox="1">
            <a:spLocks noChangeArrowheads="1"/>
          </p:cNvSpPr>
          <p:nvPr/>
        </p:nvSpPr>
        <p:spPr bwMode="auto">
          <a:xfrm>
            <a:off x="3352800" y="3143250"/>
            <a:ext cx="56388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31775" indent="-231775" algn="just">
              <a:buFontTx/>
              <a:buAutoNum type="arabicPeriod" startAt="3"/>
            </a:pPr>
            <a:r>
              <a:rPr lang="en-MY" sz="1400">
                <a:solidFill>
                  <a:schemeClr val="bg1"/>
                </a:solidFill>
              </a:rPr>
              <a:t>PGT bagi tahun 2012 pada 1 April.</a:t>
            </a:r>
          </a:p>
        </p:txBody>
      </p:sp>
      <p:sp>
        <p:nvSpPr>
          <p:cNvPr id="56" name="TextBox 55"/>
          <p:cNvSpPr txBox="1">
            <a:spLocks noChangeArrowheads="1"/>
          </p:cNvSpPr>
          <p:nvPr/>
        </p:nvSpPr>
        <p:spPr bwMode="auto">
          <a:xfrm>
            <a:off x="3338513" y="5037138"/>
            <a:ext cx="54864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31775" indent="-231775" algn="just"/>
            <a:r>
              <a:rPr lang="en-MY" sz="1400">
                <a:solidFill>
                  <a:schemeClr val="bg1"/>
                </a:solidFill>
              </a:rPr>
              <a:t>5.  PGT berdasarkan keputusan PPSM.</a:t>
            </a:r>
          </a:p>
        </p:txBody>
      </p:sp>
      <p:sp>
        <p:nvSpPr>
          <p:cNvPr id="28828" name="Text Box 6"/>
          <p:cNvSpPr txBox="1">
            <a:spLocks noChangeArrowheads="1"/>
          </p:cNvSpPr>
          <p:nvPr/>
        </p:nvSpPr>
        <p:spPr bwMode="auto">
          <a:xfrm>
            <a:off x="166688" y="608013"/>
            <a:ext cx="800100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n-US" sz="1600">
                <a:solidFill>
                  <a:schemeClr val="bg1"/>
                </a:solidFill>
                <a:latin typeface="Arial "/>
              </a:rPr>
              <a:t>K) PELAKSANAAN KENAIKAN PANGKAT  PERKHIDMATAN MELEBIHI 15 TAHUN </a:t>
            </a:r>
          </a:p>
        </p:txBody>
      </p:sp>
      <p:sp>
        <p:nvSpPr>
          <p:cNvPr id="60" name="Text Box 6"/>
          <p:cNvSpPr txBox="1">
            <a:spLocks noChangeArrowheads="1"/>
          </p:cNvSpPr>
          <p:nvPr/>
        </p:nvSpPr>
        <p:spPr bwMode="auto">
          <a:xfrm>
            <a:off x="6096000" y="1066800"/>
            <a:ext cx="24384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sz="1200" dirty="0" err="1">
                <a:solidFill>
                  <a:schemeClr val="bg1"/>
                </a:solidFill>
                <a:latin typeface="Arial "/>
              </a:rPr>
              <a:t>Contoh</a:t>
            </a:r>
            <a:r>
              <a:rPr lang="en-US" sz="1200" dirty="0">
                <a:solidFill>
                  <a:schemeClr val="bg1"/>
                </a:solidFill>
                <a:latin typeface="Arial "/>
              </a:rPr>
              <a:t> Skim </a:t>
            </a:r>
            <a:r>
              <a:rPr lang="en-US" sz="1200" dirty="0" err="1">
                <a:solidFill>
                  <a:schemeClr val="bg1"/>
                </a:solidFill>
                <a:latin typeface="Arial "/>
              </a:rPr>
              <a:t>Perkhidmatan</a:t>
            </a:r>
            <a:r>
              <a:rPr lang="en-US" sz="1200" dirty="0">
                <a:solidFill>
                  <a:schemeClr val="bg1"/>
                </a:solidFill>
                <a:latin typeface="Arial "/>
              </a:rPr>
              <a:t> : </a:t>
            </a:r>
          </a:p>
          <a:p>
            <a:pPr marL="285750" indent="-285750" algn="just">
              <a:buFontTx/>
              <a:buAutoNum type="romanLcParenR"/>
              <a:defRPr/>
            </a:pPr>
            <a:r>
              <a:rPr lang="en-US" sz="1200" dirty="0" err="1">
                <a:solidFill>
                  <a:schemeClr val="bg1"/>
                </a:solidFill>
                <a:latin typeface="Arial "/>
              </a:rPr>
              <a:t>Pembantu</a:t>
            </a:r>
            <a:r>
              <a:rPr lang="en-US" sz="1200" dirty="0">
                <a:solidFill>
                  <a:schemeClr val="bg1"/>
                </a:solidFill>
                <a:latin typeface="Arial 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Arial "/>
              </a:rPr>
              <a:t>Tadbir</a:t>
            </a:r>
            <a:r>
              <a:rPr lang="en-US" sz="1200" dirty="0">
                <a:solidFill>
                  <a:schemeClr val="bg1"/>
                </a:solidFill>
                <a:latin typeface="Arial "/>
              </a:rPr>
              <a:t> (PT/PO);</a:t>
            </a:r>
          </a:p>
          <a:p>
            <a:pPr marL="285750" indent="-285750">
              <a:buFontTx/>
              <a:buAutoNum type="romanLcParenR"/>
              <a:defRPr/>
            </a:pPr>
            <a:r>
              <a:rPr lang="en-US" sz="1200" dirty="0" err="1">
                <a:solidFill>
                  <a:schemeClr val="bg1"/>
                </a:solidFill>
                <a:latin typeface="Arial "/>
              </a:rPr>
              <a:t>Pembantu</a:t>
            </a:r>
            <a:r>
              <a:rPr lang="en-US" sz="1200" dirty="0">
                <a:solidFill>
                  <a:schemeClr val="bg1"/>
                </a:solidFill>
                <a:latin typeface="Arial 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Arial "/>
              </a:rPr>
              <a:t>Pengurusan</a:t>
            </a:r>
            <a:r>
              <a:rPr lang="en-US" sz="1200" dirty="0">
                <a:solidFill>
                  <a:schemeClr val="bg1"/>
                </a:solidFill>
                <a:latin typeface="Arial 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Arial "/>
              </a:rPr>
              <a:t>Murid</a:t>
            </a:r>
            <a:r>
              <a:rPr lang="en-US" sz="1200" dirty="0">
                <a:solidFill>
                  <a:schemeClr val="bg1"/>
                </a:solidFill>
                <a:latin typeface="Arial "/>
              </a:rPr>
              <a:t>.</a:t>
            </a:r>
          </a:p>
        </p:txBody>
      </p:sp>
      <p:grpSp>
        <p:nvGrpSpPr>
          <p:cNvPr id="4" name="Group 56"/>
          <p:cNvGrpSpPr>
            <a:grpSpLocks/>
          </p:cNvGrpSpPr>
          <p:nvPr/>
        </p:nvGrpSpPr>
        <p:grpSpPr bwMode="auto">
          <a:xfrm>
            <a:off x="1641475" y="1136650"/>
            <a:ext cx="1165225" cy="325438"/>
            <a:chOff x="1958094" y="1295414"/>
            <a:chExt cx="1166106" cy="326052"/>
          </a:xfrm>
        </p:grpSpPr>
        <p:sp>
          <p:nvSpPr>
            <p:cNvPr id="28833" name="Oval 71"/>
            <p:cNvSpPr>
              <a:spLocks noChangeArrowheads="1"/>
            </p:cNvSpPr>
            <p:nvPr/>
          </p:nvSpPr>
          <p:spPr bwMode="auto">
            <a:xfrm>
              <a:off x="1958094" y="1295414"/>
              <a:ext cx="285374" cy="304786"/>
            </a:xfrm>
            <a:prstGeom prst="ellipse">
              <a:avLst/>
            </a:prstGeom>
            <a:solidFill>
              <a:schemeClr val="bg1"/>
            </a:solidFill>
            <a:ln w="38100" algn="ctr">
              <a:solidFill>
                <a:srgbClr val="FF0000"/>
              </a:solidFill>
              <a:round/>
              <a:headEnd/>
              <a:tailEnd/>
            </a:ln>
          </p:spPr>
          <p:txBody>
            <a:bodyPr lIns="96989" tIns="48495" rIns="96989" bIns="48495" anchor="ctr"/>
            <a:lstStyle/>
            <a:p>
              <a:pPr algn="ctr" eaLnBrk="0" hangingPunct="0">
                <a:spcBef>
                  <a:spcPct val="30000"/>
                </a:spcBef>
              </a:pPr>
              <a:r>
                <a:rPr kumimoji="1" lang="en-US" sz="1200">
                  <a:solidFill>
                    <a:srgbClr val="002060"/>
                  </a:solidFill>
                </a:rPr>
                <a:t>1</a:t>
              </a:r>
            </a:p>
          </p:txBody>
        </p:sp>
        <p:sp>
          <p:nvSpPr>
            <p:cNvPr id="62" name="Curved Down Arrow 61"/>
            <p:cNvSpPr/>
            <p:nvPr/>
          </p:nvSpPr>
          <p:spPr>
            <a:xfrm>
              <a:off x="2514139" y="1392435"/>
              <a:ext cx="610061" cy="229031"/>
            </a:xfrm>
            <a:prstGeom prst="curvedDownArrow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63" name="Oval 62"/>
          <p:cNvSpPr/>
          <p:nvPr/>
        </p:nvSpPr>
        <p:spPr>
          <a:xfrm>
            <a:off x="1828800" y="1763713"/>
            <a:ext cx="598488" cy="3048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8832" name="Text Box 6"/>
          <p:cNvSpPr txBox="1">
            <a:spLocks noChangeArrowheads="1"/>
          </p:cNvSpPr>
          <p:nvPr/>
        </p:nvSpPr>
        <p:spPr bwMode="auto">
          <a:xfrm>
            <a:off x="866775" y="153988"/>
            <a:ext cx="74136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>
                <a:solidFill>
                  <a:srgbClr val="FFFF00"/>
                </a:solidFill>
                <a:latin typeface="Arial "/>
              </a:rPr>
              <a:t>CONTOH PEMINDAHAN GAJI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304800" y="3373438"/>
          <a:ext cx="8229600" cy="1045634"/>
        </p:xfrm>
        <a:graphic>
          <a:graphicData uri="http://schemas.openxmlformats.org/drawingml/2006/table">
            <a:tbl>
              <a:tblPr/>
              <a:tblGrid>
                <a:gridCol w="956930"/>
                <a:gridCol w="705651"/>
                <a:gridCol w="689447"/>
                <a:gridCol w="689447"/>
                <a:gridCol w="440271"/>
                <a:gridCol w="712178"/>
                <a:gridCol w="712178"/>
                <a:gridCol w="712178"/>
                <a:gridCol w="870440"/>
                <a:gridCol w="870440"/>
                <a:gridCol w="870440"/>
              </a:tblGrid>
              <a:tr h="64346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err="1" smtClean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Gred</a:t>
                      </a:r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 DGA32-3</a:t>
                      </a:r>
                    </a:p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(SSM)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 Black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 dirty="0" smtClean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T1</a:t>
                      </a:r>
                      <a:endParaRPr lang="ms-MY" sz="1200" b="1" i="0" u="none" strike="noStrike" dirty="0">
                        <a:solidFill>
                          <a:schemeClr val="bg1"/>
                        </a:solidFill>
                        <a:latin typeface="Arial Black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 dirty="0" smtClean="0">
                          <a:solidFill>
                            <a:srgbClr val="FFFF00"/>
                          </a:solidFill>
                          <a:latin typeface="Arial Black" pitchFamily="34" charset="0"/>
                        </a:rPr>
                        <a:t>T2</a:t>
                      </a:r>
                      <a:endParaRPr lang="ms-MY" sz="1200" b="1" i="0" u="none" strike="noStrike" dirty="0">
                        <a:solidFill>
                          <a:srgbClr val="FFFF00"/>
                        </a:solidFill>
                        <a:latin typeface="Arial Black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T3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 Black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T…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 Black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T9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 Black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T10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 Black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T11</a:t>
                      </a:r>
                      <a:r>
                        <a:rPr lang="en-US" sz="1200" b="1" i="0" u="none" strike="noStrike" baseline="0" dirty="0" smtClean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 </a:t>
                      </a:r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(</a:t>
                      </a:r>
                      <a:r>
                        <a:rPr lang="en-US" sz="1200" b="1" i="0" u="none" strike="noStrike" dirty="0" err="1" smtClean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Maks</a:t>
                      </a:r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)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 Black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0" u="none" strike="noStrike" dirty="0" smtClean="0">
                        <a:solidFill>
                          <a:schemeClr val="bg1"/>
                        </a:solidFill>
                        <a:latin typeface="Arial Black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 smtClean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T13</a:t>
                      </a:r>
                    </a:p>
                    <a:p>
                      <a:pPr algn="ctr" fontAlgn="ctr"/>
                      <a:r>
                        <a:rPr lang="en-US" sz="1100" b="1" i="0" u="none" strike="noStrike" dirty="0" smtClean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(KUP</a:t>
                      </a:r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)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Arial Black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 smtClean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T14</a:t>
                      </a:r>
                    </a:p>
                    <a:p>
                      <a:pPr algn="ctr" fontAlgn="ctr"/>
                      <a:r>
                        <a:rPr lang="en-US" sz="1100" b="1" i="0" u="none" strike="noStrike" dirty="0" smtClean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(KUP</a:t>
                      </a:r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)</a:t>
                      </a:r>
                      <a:endParaRPr lang="en-US" sz="1800" b="1" i="0" u="none" strike="noStrike" dirty="0" smtClean="0">
                        <a:solidFill>
                          <a:schemeClr val="bg1"/>
                        </a:solidFill>
                        <a:latin typeface="Arial Black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40216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P2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 Black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2626.30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 Black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FFFF00"/>
                          </a:solidFill>
                          <a:latin typeface="Arial Black" pitchFamily="34" charset="0"/>
                        </a:rPr>
                        <a:t>2733.69</a:t>
                      </a:r>
                      <a:endParaRPr lang="en-US" sz="1200" b="1" i="0" u="none" strike="noStrike" dirty="0">
                        <a:solidFill>
                          <a:srgbClr val="FFFF00"/>
                        </a:solidFill>
                        <a:latin typeface="Arial Black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2841.08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 Black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 Black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3485.42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 Black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3592.81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 Black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FFFF00"/>
                          </a:solidFill>
                          <a:latin typeface="Arial Black" pitchFamily="34" charset="0"/>
                        </a:rPr>
                        <a:t>3700.20</a:t>
                      </a:r>
                      <a:endParaRPr lang="en-US" sz="1200" b="1" i="0" u="none" strike="noStrike" dirty="0">
                        <a:solidFill>
                          <a:srgbClr val="FFFF00"/>
                        </a:solidFill>
                        <a:latin typeface="Arial Black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sz="1200" b="1" dirty="0" smtClean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3807.59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sz="1200" b="1" dirty="0" smtClean="0">
                          <a:solidFill>
                            <a:srgbClr val="FFFF00"/>
                          </a:solidFill>
                          <a:latin typeface="Arial Black" pitchFamily="34" charset="0"/>
                        </a:rPr>
                        <a:t>3914.98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sz="1200" b="1" dirty="0" smtClean="0">
                          <a:solidFill>
                            <a:srgbClr val="FFFF00"/>
                          </a:solidFill>
                          <a:latin typeface="Arial Black" pitchFamily="34" charset="0"/>
                        </a:rPr>
                        <a:t>4022.37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2533650" y="5257800"/>
          <a:ext cx="6306332" cy="1143000"/>
        </p:xfrm>
        <a:graphic>
          <a:graphicData uri="http://schemas.openxmlformats.org/drawingml/2006/table">
            <a:tbl>
              <a:tblPr/>
              <a:tblGrid>
                <a:gridCol w="738969"/>
                <a:gridCol w="542533"/>
                <a:gridCol w="542533"/>
                <a:gridCol w="542533"/>
                <a:gridCol w="542533"/>
                <a:gridCol w="542533"/>
                <a:gridCol w="542533"/>
                <a:gridCol w="542533"/>
                <a:gridCol w="542533"/>
                <a:gridCol w="542533"/>
                <a:gridCol w="684566"/>
              </a:tblGrid>
              <a:tr h="6234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err="1" smtClean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Gred</a:t>
                      </a:r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 (SBPA)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 Black" pitchFamily="34" charset="0"/>
                      </a:endParaRPr>
                    </a:p>
                  </a:txBody>
                  <a:tcPr marL="4763" marR="4763" marT="476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T1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 Black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T2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 Black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T3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 Black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…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 Black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T8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 Black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T9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 Black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…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 Black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T13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 Black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T14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 Black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T15</a:t>
                      </a:r>
                    </a:p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(</a:t>
                      </a:r>
                      <a:r>
                        <a:rPr lang="en-US" sz="1200" b="1" i="0" u="none" strike="noStrike" dirty="0" err="1" smtClean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Maks</a:t>
                      </a:r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)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 Black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5195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DG2-2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 Black" pitchFamily="34" charset="0"/>
                      </a:endParaRPr>
                    </a:p>
                  </a:txBody>
                  <a:tcPr marL="4763" marR="4763" marT="476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2710</a:t>
                      </a:r>
                      <a:endParaRPr lang="en-US" sz="1200" b="1" dirty="0">
                        <a:solidFill>
                          <a:schemeClr val="bg1"/>
                        </a:solidFill>
                        <a:latin typeface="Arial Black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2865</a:t>
                      </a:r>
                      <a:endParaRPr lang="en-US" sz="1200" b="1" dirty="0">
                        <a:solidFill>
                          <a:schemeClr val="bg1"/>
                        </a:solidFill>
                        <a:latin typeface="Arial Black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3020</a:t>
                      </a:r>
                      <a:endParaRPr lang="en-US" sz="1200" b="1" dirty="0">
                        <a:solidFill>
                          <a:schemeClr val="bg1"/>
                        </a:solidFill>
                        <a:latin typeface="Arial Black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…</a:t>
                      </a:r>
                      <a:endParaRPr lang="en-US" sz="1200" b="1" dirty="0">
                        <a:solidFill>
                          <a:schemeClr val="bg1"/>
                        </a:solidFill>
                        <a:latin typeface="Arial Black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3795</a:t>
                      </a:r>
                      <a:endParaRPr lang="en-US" sz="1200" b="1" dirty="0">
                        <a:solidFill>
                          <a:schemeClr val="bg1"/>
                        </a:solidFill>
                        <a:latin typeface="Arial Black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rgbClr val="FFFF00"/>
                          </a:solidFill>
                          <a:latin typeface="Arial Black" pitchFamily="34" charset="0"/>
                        </a:rPr>
                        <a:t>3950</a:t>
                      </a:r>
                      <a:endParaRPr lang="en-US" sz="1200" b="1" dirty="0">
                        <a:solidFill>
                          <a:srgbClr val="FFFF00"/>
                        </a:solidFill>
                        <a:latin typeface="Arial Black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…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4570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 Black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 dirty="0" smtClean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4725</a:t>
                      </a:r>
                      <a:endParaRPr lang="ms-MY" sz="1200" b="1" i="0" u="none" strike="noStrike" dirty="0">
                        <a:solidFill>
                          <a:schemeClr val="bg1"/>
                        </a:solidFill>
                        <a:latin typeface="Arial Black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 dirty="0" smtClean="0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4880</a:t>
                      </a:r>
                      <a:endParaRPr lang="ms-MY" sz="1200" b="1" i="0" u="none" strike="noStrike" dirty="0">
                        <a:solidFill>
                          <a:schemeClr val="bg1"/>
                        </a:solidFill>
                        <a:latin typeface="Arial Black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685800" y="1168400"/>
            <a:ext cx="7772400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n-US">
                <a:solidFill>
                  <a:schemeClr val="bg1"/>
                </a:solidFill>
              </a:rPr>
              <a:t>Bagi tujuan tawaran opsyen SBPA, gaji pegawai dipindahkan seperti mana pemindahan gaji bagi pegawai yang berada di matagaji maksimum gred tersebut.</a:t>
            </a:r>
          </a:p>
          <a:p>
            <a:pPr algn="just"/>
            <a:endParaRPr lang="en-US">
              <a:solidFill>
                <a:schemeClr val="bg1"/>
              </a:solidFill>
            </a:endParaRPr>
          </a:p>
          <a:p>
            <a:pPr algn="just"/>
            <a:r>
              <a:rPr lang="en-US">
                <a:solidFill>
                  <a:schemeClr val="bg1"/>
                </a:solidFill>
              </a:rPr>
              <a:t>Ketua Jabatan hendaklah memohon Jadual Pemindahan Gaji daripada Bahagian Saraan, JPA bagi tujuan pengesahan pemindahan gaji dan penetapan Tarikh Pergerakan Gaji pegawai.</a:t>
            </a:r>
            <a:endParaRPr lang="en-MY">
              <a:solidFill>
                <a:schemeClr val="bg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 bwMode="auto">
          <a:xfrm rot="5400000">
            <a:off x="5778500" y="4887913"/>
            <a:ext cx="1090613" cy="1587"/>
          </a:xfrm>
          <a:prstGeom prst="straightConnector1">
            <a:avLst/>
          </a:prstGeom>
          <a:ln w="57150">
            <a:solidFill>
              <a:srgbClr val="FFFF00"/>
            </a:solidFill>
            <a:prstDash val="dash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848" name="Oval 71"/>
          <p:cNvSpPr>
            <a:spLocks noChangeArrowheads="1"/>
          </p:cNvSpPr>
          <p:nvPr/>
        </p:nvSpPr>
        <p:spPr bwMode="auto">
          <a:xfrm>
            <a:off x="6248400" y="3297238"/>
            <a:ext cx="285750" cy="304800"/>
          </a:xfrm>
          <a:prstGeom prst="ellipse">
            <a:avLst/>
          </a:prstGeom>
          <a:solidFill>
            <a:schemeClr val="bg1"/>
          </a:solidFill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lIns="96989" tIns="48495" rIns="96989" bIns="48495" anchor="ctr"/>
          <a:lstStyle/>
          <a:p>
            <a:pPr algn="ctr" eaLnBrk="0" hangingPunct="0">
              <a:spcBef>
                <a:spcPct val="30000"/>
              </a:spcBef>
            </a:pPr>
            <a:r>
              <a:rPr kumimoji="1" lang="en-US" sz="1200">
                <a:solidFill>
                  <a:srgbClr val="002060"/>
                </a:solidFill>
              </a:rPr>
              <a:t>1</a:t>
            </a:r>
          </a:p>
        </p:txBody>
      </p:sp>
      <p:sp>
        <p:nvSpPr>
          <p:cNvPr id="8" name="Curved Down Arrow 7"/>
          <p:cNvSpPr/>
          <p:nvPr/>
        </p:nvSpPr>
        <p:spPr bwMode="auto">
          <a:xfrm>
            <a:off x="5791200" y="3602038"/>
            <a:ext cx="609600" cy="228600"/>
          </a:xfrm>
          <a:prstGeom prst="curvedDown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32850" name="Rectangle 1"/>
          <p:cNvSpPr>
            <a:spLocks noChangeArrowheads="1"/>
          </p:cNvSpPr>
          <p:nvPr/>
        </p:nvSpPr>
        <p:spPr bwMode="auto">
          <a:xfrm>
            <a:off x="685800" y="228600"/>
            <a:ext cx="77724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en-US" sz="2400">
                <a:solidFill>
                  <a:srgbClr val="FFFF00"/>
                </a:solidFill>
                <a:latin typeface="Arial "/>
              </a:rPr>
              <a:t>KAEDAH PEMINDAHAN GAJI KHAS UNTUK PENYANDANG (KUP)</a:t>
            </a:r>
            <a:endParaRPr lang="en-US" sz="3600">
              <a:solidFill>
                <a:srgbClr val="FFFF00"/>
              </a:solidFill>
              <a:latin typeface="Arial 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66800" y="1524000"/>
            <a:ext cx="7239000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000" spc="50" dirty="0" smtClean="0">
                <a:ln w="11430"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PENINGKATAN GRED GAJI </a:t>
            </a:r>
          </a:p>
          <a:p>
            <a:pPr algn="ctr"/>
            <a:r>
              <a:rPr lang="en-US" sz="4000" spc="50" dirty="0" smtClean="0">
                <a:ln w="11430"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BAGI GURU</a:t>
            </a:r>
            <a:endParaRPr lang="en-US" sz="4000" b="1" cap="none" spc="50" dirty="0" smtClean="0">
              <a:ln>
                <a:solidFill>
                  <a:srgbClr val="FFFF00"/>
                </a:solidFill>
              </a:ln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endParaRPr lang="en-US" sz="4000" b="1" cap="none" spc="50" dirty="0" smtClean="0">
              <a:ln w="11430">
                <a:solidFill>
                  <a:srgbClr val="FFFF00"/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endParaRPr lang="en-US" sz="4000" b="1" cap="none" spc="50" dirty="0">
              <a:ln w="11430">
                <a:solidFill>
                  <a:srgbClr val="FFFF00"/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" name="Table 49"/>
          <p:cNvGraphicFramePr>
            <a:graphicFrameLocks noGrp="1"/>
          </p:cNvGraphicFramePr>
          <p:nvPr/>
        </p:nvGraphicFramePr>
        <p:xfrm>
          <a:off x="1219200" y="1600200"/>
          <a:ext cx="7772400" cy="735318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88620"/>
                <a:gridCol w="388620"/>
                <a:gridCol w="388620"/>
                <a:gridCol w="388620"/>
                <a:gridCol w="388620"/>
                <a:gridCol w="388620"/>
                <a:gridCol w="388620"/>
                <a:gridCol w="388620"/>
                <a:gridCol w="388620"/>
                <a:gridCol w="388620"/>
                <a:gridCol w="388620"/>
                <a:gridCol w="388620"/>
                <a:gridCol w="388620"/>
                <a:gridCol w="388620"/>
                <a:gridCol w="388620"/>
                <a:gridCol w="388620"/>
                <a:gridCol w="388620"/>
                <a:gridCol w="388620"/>
                <a:gridCol w="388620"/>
                <a:gridCol w="388620"/>
              </a:tblGrid>
              <a:tr h="201918">
                <a:tc gridSpan="20"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i="0" u="none" strike="noStrike" dirty="0" smtClean="0">
                          <a:solidFill>
                            <a:schemeClr val="bg1"/>
                          </a:solidFill>
                          <a:latin typeface="+mn-lt"/>
                        </a:rPr>
                        <a:t> DG1-6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b="1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191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latin typeface="+mn-lt"/>
                        </a:rPr>
                        <a:t>T1</a:t>
                      </a:r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latin typeface="+mn-lt"/>
                        </a:rPr>
                        <a:t>T2</a:t>
                      </a:r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latin typeface="+mn-lt"/>
                        </a:rPr>
                        <a:t>T3</a:t>
                      </a:r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latin typeface="+mn-lt"/>
                        </a:rPr>
                        <a:t>T4</a:t>
                      </a:r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latin typeface="+mn-lt"/>
                        </a:rPr>
                        <a:t>T5</a:t>
                      </a:r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latin typeface="+mn-lt"/>
                        </a:rPr>
                        <a:t>T6</a:t>
                      </a:r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 smtClean="0">
                          <a:latin typeface="+mn-lt"/>
                        </a:rPr>
                        <a:t>T7</a:t>
                      </a:r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u="none" strike="noStrike" dirty="0" smtClean="0">
                          <a:latin typeface="+mn-lt"/>
                        </a:rPr>
                        <a:t>T8</a:t>
                      </a:r>
                      <a:endParaRPr lang="en-US" sz="900" b="1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 smtClean="0">
                          <a:latin typeface="+mn-lt"/>
                        </a:rPr>
                        <a:t>T9</a:t>
                      </a:r>
                      <a:endParaRPr lang="en-US" sz="900" b="1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 smtClean="0">
                          <a:latin typeface="+mn-lt"/>
                        </a:rPr>
                        <a:t>T10</a:t>
                      </a:r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 smtClean="0">
                          <a:latin typeface="+mn-lt"/>
                        </a:rPr>
                        <a:t>T11</a:t>
                      </a:r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 smtClean="0">
                          <a:latin typeface="+mn-lt"/>
                        </a:rPr>
                        <a:t>T12</a:t>
                      </a:r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 smtClean="0">
                          <a:latin typeface="+mn-lt"/>
                        </a:rPr>
                        <a:t>T13</a:t>
                      </a:r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 smtClean="0">
                          <a:latin typeface="+mn-lt"/>
                        </a:rPr>
                        <a:t>T14</a:t>
                      </a:r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 smtClean="0">
                          <a:latin typeface="+mn-lt"/>
                        </a:rPr>
                        <a:t>T15</a:t>
                      </a:r>
                      <a:endParaRPr lang="en-US" sz="900" b="1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148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7025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7345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7665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7985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8305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8625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8945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9265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9585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9905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10225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10545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10865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11185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11505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2531" name="Rectangle 9"/>
          <p:cNvSpPr>
            <a:spLocks noChangeArrowheads="1"/>
          </p:cNvSpPr>
          <p:nvPr/>
        </p:nvSpPr>
        <p:spPr bwMode="auto">
          <a:xfrm>
            <a:off x="1143000" y="4318000"/>
            <a:ext cx="80010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 algn="just">
              <a:spcBef>
                <a:spcPct val="20000"/>
              </a:spcBef>
              <a:buClr>
                <a:srgbClr val="010175"/>
              </a:buClr>
              <a:buFont typeface="Wingdings" pitchFamily="2" charset="2"/>
              <a:buNone/>
            </a:pPr>
            <a:r>
              <a:rPr kumimoji="1" lang="ms-MY" sz="2400" dirty="0" smtClean="0">
                <a:ln>
                  <a:solidFill>
                    <a:srgbClr val="E1F7FB"/>
                  </a:solidFill>
                </a:ln>
                <a:solidFill>
                  <a:schemeClr val="bg1"/>
                </a:solidFill>
              </a:rPr>
              <a:t> </a:t>
            </a:r>
            <a:r>
              <a:rPr kumimoji="1" lang="ms-MY" dirty="0" smtClean="0">
                <a:ln>
                  <a:solidFill>
                    <a:srgbClr val="E1F7FB"/>
                  </a:solidFill>
                </a:ln>
                <a:solidFill>
                  <a:schemeClr val="bg1"/>
                </a:solidFill>
              </a:rPr>
              <a:t>GURU</a:t>
            </a:r>
            <a:r>
              <a:rPr kumimoji="1" lang="ms-MY" sz="2400" dirty="0" smtClean="0">
                <a:ln>
                  <a:solidFill>
                    <a:srgbClr val="E1F7FB"/>
                  </a:solidFill>
                </a:ln>
                <a:solidFill>
                  <a:schemeClr val="bg1"/>
                </a:solidFill>
              </a:rPr>
              <a:t> </a:t>
            </a:r>
            <a:r>
              <a:rPr kumimoji="1" lang="ms-MY" dirty="0" smtClean="0">
                <a:ln>
                  <a:solidFill>
                    <a:srgbClr val="E1F7FB"/>
                  </a:solidFill>
                </a:ln>
                <a:solidFill>
                  <a:schemeClr val="bg1"/>
                </a:solidFill>
              </a:rPr>
              <a:t>BIASA</a:t>
            </a:r>
            <a:endParaRPr lang="ms-MY" dirty="0">
              <a:ln>
                <a:solidFill>
                  <a:srgbClr val="E1F7FB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22532" name="Rectangle 9"/>
          <p:cNvSpPr>
            <a:spLocks noChangeArrowheads="1"/>
          </p:cNvSpPr>
          <p:nvPr/>
        </p:nvSpPr>
        <p:spPr bwMode="auto">
          <a:xfrm>
            <a:off x="1143000" y="2413000"/>
            <a:ext cx="78486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algn="just">
              <a:spcBef>
                <a:spcPct val="20000"/>
              </a:spcBef>
              <a:buClr>
                <a:srgbClr val="010175"/>
              </a:buClr>
              <a:buFont typeface="Wingdings" pitchFamily="2" charset="2"/>
              <a:buNone/>
            </a:pPr>
            <a:r>
              <a:rPr kumimoji="1" lang="ms-MY" dirty="0" smtClean="0">
                <a:ln>
                  <a:solidFill>
                    <a:srgbClr val="E1F7FB"/>
                  </a:solidFill>
                </a:ln>
                <a:solidFill>
                  <a:schemeClr val="bg1"/>
                </a:solidFill>
              </a:rPr>
              <a:t>GURU</a:t>
            </a:r>
            <a:r>
              <a:rPr kumimoji="1" lang="ms-MY" sz="2400" dirty="0" smtClean="0">
                <a:ln>
                  <a:solidFill>
                    <a:srgbClr val="E1F7FB"/>
                  </a:solidFill>
                </a:ln>
                <a:solidFill>
                  <a:schemeClr val="bg1"/>
                </a:solidFill>
              </a:rPr>
              <a:t> </a:t>
            </a:r>
            <a:r>
              <a:rPr kumimoji="1" lang="ms-MY" dirty="0">
                <a:ln>
                  <a:solidFill>
                    <a:srgbClr val="E1F7FB"/>
                  </a:solidFill>
                </a:ln>
                <a:solidFill>
                  <a:schemeClr val="bg1"/>
                </a:solidFill>
              </a:rPr>
              <a:t>KANAN</a:t>
            </a:r>
            <a:r>
              <a:rPr kumimoji="1" lang="ms-MY" sz="2400" dirty="0">
                <a:ln>
                  <a:solidFill>
                    <a:srgbClr val="E1F7FB"/>
                  </a:solidFill>
                </a:ln>
                <a:solidFill>
                  <a:schemeClr val="bg1"/>
                </a:solidFill>
              </a:rPr>
              <a:t> </a:t>
            </a:r>
            <a:endParaRPr lang="ms-MY" sz="2400" dirty="0">
              <a:ln>
                <a:solidFill>
                  <a:srgbClr val="E1F7FB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22533" name="Rectangle 9"/>
          <p:cNvSpPr>
            <a:spLocks noChangeArrowheads="1"/>
          </p:cNvSpPr>
          <p:nvPr/>
        </p:nvSpPr>
        <p:spPr bwMode="auto">
          <a:xfrm>
            <a:off x="1143000" y="1219200"/>
            <a:ext cx="7848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algn="just">
              <a:spcBef>
                <a:spcPct val="20000"/>
              </a:spcBef>
              <a:buClr>
                <a:srgbClr val="010175"/>
              </a:buClr>
              <a:buFont typeface="Wingdings" pitchFamily="2" charset="2"/>
              <a:buNone/>
            </a:pPr>
            <a:r>
              <a:rPr kumimoji="1" lang="ms-MY" dirty="0" smtClean="0">
                <a:ln w="12700">
                  <a:solidFill>
                    <a:srgbClr val="E1F7FB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GURU WIBAWA </a:t>
            </a:r>
            <a:endParaRPr lang="ms-MY" dirty="0">
              <a:ln w="12700">
                <a:solidFill>
                  <a:srgbClr val="E1F7FB"/>
                </a:solidFill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1" name="Rectangle 9"/>
          <p:cNvSpPr>
            <a:spLocks noChangeArrowheads="1"/>
          </p:cNvSpPr>
          <p:nvPr/>
        </p:nvSpPr>
        <p:spPr bwMode="auto">
          <a:xfrm>
            <a:off x="304800" y="481999"/>
            <a:ext cx="7848600" cy="508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marL="914400" indent="-914400" algn="ctr" eaLnBrk="0" hangingPunct="0">
              <a:lnSpc>
                <a:spcPct val="125000"/>
              </a:lnSpc>
            </a:pPr>
            <a:r>
              <a:rPr kumimoji="1" lang="ms-MY" sz="2400" dirty="0" smtClean="0"/>
              <a:t>	</a:t>
            </a:r>
            <a:r>
              <a:rPr kumimoji="1" lang="ms-MY" sz="2400" dirty="0" smtClean="0">
                <a:solidFill>
                  <a:srgbClr val="FFFF00"/>
                </a:solidFill>
              </a:rPr>
              <a:t>Peningkatan Gred Gaji DG1-1 hingga DG1-6</a:t>
            </a:r>
          </a:p>
        </p:txBody>
      </p:sp>
      <p:sp>
        <p:nvSpPr>
          <p:cNvPr id="11" name="Down Arrow 10"/>
          <p:cNvSpPr/>
          <p:nvPr/>
        </p:nvSpPr>
        <p:spPr bwMode="auto">
          <a:xfrm rot="10800000">
            <a:off x="76202" y="4876799"/>
            <a:ext cx="304798" cy="533400"/>
          </a:xfrm>
          <a:prstGeom prst="downArrow">
            <a:avLst>
              <a:gd name="adj1" fmla="val 45898"/>
              <a:gd name="adj2" fmla="val 55000"/>
            </a:avLst>
          </a:prstGeom>
          <a:ln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6989" tIns="48495" rIns="96989" bIns="48495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1200" b="0" i="0" u="none" strike="noStrike" cap="none" normalizeH="0" baseline="0" smtClean="0">
              <a:ln>
                <a:solidFill>
                  <a:srgbClr val="FF0000"/>
                </a:solidFill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1002" y="5084761"/>
            <a:ext cx="762000" cy="276999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8 </a:t>
            </a:r>
            <a:r>
              <a:rPr lang="en-US" sz="12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tahun</a:t>
            </a:r>
            <a:endParaRPr lang="en-US" sz="1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Down Arrow 12"/>
          <p:cNvSpPr/>
          <p:nvPr/>
        </p:nvSpPr>
        <p:spPr bwMode="auto">
          <a:xfrm rot="10800000">
            <a:off x="76203" y="4216399"/>
            <a:ext cx="304798" cy="533400"/>
          </a:xfrm>
          <a:prstGeom prst="downArrow">
            <a:avLst>
              <a:gd name="adj1" fmla="val 45898"/>
              <a:gd name="adj2" fmla="val 55000"/>
            </a:avLst>
          </a:prstGeom>
          <a:ln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6989" tIns="48495" rIns="96989" bIns="48495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1200" b="0" i="0" u="none" strike="noStrike" cap="none" normalizeH="0" baseline="0" smtClean="0">
              <a:ln>
                <a:solidFill>
                  <a:srgbClr val="FF0000"/>
                </a:solidFill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81003" y="4424361"/>
            <a:ext cx="762000" cy="276999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8 </a:t>
            </a:r>
            <a:r>
              <a:rPr lang="en-US" sz="12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tahun</a:t>
            </a:r>
            <a:endParaRPr lang="en-US" sz="1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Down Arrow 14"/>
          <p:cNvSpPr/>
          <p:nvPr/>
        </p:nvSpPr>
        <p:spPr bwMode="auto">
          <a:xfrm rot="10800000">
            <a:off x="76202" y="2895600"/>
            <a:ext cx="304798" cy="533400"/>
          </a:xfrm>
          <a:prstGeom prst="downArrow">
            <a:avLst>
              <a:gd name="adj1" fmla="val 45898"/>
              <a:gd name="adj2" fmla="val 55000"/>
            </a:avLst>
          </a:prstGeom>
          <a:ln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6989" tIns="48495" rIns="96989" bIns="48495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1200" b="0" i="0" u="none" strike="noStrike" cap="none" normalizeH="0" baseline="0" smtClean="0">
              <a:ln>
                <a:solidFill>
                  <a:srgbClr val="FF0000"/>
                </a:solidFill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81002" y="3255962"/>
            <a:ext cx="762000" cy="276999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6 </a:t>
            </a:r>
            <a:r>
              <a:rPr lang="en-US" sz="12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tahun</a:t>
            </a:r>
            <a:endParaRPr lang="en-US" sz="1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Down Arrow 16"/>
          <p:cNvSpPr/>
          <p:nvPr/>
        </p:nvSpPr>
        <p:spPr bwMode="auto">
          <a:xfrm rot="10800000">
            <a:off x="76201" y="2209800"/>
            <a:ext cx="304798" cy="533400"/>
          </a:xfrm>
          <a:prstGeom prst="downArrow">
            <a:avLst>
              <a:gd name="adj1" fmla="val 45898"/>
              <a:gd name="adj2" fmla="val 55000"/>
            </a:avLst>
          </a:prstGeom>
          <a:ln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6989" tIns="48495" rIns="96989" bIns="48495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1200" b="0" i="0" u="none" strike="noStrike" cap="none" normalizeH="0" baseline="0" smtClean="0">
              <a:ln>
                <a:solidFill>
                  <a:srgbClr val="FF0000"/>
                </a:solidFill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81001" y="2417762"/>
            <a:ext cx="762000" cy="276999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 </a:t>
            </a:r>
            <a:r>
              <a:rPr lang="en-US" sz="12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tahun</a:t>
            </a:r>
            <a:endParaRPr lang="en-US" sz="1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7" name="Straight Arrow Connector 26"/>
          <p:cNvCxnSpPr/>
          <p:nvPr/>
        </p:nvCxnSpPr>
        <p:spPr bwMode="auto">
          <a:xfrm>
            <a:off x="1600200" y="6372225"/>
            <a:ext cx="2743200" cy="1588"/>
          </a:xfrm>
          <a:prstGeom prst="straightConnector1">
            <a:avLst/>
          </a:prstGeom>
          <a:ln>
            <a:solidFill>
              <a:srgbClr val="FFFF00"/>
            </a:solidFill>
            <a:prstDash val="sysDash"/>
            <a:headEnd type="none" w="med" len="med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2" name="Oval 51"/>
          <p:cNvSpPr/>
          <p:nvPr/>
        </p:nvSpPr>
        <p:spPr bwMode="auto">
          <a:xfrm flipV="1">
            <a:off x="1371600" y="6296026"/>
            <a:ext cx="152400" cy="15239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6989" tIns="48495" rIns="96989" bIns="48495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graphicFrame>
        <p:nvGraphicFramePr>
          <p:cNvPr id="45" name="Table 44"/>
          <p:cNvGraphicFramePr>
            <a:graphicFrameLocks noGrp="1"/>
          </p:cNvGraphicFramePr>
          <p:nvPr/>
        </p:nvGraphicFramePr>
        <p:xfrm>
          <a:off x="1219200" y="5513082"/>
          <a:ext cx="7772400" cy="735318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88620"/>
                <a:gridCol w="388620"/>
                <a:gridCol w="388620"/>
                <a:gridCol w="388620"/>
                <a:gridCol w="388620"/>
                <a:gridCol w="388620"/>
                <a:gridCol w="388620"/>
                <a:gridCol w="388620"/>
                <a:gridCol w="388620"/>
                <a:gridCol w="388620"/>
                <a:gridCol w="388620"/>
                <a:gridCol w="388620"/>
                <a:gridCol w="388620"/>
                <a:gridCol w="388620"/>
                <a:gridCol w="388620"/>
                <a:gridCol w="388620"/>
                <a:gridCol w="388620"/>
                <a:gridCol w="388620"/>
                <a:gridCol w="388620"/>
                <a:gridCol w="388620"/>
              </a:tblGrid>
              <a:tr h="201918">
                <a:tc gridSpan="20"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i="0" u="none" strike="noStrike" dirty="0" smtClean="0">
                          <a:solidFill>
                            <a:schemeClr val="bg1"/>
                          </a:solidFill>
                          <a:latin typeface="+mn-lt"/>
                        </a:rPr>
                        <a:t> DG1-1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b="1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191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latin typeface="+mn-lt"/>
                        </a:rPr>
                        <a:t>T1</a:t>
                      </a:r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latin typeface="+mn-lt"/>
                        </a:rPr>
                        <a:t>T2</a:t>
                      </a:r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latin typeface="+mn-lt"/>
                        </a:rPr>
                        <a:t>T3</a:t>
                      </a:r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latin typeface="+mn-lt"/>
                        </a:rPr>
                        <a:t>T4</a:t>
                      </a:r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latin typeface="+mn-lt"/>
                        </a:rPr>
                        <a:t>T5</a:t>
                      </a:r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latin typeface="+mn-lt"/>
                        </a:rPr>
                        <a:t>T6</a:t>
                      </a:r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 smtClean="0">
                          <a:latin typeface="+mn-lt"/>
                        </a:rPr>
                        <a:t>T7</a:t>
                      </a:r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u="none" strike="noStrike" dirty="0" smtClean="0">
                          <a:latin typeface="+mn-lt"/>
                        </a:rPr>
                        <a:t>T8</a:t>
                      </a:r>
                      <a:endParaRPr lang="en-US" sz="900" b="1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 smtClean="0">
                          <a:latin typeface="+mn-lt"/>
                        </a:rPr>
                        <a:t>T9</a:t>
                      </a:r>
                      <a:endParaRPr lang="en-US" sz="900" b="1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 smtClean="0">
                          <a:latin typeface="+mn-lt"/>
                        </a:rPr>
                        <a:t>T10</a:t>
                      </a:r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 smtClean="0">
                          <a:latin typeface="+mn-lt"/>
                        </a:rPr>
                        <a:t>T11</a:t>
                      </a:r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 smtClean="0">
                          <a:latin typeface="+mn-lt"/>
                        </a:rPr>
                        <a:t>T12</a:t>
                      </a:r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 smtClean="0">
                          <a:latin typeface="+mn-lt"/>
                        </a:rPr>
                        <a:t>T13</a:t>
                      </a:r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 smtClean="0">
                          <a:latin typeface="+mn-lt"/>
                        </a:rPr>
                        <a:t>T14</a:t>
                      </a:r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 smtClean="0">
                          <a:latin typeface="+mn-lt"/>
                        </a:rPr>
                        <a:t>T15</a:t>
                      </a:r>
                      <a:endParaRPr lang="en-US" sz="900" b="1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 smtClean="0">
                          <a:latin typeface="+mn-lt"/>
                        </a:rPr>
                        <a:t>T16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 smtClean="0">
                          <a:latin typeface="+mn-lt"/>
                        </a:rPr>
                        <a:t>T17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 smtClean="0">
                          <a:latin typeface="+mn-lt"/>
                        </a:rPr>
                        <a:t>T18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 smtClean="0">
                          <a:latin typeface="+mn-lt"/>
                        </a:rPr>
                        <a:t>T19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 smtClean="0">
                          <a:latin typeface="+mn-lt"/>
                        </a:rPr>
                        <a:t>T20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148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1925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2150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2375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2600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2825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3050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3275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3500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3725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3950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4175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4400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4625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4850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5075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5300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Arial"/>
                        </a:rPr>
                        <a:t>5530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5760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5990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6220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7" name="Table 46"/>
          <p:cNvGraphicFramePr>
            <a:graphicFrameLocks noGrp="1"/>
          </p:cNvGraphicFramePr>
          <p:nvPr/>
        </p:nvGraphicFramePr>
        <p:xfrm>
          <a:off x="1219200" y="4777764"/>
          <a:ext cx="7772400" cy="735318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88620"/>
                <a:gridCol w="388620"/>
                <a:gridCol w="388620"/>
                <a:gridCol w="388620"/>
                <a:gridCol w="388620"/>
                <a:gridCol w="388620"/>
                <a:gridCol w="388620"/>
                <a:gridCol w="388620"/>
                <a:gridCol w="388620"/>
                <a:gridCol w="388620"/>
                <a:gridCol w="388620"/>
                <a:gridCol w="388620"/>
                <a:gridCol w="388620"/>
                <a:gridCol w="388620"/>
                <a:gridCol w="388620"/>
                <a:gridCol w="388620"/>
                <a:gridCol w="388620"/>
                <a:gridCol w="388620"/>
                <a:gridCol w="388620"/>
                <a:gridCol w="388620"/>
              </a:tblGrid>
              <a:tr h="201918">
                <a:tc gridSpan="20"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i="0" u="none" strike="noStrike" dirty="0" smtClean="0">
                          <a:solidFill>
                            <a:schemeClr val="bg1"/>
                          </a:solidFill>
                          <a:latin typeface="+mn-lt"/>
                        </a:rPr>
                        <a:t> DG1-2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b="1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191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latin typeface="+mn-lt"/>
                        </a:rPr>
                        <a:t>T1</a:t>
                      </a:r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latin typeface="+mn-lt"/>
                        </a:rPr>
                        <a:t>T2</a:t>
                      </a:r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latin typeface="+mn-lt"/>
                        </a:rPr>
                        <a:t>T3</a:t>
                      </a:r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latin typeface="+mn-lt"/>
                        </a:rPr>
                        <a:t>T4</a:t>
                      </a:r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latin typeface="+mn-lt"/>
                        </a:rPr>
                        <a:t>T5</a:t>
                      </a:r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latin typeface="+mn-lt"/>
                        </a:rPr>
                        <a:t>T6</a:t>
                      </a:r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 smtClean="0">
                          <a:latin typeface="+mn-lt"/>
                        </a:rPr>
                        <a:t>T7</a:t>
                      </a:r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u="none" strike="noStrike" dirty="0" smtClean="0">
                          <a:latin typeface="+mn-lt"/>
                        </a:rPr>
                        <a:t>T8</a:t>
                      </a:r>
                      <a:endParaRPr lang="en-US" sz="900" b="1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 smtClean="0">
                          <a:latin typeface="+mn-lt"/>
                        </a:rPr>
                        <a:t>T9</a:t>
                      </a:r>
                      <a:endParaRPr lang="en-US" sz="900" b="1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 smtClean="0">
                          <a:latin typeface="+mn-lt"/>
                        </a:rPr>
                        <a:t>T10</a:t>
                      </a:r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 smtClean="0">
                          <a:latin typeface="+mn-lt"/>
                        </a:rPr>
                        <a:t>T11</a:t>
                      </a:r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 smtClean="0">
                          <a:latin typeface="+mn-lt"/>
                        </a:rPr>
                        <a:t>T12</a:t>
                      </a:r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 smtClean="0">
                          <a:latin typeface="+mn-lt"/>
                        </a:rPr>
                        <a:t>T13</a:t>
                      </a:r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 smtClean="0">
                          <a:latin typeface="+mn-lt"/>
                        </a:rPr>
                        <a:t>T14</a:t>
                      </a:r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 smtClean="0">
                          <a:latin typeface="+mn-lt"/>
                        </a:rPr>
                        <a:t>T15</a:t>
                      </a:r>
                      <a:endParaRPr lang="en-US" sz="900" b="1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 smtClean="0">
                          <a:latin typeface="+mn-lt"/>
                        </a:rPr>
                        <a:t>T16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 smtClean="0">
                          <a:latin typeface="+mn-lt"/>
                        </a:rPr>
                        <a:t>T17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 smtClean="0">
                          <a:latin typeface="+mn-lt"/>
                        </a:rPr>
                        <a:t>T18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148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2985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3235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3485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3735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3985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4235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4485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4735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4985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5235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5485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5735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5985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6235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6485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6735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6985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7235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1" name="Table 50"/>
          <p:cNvGraphicFramePr>
            <a:graphicFrameLocks noGrp="1"/>
          </p:cNvGraphicFramePr>
          <p:nvPr/>
        </p:nvGraphicFramePr>
        <p:xfrm>
          <a:off x="1219200" y="3581400"/>
          <a:ext cx="7772400" cy="735318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88620"/>
                <a:gridCol w="388620"/>
                <a:gridCol w="388620"/>
                <a:gridCol w="388620"/>
                <a:gridCol w="388620"/>
                <a:gridCol w="388620"/>
                <a:gridCol w="388620"/>
                <a:gridCol w="388620"/>
                <a:gridCol w="388620"/>
                <a:gridCol w="388620"/>
                <a:gridCol w="388620"/>
                <a:gridCol w="388620"/>
                <a:gridCol w="388620"/>
                <a:gridCol w="388620"/>
                <a:gridCol w="388620"/>
                <a:gridCol w="388620"/>
                <a:gridCol w="388620"/>
                <a:gridCol w="388620"/>
                <a:gridCol w="388620"/>
                <a:gridCol w="388620"/>
              </a:tblGrid>
              <a:tr h="201918">
                <a:tc gridSpan="20"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i="0" u="none" strike="noStrike" dirty="0" smtClean="0">
                          <a:solidFill>
                            <a:schemeClr val="bg1"/>
                          </a:solidFill>
                          <a:latin typeface="+mn-lt"/>
                        </a:rPr>
                        <a:t> DG1-4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b="1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191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latin typeface="+mn-lt"/>
                        </a:rPr>
                        <a:t>T1</a:t>
                      </a:r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latin typeface="+mn-lt"/>
                        </a:rPr>
                        <a:t>T2</a:t>
                      </a:r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latin typeface="+mn-lt"/>
                        </a:rPr>
                        <a:t>T3</a:t>
                      </a:r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latin typeface="+mn-lt"/>
                        </a:rPr>
                        <a:t>T4</a:t>
                      </a:r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latin typeface="+mn-lt"/>
                        </a:rPr>
                        <a:t>T5</a:t>
                      </a:r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latin typeface="+mn-lt"/>
                        </a:rPr>
                        <a:t>T6</a:t>
                      </a:r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 smtClean="0">
                          <a:latin typeface="+mn-lt"/>
                        </a:rPr>
                        <a:t>T7</a:t>
                      </a:r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u="none" strike="noStrike" dirty="0" smtClean="0">
                          <a:latin typeface="+mn-lt"/>
                        </a:rPr>
                        <a:t>T8</a:t>
                      </a:r>
                      <a:endParaRPr lang="en-US" sz="900" b="1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 smtClean="0">
                          <a:latin typeface="+mn-lt"/>
                        </a:rPr>
                        <a:t>T9</a:t>
                      </a:r>
                      <a:endParaRPr lang="en-US" sz="900" b="1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 smtClean="0">
                          <a:latin typeface="+mn-lt"/>
                        </a:rPr>
                        <a:t>T10</a:t>
                      </a:r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 smtClean="0">
                          <a:latin typeface="+mn-lt"/>
                        </a:rPr>
                        <a:t>T11</a:t>
                      </a:r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 smtClean="0">
                          <a:latin typeface="+mn-lt"/>
                        </a:rPr>
                        <a:t>T12</a:t>
                      </a:r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 smtClean="0">
                          <a:latin typeface="+mn-lt"/>
                        </a:rPr>
                        <a:t>T13</a:t>
                      </a:r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 smtClean="0">
                          <a:latin typeface="+mn-lt"/>
                        </a:rPr>
                        <a:t>T14</a:t>
                      </a:r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 smtClean="0">
                          <a:latin typeface="+mn-lt"/>
                        </a:rPr>
                        <a:t>T15</a:t>
                      </a:r>
                      <a:endParaRPr lang="en-US" sz="900" b="1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 smtClean="0">
                          <a:latin typeface="+mn-lt"/>
                        </a:rPr>
                        <a:t>T16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 smtClean="0">
                          <a:latin typeface="+mn-lt"/>
                        </a:rPr>
                        <a:t>T17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148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4390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4660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4930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5200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5470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5740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6010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6280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6550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6820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7090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7360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7630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7900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8170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8440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8710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3" name="Table 52"/>
          <p:cNvGraphicFramePr>
            <a:graphicFrameLocks noGrp="1"/>
          </p:cNvGraphicFramePr>
          <p:nvPr/>
        </p:nvGraphicFramePr>
        <p:xfrm>
          <a:off x="1219200" y="2846082"/>
          <a:ext cx="7772400" cy="735318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88620"/>
                <a:gridCol w="388620"/>
                <a:gridCol w="388620"/>
                <a:gridCol w="388620"/>
                <a:gridCol w="388620"/>
                <a:gridCol w="388620"/>
                <a:gridCol w="388620"/>
                <a:gridCol w="388620"/>
                <a:gridCol w="388620"/>
                <a:gridCol w="388620"/>
                <a:gridCol w="388620"/>
                <a:gridCol w="388620"/>
                <a:gridCol w="388620"/>
                <a:gridCol w="388620"/>
                <a:gridCol w="388620"/>
                <a:gridCol w="388620"/>
                <a:gridCol w="388620"/>
                <a:gridCol w="388620"/>
                <a:gridCol w="388620"/>
                <a:gridCol w="388620"/>
              </a:tblGrid>
              <a:tr h="201918">
                <a:tc gridSpan="20"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i="0" u="none" strike="noStrike" dirty="0" smtClean="0">
                          <a:solidFill>
                            <a:schemeClr val="bg1"/>
                          </a:solidFill>
                          <a:latin typeface="+mn-lt"/>
                        </a:rPr>
                        <a:t> DG1-5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b="1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191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latin typeface="+mn-lt"/>
                        </a:rPr>
                        <a:t>T1</a:t>
                      </a:r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latin typeface="+mn-lt"/>
                        </a:rPr>
                        <a:t>T2</a:t>
                      </a:r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latin typeface="+mn-lt"/>
                        </a:rPr>
                        <a:t>T3</a:t>
                      </a:r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latin typeface="+mn-lt"/>
                        </a:rPr>
                        <a:t>T4</a:t>
                      </a:r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latin typeface="+mn-lt"/>
                        </a:rPr>
                        <a:t>T5</a:t>
                      </a:r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latin typeface="+mn-lt"/>
                        </a:rPr>
                        <a:t>T6</a:t>
                      </a:r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 smtClean="0">
                          <a:latin typeface="+mn-lt"/>
                        </a:rPr>
                        <a:t>T7</a:t>
                      </a:r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u="none" strike="noStrike" dirty="0" smtClean="0">
                          <a:latin typeface="+mn-lt"/>
                        </a:rPr>
                        <a:t>T8</a:t>
                      </a:r>
                      <a:endParaRPr lang="en-US" sz="900" b="1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 smtClean="0">
                          <a:latin typeface="+mn-lt"/>
                        </a:rPr>
                        <a:t>T9</a:t>
                      </a:r>
                      <a:endParaRPr lang="en-US" sz="900" b="1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 smtClean="0">
                          <a:latin typeface="+mn-lt"/>
                        </a:rPr>
                        <a:t>T10</a:t>
                      </a:r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 smtClean="0">
                          <a:latin typeface="+mn-lt"/>
                        </a:rPr>
                        <a:t>T11</a:t>
                      </a:r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 smtClean="0">
                          <a:latin typeface="+mn-lt"/>
                        </a:rPr>
                        <a:t>T12</a:t>
                      </a:r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 smtClean="0">
                          <a:latin typeface="+mn-lt"/>
                        </a:rPr>
                        <a:t>T13</a:t>
                      </a:r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 smtClean="0">
                          <a:latin typeface="+mn-lt"/>
                        </a:rPr>
                        <a:t>T14</a:t>
                      </a:r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 smtClean="0">
                          <a:latin typeface="+mn-lt"/>
                        </a:rPr>
                        <a:t>T15</a:t>
                      </a:r>
                      <a:endParaRPr lang="en-US" sz="900" b="1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 smtClean="0">
                          <a:latin typeface="+mn-lt"/>
                        </a:rPr>
                        <a:t>T16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148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5260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5550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5840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6130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6420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6710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7000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7290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7580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7870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8160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8450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8740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9030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9320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9610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4" name="Oval 63"/>
          <p:cNvSpPr/>
          <p:nvPr/>
        </p:nvSpPr>
        <p:spPr bwMode="auto">
          <a:xfrm flipV="1">
            <a:off x="4419600" y="6296025"/>
            <a:ext cx="152400" cy="15239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6989" tIns="48495" rIns="96989" bIns="48495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70" name="Straight Arrow Connector 69"/>
          <p:cNvCxnSpPr>
            <a:endCxn id="73" idx="0"/>
          </p:cNvCxnSpPr>
          <p:nvPr/>
        </p:nvCxnSpPr>
        <p:spPr bwMode="auto">
          <a:xfrm rot="10800000">
            <a:off x="2971800" y="5686426"/>
            <a:ext cx="1371600" cy="561975"/>
          </a:xfrm>
          <a:prstGeom prst="straightConnector1">
            <a:avLst/>
          </a:prstGeom>
          <a:ln>
            <a:solidFill>
              <a:srgbClr val="FFFF00"/>
            </a:solidFill>
            <a:headEnd type="none" w="med" len="med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/>
          <p:nvPr/>
        </p:nvCxnSpPr>
        <p:spPr bwMode="auto">
          <a:xfrm flipV="1">
            <a:off x="3124200" y="5638800"/>
            <a:ext cx="2895600" cy="1"/>
          </a:xfrm>
          <a:prstGeom prst="straightConnector1">
            <a:avLst/>
          </a:prstGeom>
          <a:noFill/>
          <a:ln w="31750" cap="flat" cmpd="sng" algn="ctr">
            <a:solidFill>
              <a:srgbClr val="FFFF00"/>
            </a:solidFill>
            <a:prstDash val="sysDash"/>
            <a:round/>
            <a:headEnd type="none" w="med" len="med"/>
            <a:tailEnd type="arrow"/>
          </a:ln>
          <a:effectLst/>
        </p:spPr>
      </p:cxnSp>
      <p:sp>
        <p:nvSpPr>
          <p:cNvPr id="73" name="Oval 72"/>
          <p:cNvSpPr/>
          <p:nvPr/>
        </p:nvSpPr>
        <p:spPr bwMode="auto">
          <a:xfrm flipV="1">
            <a:off x="2895600" y="5534026"/>
            <a:ext cx="152400" cy="15239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6989" tIns="48495" rIns="96989" bIns="48495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4" name="Oval 73"/>
          <p:cNvSpPr/>
          <p:nvPr/>
        </p:nvSpPr>
        <p:spPr bwMode="auto">
          <a:xfrm flipV="1">
            <a:off x="6019800" y="5543550"/>
            <a:ext cx="152400" cy="15239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6989" tIns="48495" rIns="96989" bIns="48495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81" name="Straight Arrow Connector 80"/>
          <p:cNvCxnSpPr>
            <a:endCxn id="82" idx="7"/>
          </p:cNvCxnSpPr>
          <p:nvPr/>
        </p:nvCxnSpPr>
        <p:spPr bwMode="auto">
          <a:xfrm rot="10800000">
            <a:off x="4168682" y="4549682"/>
            <a:ext cx="2079718" cy="708121"/>
          </a:xfrm>
          <a:prstGeom prst="straightConnector1">
            <a:avLst/>
          </a:prstGeom>
          <a:ln>
            <a:solidFill>
              <a:srgbClr val="FFFF00"/>
            </a:solidFill>
            <a:headEnd type="none" w="med" len="med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2" name="Oval 81"/>
          <p:cNvSpPr/>
          <p:nvPr/>
        </p:nvSpPr>
        <p:spPr bwMode="auto">
          <a:xfrm flipV="1">
            <a:off x="4038600" y="4419600"/>
            <a:ext cx="152400" cy="15239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6989" tIns="48495" rIns="96989" bIns="48495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83" name="Straight Arrow Connector 82"/>
          <p:cNvCxnSpPr/>
          <p:nvPr/>
        </p:nvCxnSpPr>
        <p:spPr bwMode="auto">
          <a:xfrm>
            <a:off x="4267200" y="4419600"/>
            <a:ext cx="2209800" cy="1588"/>
          </a:xfrm>
          <a:prstGeom prst="straightConnector1">
            <a:avLst/>
          </a:prstGeom>
          <a:noFill/>
          <a:ln w="31750" cap="flat" cmpd="sng" algn="ctr">
            <a:solidFill>
              <a:srgbClr val="FFFF00"/>
            </a:solidFill>
            <a:prstDash val="sysDash"/>
            <a:round/>
            <a:headEnd type="none" w="med" len="med"/>
            <a:tailEnd type="arrow"/>
          </a:ln>
          <a:effectLst/>
        </p:spPr>
      </p:cxnSp>
      <p:sp>
        <p:nvSpPr>
          <p:cNvPr id="85" name="Oval 84"/>
          <p:cNvSpPr/>
          <p:nvPr/>
        </p:nvSpPr>
        <p:spPr bwMode="auto">
          <a:xfrm flipV="1">
            <a:off x="6477000" y="4362450"/>
            <a:ext cx="152400" cy="15239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6989" tIns="48495" rIns="96989" bIns="48495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89" name="Straight Arrow Connector 88"/>
          <p:cNvCxnSpPr/>
          <p:nvPr/>
        </p:nvCxnSpPr>
        <p:spPr bwMode="auto">
          <a:xfrm rot="10800000">
            <a:off x="5867400" y="3733800"/>
            <a:ext cx="457200" cy="304800"/>
          </a:xfrm>
          <a:prstGeom prst="straightConnector1">
            <a:avLst/>
          </a:prstGeom>
          <a:ln>
            <a:solidFill>
              <a:srgbClr val="FFFF00"/>
            </a:solidFill>
            <a:headEnd type="none" w="med" len="med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2" name="Oval 91"/>
          <p:cNvSpPr/>
          <p:nvPr/>
        </p:nvSpPr>
        <p:spPr bwMode="auto">
          <a:xfrm flipV="1">
            <a:off x="5638800" y="3600450"/>
            <a:ext cx="152400" cy="15239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6989" tIns="48495" rIns="96989" bIns="48495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93" name="Straight Arrow Connector 92"/>
          <p:cNvCxnSpPr/>
          <p:nvPr/>
        </p:nvCxnSpPr>
        <p:spPr bwMode="auto">
          <a:xfrm>
            <a:off x="5867400" y="3686175"/>
            <a:ext cx="838200" cy="1588"/>
          </a:xfrm>
          <a:prstGeom prst="straightConnector1">
            <a:avLst/>
          </a:prstGeom>
          <a:noFill/>
          <a:ln w="31750" cap="flat" cmpd="sng" algn="ctr">
            <a:solidFill>
              <a:srgbClr val="FFFF00"/>
            </a:solidFill>
            <a:prstDash val="sysDash"/>
            <a:round/>
            <a:headEnd type="none" w="med" len="med"/>
            <a:tailEnd type="arrow"/>
          </a:ln>
          <a:effectLst/>
        </p:spPr>
      </p:cxnSp>
      <p:sp>
        <p:nvSpPr>
          <p:cNvPr id="98" name="Oval 97"/>
          <p:cNvSpPr/>
          <p:nvPr/>
        </p:nvSpPr>
        <p:spPr bwMode="auto">
          <a:xfrm flipV="1">
            <a:off x="6781800" y="3609975"/>
            <a:ext cx="152400" cy="15239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6989" tIns="48495" rIns="96989" bIns="48495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99" name="Straight Arrow Connector 98"/>
          <p:cNvCxnSpPr/>
          <p:nvPr/>
        </p:nvCxnSpPr>
        <p:spPr bwMode="auto">
          <a:xfrm rot="10800000">
            <a:off x="4953000" y="2590800"/>
            <a:ext cx="1581150" cy="714376"/>
          </a:xfrm>
          <a:prstGeom prst="straightConnector1">
            <a:avLst/>
          </a:prstGeom>
          <a:ln>
            <a:solidFill>
              <a:srgbClr val="FFFF00"/>
            </a:solidFill>
            <a:headEnd type="none" w="med" len="med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8" name="Curved Down Arrow 47"/>
          <p:cNvSpPr/>
          <p:nvPr/>
        </p:nvSpPr>
        <p:spPr bwMode="auto">
          <a:xfrm flipV="1">
            <a:off x="6400800" y="2362200"/>
            <a:ext cx="533400" cy="152400"/>
          </a:xfrm>
          <a:prstGeom prst="curvedDownArrow">
            <a:avLst>
              <a:gd name="adj1" fmla="val 49610"/>
              <a:gd name="adj2" fmla="val 116151"/>
              <a:gd name="adj3" fmla="val 25000"/>
            </a:avLst>
          </a:pr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6989" tIns="48495" rIns="96989" bIns="48495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4" name="Curved Down Arrow 43"/>
          <p:cNvSpPr/>
          <p:nvPr/>
        </p:nvSpPr>
        <p:spPr bwMode="auto">
          <a:xfrm flipV="1">
            <a:off x="6019800" y="2362200"/>
            <a:ext cx="533400" cy="152400"/>
          </a:xfrm>
          <a:prstGeom prst="curvedDownArrow">
            <a:avLst>
              <a:gd name="adj1" fmla="val 49610"/>
              <a:gd name="adj2" fmla="val 116151"/>
              <a:gd name="adj3" fmla="val 25000"/>
            </a:avLst>
          </a:pr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6989" tIns="48495" rIns="96989" bIns="48495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6" name="Curved Down Arrow 45"/>
          <p:cNvSpPr/>
          <p:nvPr/>
        </p:nvSpPr>
        <p:spPr bwMode="auto">
          <a:xfrm flipV="1">
            <a:off x="5638800" y="2362200"/>
            <a:ext cx="533400" cy="152400"/>
          </a:xfrm>
          <a:prstGeom prst="curvedDownArrow">
            <a:avLst>
              <a:gd name="adj1" fmla="val 49610"/>
              <a:gd name="adj2" fmla="val 116151"/>
              <a:gd name="adj3" fmla="val 25000"/>
            </a:avLst>
          </a:pr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6989" tIns="48495" rIns="96989" bIns="48495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1" name="Curved Down Arrow 40"/>
          <p:cNvSpPr/>
          <p:nvPr/>
        </p:nvSpPr>
        <p:spPr bwMode="auto">
          <a:xfrm flipV="1">
            <a:off x="5257800" y="2362200"/>
            <a:ext cx="533400" cy="152400"/>
          </a:xfrm>
          <a:prstGeom prst="curvedDownArrow">
            <a:avLst>
              <a:gd name="adj1" fmla="val 49610"/>
              <a:gd name="adj2" fmla="val 116151"/>
              <a:gd name="adj3" fmla="val 25000"/>
            </a:avLst>
          </a:pr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6989" tIns="48495" rIns="96989" bIns="48495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2" name="Curved Down Arrow 41"/>
          <p:cNvSpPr/>
          <p:nvPr/>
        </p:nvSpPr>
        <p:spPr bwMode="auto">
          <a:xfrm flipV="1">
            <a:off x="4876800" y="2362200"/>
            <a:ext cx="533400" cy="152400"/>
          </a:xfrm>
          <a:prstGeom prst="curvedDownArrow">
            <a:avLst>
              <a:gd name="adj1" fmla="val 49610"/>
              <a:gd name="adj2" fmla="val 116151"/>
              <a:gd name="adj3" fmla="val 25000"/>
            </a:avLst>
          </a:pr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6989" tIns="48495" rIns="96989" bIns="48495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9"/>
          <p:cNvSpPr>
            <a:spLocks noChangeArrowheads="1"/>
          </p:cNvSpPr>
          <p:nvPr/>
        </p:nvSpPr>
        <p:spPr bwMode="auto">
          <a:xfrm>
            <a:off x="1143000" y="2464106"/>
            <a:ext cx="78486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algn="just">
              <a:spcBef>
                <a:spcPct val="20000"/>
              </a:spcBef>
              <a:buClr>
                <a:srgbClr val="010175"/>
              </a:buClr>
              <a:buFont typeface="Wingdings" pitchFamily="2" charset="2"/>
              <a:buNone/>
            </a:pPr>
            <a:r>
              <a:rPr kumimoji="1" lang="ms-MY" sz="2400" dirty="0"/>
              <a:t>PPPLD BIASA </a:t>
            </a:r>
            <a:endParaRPr lang="ms-MY" sz="2400" dirty="0"/>
          </a:p>
        </p:txBody>
      </p:sp>
      <p:sp>
        <p:nvSpPr>
          <p:cNvPr id="23556" name="Rectangle 9"/>
          <p:cNvSpPr>
            <a:spLocks noChangeArrowheads="1"/>
          </p:cNvSpPr>
          <p:nvPr/>
        </p:nvSpPr>
        <p:spPr bwMode="auto">
          <a:xfrm>
            <a:off x="1143000" y="1546225"/>
            <a:ext cx="78486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marL="457200" indent="-457200" algn="just">
              <a:spcBef>
                <a:spcPct val="20000"/>
              </a:spcBef>
              <a:buClr>
                <a:srgbClr val="010175"/>
              </a:buClr>
              <a:buFont typeface="Wingdings" pitchFamily="2" charset="2"/>
              <a:buNone/>
            </a:pPr>
            <a:r>
              <a:rPr kumimoji="1" lang="ms-MY" dirty="0" smtClean="0">
                <a:ln>
                  <a:solidFill>
                    <a:schemeClr val="bg1">
                      <a:lumMod val="95000"/>
                    </a:schemeClr>
                  </a:solidFill>
                </a:ln>
                <a:solidFill>
                  <a:schemeClr val="bg1"/>
                </a:solidFill>
              </a:rPr>
              <a:t>GURU</a:t>
            </a:r>
            <a:r>
              <a:rPr kumimoji="1" lang="ms-MY" sz="2400" dirty="0" smtClean="0">
                <a:ln>
                  <a:solidFill>
                    <a:schemeClr val="bg1">
                      <a:lumMod val="95000"/>
                    </a:schemeClr>
                  </a:solidFill>
                </a:ln>
                <a:solidFill>
                  <a:schemeClr val="bg1"/>
                </a:solidFill>
              </a:rPr>
              <a:t> </a:t>
            </a:r>
            <a:r>
              <a:rPr kumimoji="1" lang="ms-MY" dirty="0">
                <a:ln>
                  <a:solidFill>
                    <a:schemeClr val="bg1">
                      <a:lumMod val="95000"/>
                    </a:schemeClr>
                  </a:solidFill>
                </a:ln>
                <a:solidFill>
                  <a:schemeClr val="bg1"/>
                </a:solidFill>
              </a:rPr>
              <a:t>KANAN</a:t>
            </a:r>
            <a:endParaRPr lang="ms-MY" dirty="0">
              <a:ln>
                <a:solidFill>
                  <a:schemeClr val="bg1">
                    <a:lumMod val="95000"/>
                  </a:schemeClr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8" name="Down Arrow 7"/>
          <p:cNvSpPr/>
          <p:nvPr/>
        </p:nvSpPr>
        <p:spPr bwMode="auto">
          <a:xfrm rot="10800000">
            <a:off x="50801" y="2286000"/>
            <a:ext cx="381000" cy="533400"/>
          </a:xfrm>
          <a:prstGeom prst="downArrow">
            <a:avLst>
              <a:gd name="adj1" fmla="val 45898"/>
              <a:gd name="adj2" fmla="val 55000"/>
            </a:avLst>
          </a:prstGeom>
          <a:ln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6989" tIns="48495" rIns="96989" bIns="48495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31801" y="2540000"/>
            <a:ext cx="762000" cy="276999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5 </a:t>
            </a:r>
            <a:r>
              <a:rPr lang="en-US" sz="12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tahun</a:t>
            </a:r>
            <a:endParaRPr lang="en-US" sz="1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Down Arrow 9"/>
          <p:cNvSpPr/>
          <p:nvPr/>
        </p:nvSpPr>
        <p:spPr bwMode="auto">
          <a:xfrm rot="10800000">
            <a:off x="50801" y="4114800"/>
            <a:ext cx="381000" cy="533400"/>
          </a:xfrm>
          <a:prstGeom prst="downArrow">
            <a:avLst>
              <a:gd name="adj1" fmla="val 45898"/>
              <a:gd name="adj2" fmla="val 55000"/>
            </a:avLst>
          </a:prstGeom>
          <a:ln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6989" tIns="48495" rIns="96989" bIns="48495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31801" y="4343400"/>
            <a:ext cx="762000" cy="276999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8 </a:t>
            </a:r>
            <a:r>
              <a:rPr lang="en-US" sz="12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tahun</a:t>
            </a:r>
            <a:endParaRPr lang="en-US" sz="1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Down Arrow 11"/>
          <p:cNvSpPr/>
          <p:nvPr/>
        </p:nvSpPr>
        <p:spPr bwMode="auto">
          <a:xfrm rot="10800000">
            <a:off x="50802" y="4800600"/>
            <a:ext cx="381000" cy="533400"/>
          </a:xfrm>
          <a:prstGeom prst="downArrow">
            <a:avLst>
              <a:gd name="adj1" fmla="val 45898"/>
              <a:gd name="adj2" fmla="val 55000"/>
            </a:avLst>
          </a:prstGeom>
          <a:ln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6989" tIns="48495" rIns="96989" bIns="48495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31802" y="5003799"/>
            <a:ext cx="762000" cy="276999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8 </a:t>
            </a:r>
            <a:r>
              <a:rPr lang="en-US" sz="12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tahun</a:t>
            </a:r>
            <a:endParaRPr lang="en-US" sz="1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9" name="Table 28"/>
          <p:cNvGraphicFramePr>
            <a:graphicFrameLocks noGrp="1"/>
          </p:cNvGraphicFramePr>
          <p:nvPr/>
        </p:nvGraphicFramePr>
        <p:xfrm>
          <a:off x="1219200" y="5104118"/>
          <a:ext cx="7772400" cy="735318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88620"/>
                <a:gridCol w="388620"/>
                <a:gridCol w="388620"/>
                <a:gridCol w="388620"/>
                <a:gridCol w="388620"/>
                <a:gridCol w="388620"/>
                <a:gridCol w="388620"/>
                <a:gridCol w="388620"/>
                <a:gridCol w="388620"/>
                <a:gridCol w="388620"/>
                <a:gridCol w="388620"/>
                <a:gridCol w="388620"/>
                <a:gridCol w="388620"/>
                <a:gridCol w="388620"/>
                <a:gridCol w="388620"/>
                <a:gridCol w="388620"/>
                <a:gridCol w="388620"/>
                <a:gridCol w="388620"/>
                <a:gridCol w="388620"/>
                <a:gridCol w="388620"/>
              </a:tblGrid>
              <a:tr h="201918">
                <a:tc gridSpan="20"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i="0" u="none" strike="noStrike" dirty="0" smtClean="0">
                          <a:solidFill>
                            <a:schemeClr val="bg1"/>
                          </a:solidFill>
                          <a:latin typeface="+mn-lt"/>
                        </a:rPr>
                        <a:t> DG2-1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b="1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191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latin typeface="+mn-lt"/>
                        </a:rPr>
                        <a:t>T1</a:t>
                      </a:r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latin typeface="+mn-lt"/>
                        </a:rPr>
                        <a:t>T2</a:t>
                      </a:r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latin typeface="+mn-lt"/>
                        </a:rPr>
                        <a:t>T3</a:t>
                      </a:r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latin typeface="+mn-lt"/>
                        </a:rPr>
                        <a:t>T4</a:t>
                      </a:r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latin typeface="+mn-lt"/>
                        </a:rPr>
                        <a:t>T5</a:t>
                      </a:r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latin typeface="+mn-lt"/>
                        </a:rPr>
                        <a:t>T6</a:t>
                      </a:r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 smtClean="0">
                          <a:latin typeface="+mn-lt"/>
                        </a:rPr>
                        <a:t>T7</a:t>
                      </a:r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u="none" strike="noStrike" dirty="0" smtClean="0">
                          <a:latin typeface="+mn-lt"/>
                        </a:rPr>
                        <a:t>T8</a:t>
                      </a:r>
                      <a:endParaRPr lang="en-US" sz="900" b="1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 smtClean="0">
                          <a:latin typeface="+mn-lt"/>
                        </a:rPr>
                        <a:t>T9</a:t>
                      </a:r>
                      <a:endParaRPr lang="en-US" sz="900" b="1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 smtClean="0">
                          <a:latin typeface="+mn-lt"/>
                        </a:rPr>
                        <a:t>T10</a:t>
                      </a:r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 smtClean="0">
                          <a:latin typeface="+mn-lt"/>
                        </a:rPr>
                        <a:t>T11</a:t>
                      </a:r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 smtClean="0">
                          <a:latin typeface="+mn-lt"/>
                        </a:rPr>
                        <a:t>T12</a:t>
                      </a:r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 smtClean="0">
                          <a:latin typeface="+mn-lt"/>
                        </a:rPr>
                        <a:t>T13</a:t>
                      </a:r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 smtClean="0">
                          <a:latin typeface="+mn-lt"/>
                        </a:rPr>
                        <a:t>T14</a:t>
                      </a:r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 smtClean="0">
                          <a:latin typeface="+mn-lt"/>
                        </a:rPr>
                        <a:t>T15</a:t>
                      </a:r>
                      <a:endParaRPr lang="en-US" sz="900" b="1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 smtClean="0">
                          <a:latin typeface="+mn-lt"/>
                        </a:rPr>
                        <a:t>T16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 smtClean="0">
                          <a:latin typeface="+mn-lt"/>
                        </a:rPr>
                        <a:t>T17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 smtClean="0">
                          <a:latin typeface="+mn-lt"/>
                        </a:rPr>
                        <a:t>T18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 smtClean="0">
                          <a:latin typeface="+mn-lt"/>
                        </a:rPr>
                        <a:t>T19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 smtClean="0">
                          <a:latin typeface="+mn-lt"/>
                        </a:rPr>
                        <a:t>T20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148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1560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1705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1850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1995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2140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2285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2430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2575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2720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2865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3010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3155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3300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3445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3590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3735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3885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4035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4185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4335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0" name="Table 29"/>
          <p:cNvGraphicFramePr>
            <a:graphicFrameLocks noGrp="1"/>
          </p:cNvGraphicFramePr>
          <p:nvPr/>
        </p:nvGraphicFramePr>
        <p:xfrm>
          <a:off x="1219200" y="4368800"/>
          <a:ext cx="7772400" cy="735318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88620"/>
                <a:gridCol w="388620"/>
                <a:gridCol w="388620"/>
                <a:gridCol w="388620"/>
                <a:gridCol w="388620"/>
                <a:gridCol w="388620"/>
                <a:gridCol w="388620"/>
                <a:gridCol w="388620"/>
                <a:gridCol w="388620"/>
                <a:gridCol w="388620"/>
                <a:gridCol w="388620"/>
                <a:gridCol w="388620"/>
                <a:gridCol w="388620"/>
                <a:gridCol w="388620"/>
                <a:gridCol w="388620"/>
                <a:gridCol w="388620"/>
                <a:gridCol w="388620"/>
                <a:gridCol w="388620"/>
                <a:gridCol w="388620"/>
                <a:gridCol w="388620"/>
              </a:tblGrid>
              <a:tr h="201918">
                <a:tc gridSpan="20"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i="0" u="none" strike="noStrike" dirty="0" smtClean="0">
                          <a:solidFill>
                            <a:schemeClr val="bg1"/>
                          </a:solidFill>
                          <a:latin typeface="+mn-lt"/>
                        </a:rPr>
                        <a:t> DG2-2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b="1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191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latin typeface="+mn-lt"/>
                        </a:rPr>
                        <a:t>T1</a:t>
                      </a:r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latin typeface="+mn-lt"/>
                        </a:rPr>
                        <a:t>T2</a:t>
                      </a:r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latin typeface="+mn-lt"/>
                        </a:rPr>
                        <a:t>T3</a:t>
                      </a:r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latin typeface="+mn-lt"/>
                        </a:rPr>
                        <a:t>T4</a:t>
                      </a:r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latin typeface="+mn-lt"/>
                        </a:rPr>
                        <a:t>T5</a:t>
                      </a:r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latin typeface="+mn-lt"/>
                        </a:rPr>
                        <a:t>T6</a:t>
                      </a:r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 smtClean="0">
                          <a:latin typeface="+mn-lt"/>
                        </a:rPr>
                        <a:t>T7</a:t>
                      </a:r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u="none" strike="noStrike" dirty="0" smtClean="0">
                          <a:latin typeface="+mn-lt"/>
                        </a:rPr>
                        <a:t>T8</a:t>
                      </a:r>
                      <a:endParaRPr lang="en-US" sz="900" b="1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 smtClean="0">
                          <a:latin typeface="+mn-lt"/>
                        </a:rPr>
                        <a:t>T9</a:t>
                      </a:r>
                      <a:endParaRPr lang="en-US" sz="900" b="1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 smtClean="0">
                          <a:latin typeface="+mn-lt"/>
                        </a:rPr>
                        <a:t>T10</a:t>
                      </a:r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 smtClean="0">
                          <a:latin typeface="+mn-lt"/>
                        </a:rPr>
                        <a:t>T11</a:t>
                      </a:r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 smtClean="0">
                          <a:latin typeface="+mn-lt"/>
                        </a:rPr>
                        <a:t>T12</a:t>
                      </a:r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 smtClean="0">
                          <a:latin typeface="+mn-lt"/>
                        </a:rPr>
                        <a:t>T13</a:t>
                      </a:r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 smtClean="0">
                          <a:latin typeface="+mn-lt"/>
                        </a:rPr>
                        <a:t>T14</a:t>
                      </a:r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 smtClean="0">
                          <a:latin typeface="+mn-lt"/>
                        </a:rPr>
                        <a:t>T15</a:t>
                      </a:r>
                      <a:endParaRPr lang="en-US" sz="900" b="1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148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2710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2865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3020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3175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3330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3485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3640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3795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3950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4105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4260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4415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4570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4725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4880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4" name="Table 33"/>
          <p:cNvGraphicFramePr>
            <a:graphicFrameLocks noGrp="1"/>
          </p:cNvGraphicFramePr>
          <p:nvPr/>
        </p:nvGraphicFramePr>
        <p:xfrm>
          <a:off x="1219200" y="2818118"/>
          <a:ext cx="7772400" cy="735318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88620"/>
                <a:gridCol w="388620"/>
                <a:gridCol w="388620"/>
                <a:gridCol w="388620"/>
                <a:gridCol w="388620"/>
                <a:gridCol w="388620"/>
                <a:gridCol w="388620"/>
                <a:gridCol w="388620"/>
                <a:gridCol w="388620"/>
                <a:gridCol w="388620"/>
                <a:gridCol w="388620"/>
                <a:gridCol w="388620"/>
                <a:gridCol w="388620"/>
                <a:gridCol w="388620"/>
                <a:gridCol w="388620"/>
                <a:gridCol w="388620"/>
                <a:gridCol w="388620"/>
                <a:gridCol w="388620"/>
                <a:gridCol w="388620"/>
                <a:gridCol w="388620"/>
              </a:tblGrid>
              <a:tr h="201918">
                <a:tc gridSpan="20"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i="0" u="none" strike="noStrike" dirty="0" smtClean="0">
                          <a:solidFill>
                            <a:schemeClr val="bg1"/>
                          </a:solidFill>
                          <a:latin typeface="+mn-lt"/>
                        </a:rPr>
                        <a:t> DG2-3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b="1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191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latin typeface="+mn-lt"/>
                        </a:rPr>
                        <a:t>T1</a:t>
                      </a:r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latin typeface="+mn-lt"/>
                        </a:rPr>
                        <a:t>T2</a:t>
                      </a:r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latin typeface="+mn-lt"/>
                        </a:rPr>
                        <a:t>T3</a:t>
                      </a:r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latin typeface="+mn-lt"/>
                        </a:rPr>
                        <a:t>T4</a:t>
                      </a:r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latin typeface="+mn-lt"/>
                        </a:rPr>
                        <a:t>T5</a:t>
                      </a:r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latin typeface="+mn-lt"/>
                        </a:rPr>
                        <a:t>T6</a:t>
                      </a:r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 smtClean="0">
                          <a:latin typeface="+mn-lt"/>
                        </a:rPr>
                        <a:t>T7</a:t>
                      </a:r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u="none" strike="noStrike" dirty="0" smtClean="0">
                          <a:latin typeface="+mn-lt"/>
                        </a:rPr>
                        <a:t>T8</a:t>
                      </a:r>
                      <a:endParaRPr lang="en-US" sz="900" b="1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 smtClean="0">
                          <a:latin typeface="+mn-lt"/>
                        </a:rPr>
                        <a:t>T9</a:t>
                      </a:r>
                      <a:endParaRPr lang="en-US" sz="900" b="1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 smtClean="0">
                          <a:latin typeface="+mn-lt"/>
                        </a:rPr>
                        <a:t>T10</a:t>
                      </a:r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 smtClean="0">
                          <a:latin typeface="+mn-lt"/>
                        </a:rPr>
                        <a:t>T11</a:t>
                      </a:r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 smtClean="0">
                          <a:latin typeface="+mn-lt"/>
                        </a:rPr>
                        <a:t>T12</a:t>
                      </a:r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 smtClean="0">
                          <a:latin typeface="+mn-lt"/>
                        </a:rPr>
                        <a:t>T13</a:t>
                      </a:r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 smtClean="0">
                          <a:latin typeface="+mn-lt"/>
                        </a:rPr>
                        <a:t>T14</a:t>
                      </a:r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 smtClean="0">
                          <a:latin typeface="+mn-lt"/>
                        </a:rPr>
                        <a:t>T15</a:t>
                      </a:r>
                      <a:endParaRPr lang="en-US" sz="900" b="1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148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3060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3225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3390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3555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3720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3885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4050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4215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4380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4545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4710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4875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5040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5205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5370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5" name="Table 34"/>
          <p:cNvGraphicFramePr>
            <a:graphicFrameLocks noGrp="1"/>
          </p:cNvGraphicFramePr>
          <p:nvPr/>
        </p:nvGraphicFramePr>
        <p:xfrm>
          <a:off x="1219200" y="2082800"/>
          <a:ext cx="7772400" cy="735318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88620"/>
                <a:gridCol w="388620"/>
                <a:gridCol w="388620"/>
                <a:gridCol w="388620"/>
                <a:gridCol w="388620"/>
                <a:gridCol w="388620"/>
                <a:gridCol w="388620"/>
                <a:gridCol w="388620"/>
                <a:gridCol w="388620"/>
                <a:gridCol w="388620"/>
                <a:gridCol w="388620"/>
                <a:gridCol w="388620"/>
                <a:gridCol w="388620"/>
                <a:gridCol w="388620"/>
                <a:gridCol w="388620"/>
                <a:gridCol w="388620"/>
                <a:gridCol w="388620"/>
                <a:gridCol w="388620"/>
                <a:gridCol w="388620"/>
                <a:gridCol w="388620"/>
              </a:tblGrid>
              <a:tr h="201918">
                <a:tc gridSpan="20"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i="0" u="none" strike="noStrike" dirty="0" smtClean="0">
                          <a:solidFill>
                            <a:schemeClr val="bg1"/>
                          </a:solidFill>
                          <a:latin typeface="+mn-lt"/>
                        </a:rPr>
                        <a:t> DG2-5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b="1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191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latin typeface="+mn-lt"/>
                        </a:rPr>
                        <a:t>T1</a:t>
                      </a:r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latin typeface="+mn-lt"/>
                        </a:rPr>
                        <a:t>T2</a:t>
                      </a:r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latin typeface="+mn-lt"/>
                        </a:rPr>
                        <a:t>T3</a:t>
                      </a:r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latin typeface="+mn-lt"/>
                        </a:rPr>
                        <a:t>T4</a:t>
                      </a:r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latin typeface="+mn-lt"/>
                        </a:rPr>
                        <a:t>T5</a:t>
                      </a:r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latin typeface="+mn-lt"/>
                        </a:rPr>
                        <a:t>T6</a:t>
                      </a:r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 smtClean="0">
                          <a:latin typeface="+mn-lt"/>
                        </a:rPr>
                        <a:t>T7</a:t>
                      </a:r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u="none" strike="noStrike" dirty="0" smtClean="0">
                          <a:latin typeface="+mn-lt"/>
                        </a:rPr>
                        <a:t>T8</a:t>
                      </a:r>
                      <a:endParaRPr lang="en-US" sz="900" b="1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 smtClean="0">
                          <a:latin typeface="+mn-lt"/>
                        </a:rPr>
                        <a:t>T9</a:t>
                      </a:r>
                      <a:endParaRPr lang="en-US" sz="900" b="1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 smtClean="0">
                          <a:latin typeface="+mn-lt"/>
                        </a:rPr>
                        <a:t>T10</a:t>
                      </a:r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 smtClean="0">
                          <a:latin typeface="+mn-lt"/>
                        </a:rPr>
                        <a:t>T11</a:t>
                      </a:r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 smtClean="0">
                          <a:latin typeface="+mn-lt"/>
                        </a:rPr>
                        <a:t>T12</a:t>
                      </a:r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 smtClean="0">
                          <a:latin typeface="+mn-lt"/>
                        </a:rPr>
                        <a:t>T13</a:t>
                      </a:r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 smtClean="0">
                          <a:latin typeface="+mn-lt"/>
                        </a:rPr>
                        <a:t>T14</a:t>
                      </a:r>
                      <a:endParaRPr lang="en-US" sz="900" b="1" i="0" u="none" strike="noStrike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 smtClean="0">
                          <a:latin typeface="+mn-lt"/>
                        </a:rPr>
                        <a:t>T15</a:t>
                      </a:r>
                      <a:endParaRPr lang="en-US" sz="900" b="1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 smtClean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148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3200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3395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3590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3785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3980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4175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4370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4565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4760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4955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5150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5345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5540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5735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5930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7" name="Rectangle 9"/>
          <p:cNvSpPr>
            <a:spLocks noChangeArrowheads="1"/>
          </p:cNvSpPr>
          <p:nvPr/>
        </p:nvSpPr>
        <p:spPr bwMode="auto">
          <a:xfrm>
            <a:off x="1143000" y="3835400"/>
            <a:ext cx="78486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marL="457200" indent="-457200" algn="just">
              <a:spcBef>
                <a:spcPct val="20000"/>
              </a:spcBef>
              <a:buClr>
                <a:srgbClr val="010175"/>
              </a:buClr>
              <a:buFont typeface="Wingdings" pitchFamily="2" charset="2"/>
              <a:buNone/>
            </a:pPr>
            <a:r>
              <a:rPr kumimoji="1" lang="ms-MY" b="0" dirty="0" smtClean="0">
                <a:ln w="18415" cmpd="sng">
                  <a:solidFill>
                    <a:schemeClr val="bg1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GURU</a:t>
            </a:r>
            <a:r>
              <a:rPr kumimoji="1" lang="ms-MY" sz="2400" b="0" dirty="0" smtClean="0">
                <a:ln w="18415" cmpd="sng">
                  <a:solidFill>
                    <a:schemeClr val="bg1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kumimoji="1" lang="ms-MY" b="0" dirty="0" smtClean="0">
                <a:ln w="18415" cmpd="sng">
                  <a:solidFill>
                    <a:schemeClr val="bg1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BIASA</a:t>
            </a:r>
            <a:endParaRPr lang="ms-MY" b="0" dirty="0">
              <a:ln w="18415" cmpd="sng">
                <a:solidFill>
                  <a:schemeClr val="bg1"/>
                </a:solidFill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cxnSp>
        <p:nvCxnSpPr>
          <p:cNvPr id="47" name="Straight Arrow Connector 46"/>
          <p:cNvCxnSpPr/>
          <p:nvPr/>
        </p:nvCxnSpPr>
        <p:spPr bwMode="auto">
          <a:xfrm>
            <a:off x="1600200" y="5949950"/>
            <a:ext cx="2743200" cy="1588"/>
          </a:xfrm>
          <a:prstGeom prst="straightConnector1">
            <a:avLst/>
          </a:prstGeom>
          <a:ln>
            <a:solidFill>
              <a:srgbClr val="FFFF00"/>
            </a:solidFill>
            <a:prstDash val="sysDash"/>
            <a:headEnd type="none" w="med" len="med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8" name="Oval 47"/>
          <p:cNvSpPr/>
          <p:nvPr/>
        </p:nvSpPr>
        <p:spPr bwMode="auto">
          <a:xfrm flipV="1">
            <a:off x="1371600" y="5873751"/>
            <a:ext cx="152400" cy="15239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6989" tIns="48495" rIns="96989" bIns="48495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9" name="Oval 48"/>
          <p:cNvSpPr/>
          <p:nvPr/>
        </p:nvSpPr>
        <p:spPr bwMode="auto">
          <a:xfrm flipV="1">
            <a:off x="4419600" y="5873750"/>
            <a:ext cx="152400" cy="15239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6989" tIns="48495" rIns="96989" bIns="48495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50" name="Straight Arrow Connector 49"/>
          <p:cNvCxnSpPr/>
          <p:nvPr/>
        </p:nvCxnSpPr>
        <p:spPr bwMode="auto">
          <a:xfrm rot="10800000">
            <a:off x="1981202" y="5283200"/>
            <a:ext cx="2438398" cy="228600"/>
          </a:xfrm>
          <a:prstGeom prst="straightConnector1">
            <a:avLst/>
          </a:prstGeom>
          <a:ln>
            <a:solidFill>
              <a:srgbClr val="FFFF00"/>
            </a:solidFill>
            <a:headEnd type="none" w="med" len="med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2" name="Oval 51"/>
          <p:cNvSpPr/>
          <p:nvPr/>
        </p:nvSpPr>
        <p:spPr bwMode="auto">
          <a:xfrm flipV="1">
            <a:off x="1733550" y="5130800"/>
            <a:ext cx="152400" cy="15239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6989" tIns="48495" rIns="96989" bIns="48495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53" name="Straight Arrow Connector 52"/>
          <p:cNvCxnSpPr/>
          <p:nvPr/>
        </p:nvCxnSpPr>
        <p:spPr bwMode="auto">
          <a:xfrm>
            <a:off x="1981200" y="5207000"/>
            <a:ext cx="2743200" cy="1588"/>
          </a:xfrm>
          <a:prstGeom prst="straightConnector1">
            <a:avLst/>
          </a:prstGeom>
          <a:ln>
            <a:solidFill>
              <a:srgbClr val="FFFF00"/>
            </a:solidFill>
            <a:prstDash val="sysDash"/>
            <a:headEnd type="none" w="med" len="med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4" name="Oval 53"/>
          <p:cNvSpPr/>
          <p:nvPr/>
        </p:nvSpPr>
        <p:spPr bwMode="auto">
          <a:xfrm flipV="1">
            <a:off x="4838700" y="5130800"/>
            <a:ext cx="152400" cy="15239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6989" tIns="48495" rIns="96989" bIns="48495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55" name="Straight Arrow Connector 54"/>
          <p:cNvCxnSpPr/>
          <p:nvPr/>
        </p:nvCxnSpPr>
        <p:spPr bwMode="auto">
          <a:xfrm rot="16200000" flipV="1">
            <a:off x="4381500" y="4025900"/>
            <a:ext cx="685800" cy="304800"/>
          </a:xfrm>
          <a:prstGeom prst="straightConnector1">
            <a:avLst/>
          </a:prstGeom>
          <a:ln>
            <a:solidFill>
              <a:srgbClr val="FFFF00"/>
            </a:solidFill>
            <a:headEnd type="none" w="med" len="med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8" name="Oval 57"/>
          <p:cNvSpPr/>
          <p:nvPr/>
        </p:nvSpPr>
        <p:spPr bwMode="auto">
          <a:xfrm flipV="1">
            <a:off x="4457700" y="3606800"/>
            <a:ext cx="152400" cy="15239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6989" tIns="48495" rIns="96989" bIns="48495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59" name="Straight Arrow Connector 58"/>
          <p:cNvCxnSpPr/>
          <p:nvPr/>
        </p:nvCxnSpPr>
        <p:spPr bwMode="auto">
          <a:xfrm>
            <a:off x="4705350" y="3683000"/>
            <a:ext cx="1619250" cy="1588"/>
          </a:xfrm>
          <a:prstGeom prst="straightConnector1">
            <a:avLst/>
          </a:prstGeom>
          <a:ln>
            <a:solidFill>
              <a:srgbClr val="FFFF00"/>
            </a:solidFill>
            <a:prstDash val="sysDash"/>
            <a:headEnd type="none" w="med" len="med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1" name="Oval 60"/>
          <p:cNvSpPr/>
          <p:nvPr/>
        </p:nvSpPr>
        <p:spPr bwMode="auto">
          <a:xfrm flipV="1">
            <a:off x="6400800" y="3606800"/>
            <a:ext cx="152400" cy="15239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6989" tIns="48495" rIns="96989" bIns="48495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62" name="Straight Arrow Connector 61"/>
          <p:cNvCxnSpPr/>
          <p:nvPr/>
        </p:nvCxnSpPr>
        <p:spPr bwMode="auto">
          <a:xfrm rot="10800000">
            <a:off x="6096000" y="2997200"/>
            <a:ext cx="228602" cy="228600"/>
          </a:xfrm>
          <a:prstGeom prst="straightConnector1">
            <a:avLst/>
          </a:prstGeom>
          <a:ln>
            <a:solidFill>
              <a:srgbClr val="FFFF00"/>
            </a:solidFill>
            <a:headEnd type="none" w="med" len="med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3" name="Curved Down Arrow 32"/>
          <p:cNvSpPr/>
          <p:nvPr/>
        </p:nvSpPr>
        <p:spPr bwMode="auto">
          <a:xfrm flipV="1">
            <a:off x="6400800" y="2844800"/>
            <a:ext cx="533400" cy="152400"/>
          </a:xfrm>
          <a:prstGeom prst="curvedDownArrow">
            <a:avLst>
              <a:gd name="adj1" fmla="val 49610"/>
              <a:gd name="adj2" fmla="val 116151"/>
              <a:gd name="adj3" fmla="val 25000"/>
            </a:avLst>
          </a:pr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6989" tIns="48495" rIns="96989" bIns="48495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1" name="Rectangle 9"/>
          <p:cNvSpPr>
            <a:spLocks noChangeArrowheads="1"/>
          </p:cNvSpPr>
          <p:nvPr/>
        </p:nvSpPr>
        <p:spPr bwMode="auto">
          <a:xfrm>
            <a:off x="228600" y="685800"/>
            <a:ext cx="7848600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marL="914400" indent="-914400" algn="ctr" eaLnBrk="0" hangingPunct="0">
              <a:lnSpc>
                <a:spcPct val="125000"/>
              </a:lnSpc>
            </a:pPr>
            <a:r>
              <a:rPr kumimoji="1" lang="ms-MY" dirty="0" smtClean="0"/>
              <a:t>	</a:t>
            </a:r>
            <a:r>
              <a:rPr kumimoji="1" lang="ms-MY" sz="2400" dirty="0" smtClean="0">
                <a:solidFill>
                  <a:srgbClr val="FFFF00"/>
                </a:solidFill>
              </a:rPr>
              <a:t>Peningkatan Gred Gaji DG2-1 hingga DG2-5</a:t>
            </a:r>
          </a:p>
        </p:txBody>
      </p:sp>
      <p:sp>
        <p:nvSpPr>
          <p:cNvPr id="46" name="Curved Down Arrow 45"/>
          <p:cNvSpPr/>
          <p:nvPr/>
        </p:nvSpPr>
        <p:spPr bwMode="auto">
          <a:xfrm flipV="1">
            <a:off x="6019800" y="2844800"/>
            <a:ext cx="533400" cy="152400"/>
          </a:xfrm>
          <a:prstGeom prst="curvedDownArrow">
            <a:avLst>
              <a:gd name="adj1" fmla="val 49610"/>
              <a:gd name="adj2" fmla="val 116151"/>
              <a:gd name="adj3" fmla="val 25000"/>
            </a:avLst>
          </a:pr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6989" tIns="48495" rIns="96989" bIns="48495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90600" y="1371600"/>
            <a:ext cx="6981398" cy="424731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PEMINDAHAN </a:t>
            </a:r>
            <a:r>
              <a:rPr lang="en-US" sz="5400" b="1" cap="none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GAJI </a:t>
            </a:r>
          </a:p>
          <a:p>
            <a:pPr algn="ctr"/>
            <a:r>
              <a:rPr lang="en-US" sz="5400" b="1" cap="none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SSM KE SBPA</a:t>
            </a:r>
          </a:p>
          <a:p>
            <a:pPr algn="ctr"/>
            <a:r>
              <a:rPr lang="en-US" sz="5400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BAGI GURU</a:t>
            </a:r>
            <a:endParaRPr lang="en-US" sz="5400" b="1" cap="none" spc="50" dirty="0" smtClean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endParaRPr lang="en-US" sz="5400" b="1" cap="none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9" name="Straight Arrow Connector 88"/>
          <p:cNvCxnSpPr/>
          <p:nvPr/>
        </p:nvCxnSpPr>
        <p:spPr>
          <a:xfrm rot="16200000" flipH="1">
            <a:off x="4119562" y="2657475"/>
            <a:ext cx="752475" cy="0"/>
          </a:xfrm>
          <a:prstGeom prst="straightConnector1">
            <a:avLst/>
          </a:prstGeom>
          <a:ln>
            <a:solidFill>
              <a:schemeClr val="accent5">
                <a:lumMod val="40000"/>
                <a:lumOff val="60000"/>
              </a:schemeClr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7" name="Text Box 6"/>
          <p:cNvSpPr txBox="1">
            <a:spLocks noChangeArrowheads="1"/>
          </p:cNvSpPr>
          <p:nvPr/>
        </p:nvSpPr>
        <p:spPr bwMode="auto">
          <a:xfrm>
            <a:off x="381000" y="152400"/>
            <a:ext cx="8686800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dirty="0">
                <a:solidFill>
                  <a:srgbClr val="FFFF00"/>
                </a:solidFill>
                <a:latin typeface="Arial Black" pitchFamily="34" charset="0"/>
              </a:rPr>
              <a:t>CONTOH PEMINDAHAN GAJI SSM KE SBPA</a:t>
            </a:r>
          </a:p>
          <a:p>
            <a:pPr algn="ctr">
              <a:defRPr/>
            </a:pPr>
            <a:r>
              <a:rPr lang="en-US" sz="1600" dirty="0">
                <a:solidFill>
                  <a:srgbClr val="FFFF00"/>
                </a:solidFill>
                <a:latin typeface="Arial Black" pitchFamily="34" charset="0"/>
              </a:rPr>
              <a:t>DG41 KE DG1-1  </a:t>
            </a:r>
          </a:p>
        </p:txBody>
      </p:sp>
      <p:graphicFrame>
        <p:nvGraphicFramePr>
          <p:cNvPr id="46" name="Table 45"/>
          <p:cNvGraphicFramePr>
            <a:graphicFrameLocks noGrp="1"/>
          </p:cNvGraphicFramePr>
          <p:nvPr/>
        </p:nvGraphicFramePr>
        <p:xfrm>
          <a:off x="781050" y="990600"/>
          <a:ext cx="7372349" cy="1257300"/>
        </p:xfrm>
        <a:graphic>
          <a:graphicData uri="http://schemas.openxmlformats.org/drawingml/2006/table">
            <a:tbl>
              <a:tblPr/>
              <a:tblGrid>
                <a:gridCol w="685798"/>
                <a:gridCol w="228600"/>
                <a:gridCol w="666751"/>
                <a:gridCol w="628649"/>
                <a:gridCol w="685800"/>
                <a:gridCol w="819151"/>
                <a:gridCol w="739934"/>
                <a:gridCol w="748375"/>
                <a:gridCol w="416691"/>
                <a:gridCol w="661396"/>
                <a:gridCol w="545602"/>
                <a:gridCol w="545602"/>
              </a:tblGrid>
              <a:tr h="4191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err="1" smtClean="0">
                          <a:solidFill>
                            <a:sysClr val="windowText" lastClr="000000"/>
                          </a:solidFill>
                          <a:latin typeface="Arial"/>
                        </a:rPr>
                        <a:t>Gred</a:t>
                      </a:r>
                      <a:r>
                        <a:rPr lang="en-US" sz="1200" b="1" i="0" u="none" strike="noStrike" dirty="0" smtClean="0">
                          <a:solidFill>
                            <a:sysClr val="windowText" lastClr="000000"/>
                          </a:solidFill>
                          <a:latin typeface="Arial"/>
                        </a:rPr>
                        <a:t> DG41  (SSM)</a:t>
                      </a:r>
                      <a:endParaRPr lang="en-US" sz="1200" b="1" i="0" u="none" strike="noStrike" dirty="0">
                        <a:solidFill>
                          <a:sysClr val="windowText" lastClr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T..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T3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T4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800" b="1" i="0" u="none" strike="noStrike" dirty="0">
                          <a:solidFill>
                            <a:srgbClr val="FFFF00"/>
                          </a:solidFill>
                          <a:latin typeface="Arial"/>
                        </a:rPr>
                        <a:t>T5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T6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T7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T8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 smtClean="0">
                          <a:solidFill>
                            <a:sysClr val="windowText" lastClr="000000"/>
                          </a:solidFill>
                          <a:latin typeface="Arial"/>
                        </a:rPr>
                        <a:t>T..</a:t>
                      </a:r>
                      <a:endParaRPr lang="en-US" sz="1200" b="1" i="0" u="none" strike="noStrike" dirty="0" smtClean="0">
                        <a:solidFill>
                          <a:sysClr val="windowText" lastClr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 smtClean="0">
                          <a:solidFill>
                            <a:sysClr val="windowText" lastClr="000000"/>
                          </a:solidFill>
                          <a:latin typeface="Arial"/>
                        </a:rPr>
                        <a:t>T27</a:t>
                      </a:r>
                      <a:endParaRPr lang="en-US" sz="1200" b="1" i="0" u="none" strike="noStrike" dirty="0" smtClean="0">
                        <a:solidFill>
                          <a:sysClr val="windowText" lastClr="000000"/>
                        </a:solidFill>
                        <a:latin typeface="Arial"/>
                      </a:endParaRPr>
                    </a:p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ysClr val="windowText" lastClr="000000"/>
                          </a:solidFill>
                          <a:latin typeface="Arial"/>
                        </a:rPr>
                        <a:t>(</a:t>
                      </a:r>
                      <a:r>
                        <a:rPr lang="en-US" sz="1200" b="1" i="0" u="none" strike="noStrike" dirty="0" err="1" smtClean="0">
                          <a:solidFill>
                            <a:sysClr val="windowText" lastClr="000000"/>
                          </a:solidFill>
                          <a:latin typeface="Arial"/>
                        </a:rPr>
                        <a:t>Maks</a:t>
                      </a:r>
                      <a:r>
                        <a:rPr lang="en-US" sz="1200" b="1" i="0" u="none" strike="noStrike" dirty="0" smtClean="0">
                          <a:solidFill>
                            <a:sysClr val="windowText" lastClr="000000"/>
                          </a:solidFill>
                          <a:latin typeface="Arial"/>
                        </a:rPr>
                        <a:t>)</a:t>
                      </a:r>
                      <a:endParaRPr lang="en-US" sz="1200" b="1" i="0" u="none" strike="noStrike" dirty="0">
                        <a:solidFill>
                          <a:sysClr val="windowText" lastClr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ysClr val="windowText" lastClr="000000"/>
                          </a:solidFill>
                          <a:latin typeface="Arial"/>
                        </a:rPr>
                        <a:t>KGT 1</a:t>
                      </a:r>
                      <a:endParaRPr lang="en-US" sz="1200" b="1" i="0" u="none" strike="noStrike" dirty="0">
                        <a:solidFill>
                          <a:sysClr val="windowText" lastClr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ysClr val="windowText" lastClr="000000"/>
                          </a:solidFill>
                          <a:latin typeface="Arial"/>
                        </a:rPr>
                        <a:t>KGT</a:t>
                      </a:r>
                      <a:r>
                        <a:rPr lang="en-US" sz="1200" b="1" i="0" u="none" strike="noStrike" baseline="0" dirty="0" smtClean="0">
                          <a:solidFill>
                            <a:sysClr val="windowText" lastClr="000000"/>
                          </a:solidFill>
                          <a:latin typeface="Arial"/>
                        </a:rPr>
                        <a:t> 2</a:t>
                      </a:r>
                      <a:endParaRPr lang="en-US" sz="1200" b="1" i="0" u="none" strike="noStrike" dirty="0">
                        <a:solidFill>
                          <a:sysClr val="windowText" lastClr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P1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0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..</a:t>
                      </a:r>
                      <a:endParaRPr lang="en-MY" sz="1200" b="0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1876.75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1967.20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2057.65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2148.10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2238.55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2329.00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0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…</a:t>
                      </a:r>
                      <a:endParaRPr lang="en-MY" sz="1200" b="0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4645.85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90.45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150.28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TPG BARU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..</a:t>
                      </a:r>
                      <a:endParaRPr lang="ms-MY" sz="1200" b="0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 JUL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 APR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 JAN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 APR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 JAN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0" i="0" u="none" strike="noStrike" dirty="0">
                          <a:solidFill>
                            <a:schemeClr val="tx1"/>
                          </a:solidFill>
                          <a:latin typeface="Arial"/>
                        </a:rPr>
                        <a:t>1 APR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MY" sz="1200" b="0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MY" sz="1200" b="0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MY" sz="1200" b="0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MY" sz="1200" b="0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2" name="Table 51"/>
          <p:cNvGraphicFramePr>
            <a:graphicFrameLocks noGrp="1"/>
          </p:cNvGraphicFramePr>
          <p:nvPr/>
        </p:nvGraphicFramePr>
        <p:xfrm>
          <a:off x="762000" y="3048000"/>
          <a:ext cx="7391400" cy="969040"/>
        </p:xfrm>
        <a:graphic>
          <a:graphicData uri="http://schemas.openxmlformats.org/drawingml/2006/table">
            <a:tbl>
              <a:tblPr/>
              <a:tblGrid>
                <a:gridCol w="685800"/>
                <a:gridCol w="228600"/>
                <a:gridCol w="1981200"/>
                <a:gridCol w="1524000"/>
                <a:gridCol w="838200"/>
                <a:gridCol w="381000"/>
                <a:gridCol w="685800"/>
                <a:gridCol w="533400"/>
                <a:gridCol w="533400"/>
              </a:tblGrid>
              <a:tr h="498763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u="none" strike="noStrike" dirty="0" err="1" smtClean="0">
                          <a:solidFill>
                            <a:srgbClr val="000000"/>
                          </a:solidFill>
                          <a:latin typeface="Arial"/>
                        </a:rPr>
                        <a:t>Gred</a:t>
                      </a: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DG1-1</a:t>
                      </a:r>
                    </a:p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(SBPA)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T..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latin typeface="Arial"/>
                        </a:rPr>
                        <a:t>T2</a:t>
                      </a:r>
                      <a:endParaRPr lang="en-US" sz="1200" b="1" i="0" u="none" strike="noStrike" dirty="0"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T3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T4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T..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T20</a:t>
                      </a:r>
                    </a:p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(</a:t>
                      </a:r>
                      <a:r>
                        <a:rPr lang="en-US" sz="1200" b="1" i="0" u="none" strike="noStrike" dirty="0" err="1" smtClean="0">
                          <a:solidFill>
                            <a:srgbClr val="000000"/>
                          </a:solidFill>
                          <a:latin typeface="Arial"/>
                        </a:rPr>
                        <a:t>Maks</a:t>
                      </a: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KGT 1</a:t>
                      </a:r>
                      <a:endParaRPr lang="en-US" sz="11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KGT</a:t>
                      </a:r>
                      <a:r>
                        <a:rPr lang="en-US" sz="1100" b="1" i="0" u="none" strike="noStrike" baseline="0" dirty="0" smtClean="0">
                          <a:solidFill>
                            <a:schemeClr val="tx1"/>
                          </a:solidFill>
                          <a:latin typeface="Arial"/>
                        </a:rPr>
                        <a:t> 2</a:t>
                      </a:r>
                      <a:endParaRPr lang="en-US" sz="11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41563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err="1" smtClean="0">
                          <a:solidFill>
                            <a:schemeClr val="bg1"/>
                          </a:solidFill>
                          <a:latin typeface="Arial"/>
                        </a:rPr>
                        <a:t>Matagaji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0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..</a:t>
                      </a:r>
                      <a:endParaRPr lang="en-MY" sz="1200" b="0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0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2150</a:t>
                      </a:r>
                      <a:endParaRPr lang="en-MY" sz="1200" b="0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0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2375</a:t>
                      </a:r>
                      <a:endParaRPr lang="en-MY" sz="1200" b="0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0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2600</a:t>
                      </a:r>
                      <a:endParaRPr lang="en-MY" sz="1200" b="0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0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…</a:t>
                      </a:r>
                      <a:endParaRPr lang="en-MY" sz="1200" b="0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6220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225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230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4" name="Curved Up Arrow 53"/>
          <p:cNvSpPr>
            <a:spLocks noChangeArrowheads="1"/>
          </p:cNvSpPr>
          <p:nvPr/>
        </p:nvSpPr>
        <p:spPr bwMode="auto">
          <a:xfrm rot="383993" flipV="1">
            <a:off x="3451225" y="1138238"/>
            <a:ext cx="628650" cy="428625"/>
          </a:xfrm>
          <a:prstGeom prst="curvedUpArrow">
            <a:avLst>
              <a:gd name="adj1" fmla="val 30926"/>
              <a:gd name="adj2" fmla="val 74286"/>
              <a:gd name="adj3" fmla="val 43701"/>
            </a:avLst>
          </a:prstGeom>
          <a:gradFill>
            <a:gsLst>
              <a:gs pos="0">
                <a:schemeClr val="accent5">
                  <a:tint val="50000"/>
                  <a:satMod val="300000"/>
                </a:schemeClr>
              </a:gs>
              <a:gs pos="35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  <a:lin ang="15600000" scaled="0"/>
          </a:gradFill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96989" tIns="48495" rIns="96989" bIns="48495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eaLnBrk="0" hangingPunct="0">
              <a:spcBef>
                <a:spcPct val="30000"/>
              </a:spcBef>
              <a:defRPr/>
            </a:pPr>
            <a:endParaRPr kumimoji="1" lang="en-US" sz="120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69" name="Oval 71"/>
          <p:cNvSpPr>
            <a:spLocks noChangeArrowheads="1"/>
          </p:cNvSpPr>
          <p:nvPr/>
        </p:nvSpPr>
        <p:spPr bwMode="auto">
          <a:xfrm>
            <a:off x="3505200" y="762000"/>
            <a:ext cx="264989" cy="253988"/>
          </a:xfrm>
          <a:prstGeom prst="ellipse">
            <a:avLst/>
          </a:prstGeom>
          <a:solidFill>
            <a:schemeClr val="bg1"/>
          </a:solidFill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lIns="96989" tIns="48495" rIns="96989" bIns="48495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eaLnBrk="0" hangingPunct="0">
              <a:spcBef>
                <a:spcPct val="30000"/>
              </a:spcBef>
              <a:defRPr/>
            </a:pPr>
            <a:r>
              <a:rPr kumimoji="1" lang="en-US" sz="1200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</a:t>
            </a:r>
          </a:p>
        </p:txBody>
      </p:sp>
      <p:sp>
        <p:nvSpPr>
          <p:cNvPr id="29788" name="Curved Up Arrow 53"/>
          <p:cNvSpPr>
            <a:spLocks noChangeArrowheads="1"/>
          </p:cNvSpPr>
          <p:nvPr/>
        </p:nvSpPr>
        <p:spPr bwMode="auto">
          <a:xfrm flipV="1">
            <a:off x="4343400" y="2743200"/>
            <a:ext cx="1219200" cy="381000"/>
          </a:xfrm>
          <a:prstGeom prst="curvedUpArrow">
            <a:avLst>
              <a:gd name="adj1" fmla="val 24993"/>
              <a:gd name="adj2" fmla="val 50000"/>
              <a:gd name="adj3" fmla="val 25000"/>
            </a:avLst>
          </a:prstGeom>
          <a:solidFill>
            <a:srgbClr val="FF0000"/>
          </a:solidFill>
          <a:ln w="3175" algn="ctr">
            <a:solidFill>
              <a:schemeClr val="tx1"/>
            </a:solidFill>
            <a:round/>
            <a:headEnd/>
            <a:tailEnd/>
          </a:ln>
        </p:spPr>
        <p:txBody>
          <a:bodyPr lIns="96989" tIns="48495" rIns="96989" bIns="48495"/>
          <a:lstStyle/>
          <a:p>
            <a:pPr eaLnBrk="0" hangingPunct="0">
              <a:spcBef>
                <a:spcPct val="30000"/>
              </a:spcBef>
            </a:pPr>
            <a:endParaRPr kumimoji="1" lang="ms-MY" sz="1200" b="0">
              <a:latin typeface="Times New Roman" pitchFamily="18" charset="0"/>
            </a:endParaRPr>
          </a:p>
        </p:txBody>
      </p:sp>
      <p:sp>
        <p:nvSpPr>
          <p:cNvPr id="29" name="Oval 28"/>
          <p:cNvSpPr/>
          <p:nvPr/>
        </p:nvSpPr>
        <p:spPr>
          <a:xfrm>
            <a:off x="2960688" y="1852613"/>
            <a:ext cx="685800" cy="381000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73" name="Curved Up Arrow 53"/>
          <p:cNvSpPr>
            <a:spLocks noChangeArrowheads="1"/>
          </p:cNvSpPr>
          <p:nvPr/>
        </p:nvSpPr>
        <p:spPr bwMode="auto">
          <a:xfrm flipV="1">
            <a:off x="3276600" y="2701925"/>
            <a:ext cx="1066800" cy="346075"/>
          </a:xfrm>
          <a:prstGeom prst="curvedUpArrow">
            <a:avLst>
              <a:gd name="adj1" fmla="val 24991"/>
              <a:gd name="adj2" fmla="val 50004"/>
              <a:gd name="adj3" fmla="val 25000"/>
            </a:avLst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96989" tIns="48495" rIns="96989" bIns="48495"/>
          <a:lstStyle/>
          <a:p>
            <a:pPr eaLnBrk="0" hangingPunct="0">
              <a:spcBef>
                <a:spcPct val="30000"/>
              </a:spcBef>
              <a:defRPr/>
            </a:pPr>
            <a:endParaRPr kumimoji="1" lang="en-US" sz="1200" b="0">
              <a:solidFill>
                <a:schemeClr val="tx1"/>
              </a:solidFill>
              <a:latin typeface="Times New Roman" pitchFamily="18" charset="0"/>
            </a:endParaRPr>
          </a:p>
        </p:txBody>
      </p:sp>
      <p:cxnSp>
        <p:nvCxnSpPr>
          <p:cNvPr id="54" name="Straight Arrow Connector 53"/>
          <p:cNvCxnSpPr/>
          <p:nvPr/>
        </p:nvCxnSpPr>
        <p:spPr>
          <a:xfrm rot="16200000" flipH="1">
            <a:off x="2290762" y="2671762"/>
            <a:ext cx="752475" cy="0"/>
          </a:xfrm>
          <a:prstGeom prst="straightConnector1">
            <a:avLst/>
          </a:prstGeom>
          <a:ln>
            <a:solidFill>
              <a:schemeClr val="accent5">
                <a:lumMod val="40000"/>
                <a:lumOff val="60000"/>
              </a:schemeClr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609600" y="4343400"/>
            <a:ext cx="7543800" cy="2128838"/>
          </a:xfrm>
          <a:prstGeom prst="roundRect">
            <a:avLst/>
          </a:prstGeom>
          <a:solidFill>
            <a:schemeClr val="accent1">
              <a:alpha val="28000"/>
            </a:schemeClr>
          </a:solidFill>
          <a:effectLst/>
        </p:spPr>
        <p:txBody>
          <a:bodyPr>
            <a:spAutoFit/>
          </a:bodyPr>
          <a:lstStyle/>
          <a:p>
            <a:pPr algn="just">
              <a:defRPr/>
            </a:pPr>
            <a:r>
              <a:rPr lang="en-MY" sz="1400" dirty="0" err="1">
                <a:solidFill>
                  <a:schemeClr val="bg1"/>
                </a:solidFill>
              </a:rPr>
              <a:t>Pemindahan</a:t>
            </a:r>
            <a:r>
              <a:rPr lang="en-MY" sz="1400" dirty="0">
                <a:solidFill>
                  <a:schemeClr val="bg1"/>
                </a:solidFill>
              </a:rPr>
              <a:t> </a:t>
            </a:r>
            <a:r>
              <a:rPr lang="en-MY" sz="1400" dirty="0" err="1">
                <a:solidFill>
                  <a:schemeClr val="bg1"/>
                </a:solidFill>
              </a:rPr>
              <a:t>Gaji</a:t>
            </a:r>
            <a:r>
              <a:rPr lang="en-MY" sz="1400" dirty="0">
                <a:solidFill>
                  <a:schemeClr val="bg1"/>
                </a:solidFill>
              </a:rPr>
              <a:t> JGM </a:t>
            </a:r>
            <a:r>
              <a:rPr lang="en-MY" sz="1400" dirty="0" err="1">
                <a:solidFill>
                  <a:schemeClr val="bg1"/>
                </a:solidFill>
              </a:rPr>
              <a:t>ke</a:t>
            </a:r>
            <a:r>
              <a:rPr lang="en-MY" sz="1400" dirty="0">
                <a:solidFill>
                  <a:schemeClr val="bg1"/>
                </a:solidFill>
              </a:rPr>
              <a:t> JGS</a:t>
            </a:r>
          </a:p>
          <a:p>
            <a:pPr marL="231775" indent="-231775" algn="just">
              <a:lnSpc>
                <a:spcPct val="150000"/>
              </a:lnSpc>
              <a:buFontTx/>
              <a:buAutoNum type="arabicPeriod"/>
              <a:defRPr/>
            </a:pPr>
            <a:r>
              <a:rPr lang="en-MY" sz="1400" dirty="0" err="1">
                <a:solidFill>
                  <a:schemeClr val="bg1"/>
                </a:solidFill>
              </a:rPr>
              <a:t>Pegawai</a:t>
            </a:r>
            <a:r>
              <a:rPr lang="en-MY" sz="1400" dirty="0">
                <a:solidFill>
                  <a:schemeClr val="bg1"/>
                </a:solidFill>
              </a:rPr>
              <a:t> </a:t>
            </a:r>
            <a:r>
              <a:rPr lang="en-MY" sz="1400" dirty="0" err="1">
                <a:solidFill>
                  <a:schemeClr val="bg1"/>
                </a:solidFill>
              </a:rPr>
              <a:t>diberikan</a:t>
            </a:r>
            <a:r>
              <a:rPr lang="en-MY" sz="1400" dirty="0">
                <a:solidFill>
                  <a:schemeClr val="bg1"/>
                </a:solidFill>
              </a:rPr>
              <a:t> </a:t>
            </a:r>
            <a:r>
              <a:rPr lang="en-MY" sz="1400" dirty="0" err="1">
                <a:solidFill>
                  <a:schemeClr val="bg1"/>
                </a:solidFill>
              </a:rPr>
              <a:t>satu</a:t>
            </a:r>
            <a:r>
              <a:rPr lang="en-MY" sz="1400" dirty="0">
                <a:solidFill>
                  <a:schemeClr val="bg1"/>
                </a:solidFill>
              </a:rPr>
              <a:t> </a:t>
            </a:r>
            <a:r>
              <a:rPr lang="en-MY" sz="1400" dirty="0" err="1">
                <a:solidFill>
                  <a:schemeClr val="bg1"/>
                </a:solidFill>
              </a:rPr>
              <a:t>Pergerakan</a:t>
            </a:r>
            <a:r>
              <a:rPr lang="en-MY" sz="1400" dirty="0">
                <a:solidFill>
                  <a:schemeClr val="bg1"/>
                </a:solidFill>
              </a:rPr>
              <a:t> </a:t>
            </a:r>
            <a:r>
              <a:rPr lang="en-MY" sz="1400" dirty="0" err="1">
                <a:solidFill>
                  <a:schemeClr val="bg1"/>
                </a:solidFill>
              </a:rPr>
              <a:t>Gaji</a:t>
            </a:r>
            <a:r>
              <a:rPr lang="en-MY" sz="1400" dirty="0">
                <a:solidFill>
                  <a:schemeClr val="bg1"/>
                </a:solidFill>
              </a:rPr>
              <a:t> </a:t>
            </a:r>
            <a:r>
              <a:rPr lang="en-MY" sz="1400" dirty="0" err="1">
                <a:solidFill>
                  <a:schemeClr val="bg1"/>
                </a:solidFill>
              </a:rPr>
              <a:t>Biasa</a:t>
            </a:r>
            <a:r>
              <a:rPr lang="en-MY" sz="1400" dirty="0">
                <a:solidFill>
                  <a:schemeClr val="bg1"/>
                </a:solidFill>
              </a:rPr>
              <a:t> </a:t>
            </a:r>
            <a:r>
              <a:rPr lang="en-MY" sz="1400" dirty="0" err="1">
                <a:solidFill>
                  <a:schemeClr val="bg1"/>
                </a:solidFill>
              </a:rPr>
              <a:t>di</a:t>
            </a:r>
            <a:r>
              <a:rPr lang="en-MY" sz="1400" dirty="0">
                <a:solidFill>
                  <a:schemeClr val="bg1"/>
                </a:solidFill>
              </a:rPr>
              <a:t> </a:t>
            </a:r>
            <a:r>
              <a:rPr lang="en-MY" sz="1400" dirty="0" err="1">
                <a:solidFill>
                  <a:schemeClr val="bg1"/>
                </a:solidFill>
              </a:rPr>
              <a:t>gred</a:t>
            </a:r>
            <a:r>
              <a:rPr lang="en-MY" sz="1400" dirty="0">
                <a:solidFill>
                  <a:schemeClr val="bg1"/>
                </a:solidFill>
              </a:rPr>
              <a:t> </a:t>
            </a:r>
            <a:r>
              <a:rPr lang="en-MY" sz="1400" dirty="0" err="1">
                <a:solidFill>
                  <a:schemeClr val="bg1"/>
                </a:solidFill>
              </a:rPr>
              <a:t>gaji</a:t>
            </a:r>
            <a:r>
              <a:rPr lang="en-MY" sz="1400" dirty="0">
                <a:solidFill>
                  <a:schemeClr val="bg1"/>
                </a:solidFill>
              </a:rPr>
              <a:t> </a:t>
            </a:r>
            <a:r>
              <a:rPr lang="en-MY" sz="1400" dirty="0" err="1">
                <a:solidFill>
                  <a:schemeClr val="bg1"/>
                </a:solidFill>
              </a:rPr>
              <a:t>asal</a:t>
            </a:r>
            <a:r>
              <a:rPr lang="en-MY" sz="1400" dirty="0">
                <a:solidFill>
                  <a:schemeClr val="bg1"/>
                </a:solidFill>
              </a:rPr>
              <a:t>. </a:t>
            </a:r>
          </a:p>
          <a:p>
            <a:pPr marL="231775" indent="-231775" algn="just">
              <a:lnSpc>
                <a:spcPct val="150000"/>
              </a:lnSpc>
              <a:buFontTx/>
              <a:buAutoNum type="arabicPeriod"/>
              <a:defRPr/>
            </a:pPr>
            <a:r>
              <a:rPr lang="en-MY" sz="1400" dirty="0" err="1">
                <a:solidFill>
                  <a:schemeClr val="bg1"/>
                </a:solidFill>
              </a:rPr>
              <a:t>Gaji</a:t>
            </a:r>
            <a:r>
              <a:rPr lang="en-MY" sz="1400" dirty="0">
                <a:solidFill>
                  <a:schemeClr val="bg1"/>
                </a:solidFill>
              </a:rPr>
              <a:t> </a:t>
            </a:r>
            <a:r>
              <a:rPr lang="en-MY" sz="1400" dirty="0" err="1">
                <a:solidFill>
                  <a:schemeClr val="bg1"/>
                </a:solidFill>
              </a:rPr>
              <a:t>pegawai</a:t>
            </a:r>
            <a:r>
              <a:rPr lang="en-MY" sz="1400" dirty="0">
                <a:solidFill>
                  <a:schemeClr val="bg1"/>
                </a:solidFill>
              </a:rPr>
              <a:t> </a:t>
            </a:r>
            <a:r>
              <a:rPr lang="en-MY" sz="1400" dirty="0" err="1">
                <a:solidFill>
                  <a:schemeClr val="bg1"/>
                </a:solidFill>
              </a:rPr>
              <a:t>dipindahkan</a:t>
            </a:r>
            <a:r>
              <a:rPr lang="en-MY" sz="1400" dirty="0">
                <a:solidFill>
                  <a:schemeClr val="bg1"/>
                </a:solidFill>
              </a:rPr>
              <a:t> </a:t>
            </a:r>
            <a:r>
              <a:rPr lang="en-MY" sz="1400" dirty="0" err="1">
                <a:solidFill>
                  <a:schemeClr val="bg1"/>
                </a:solidFill>
              </a:rPr>
              <a:t>ke</a:t>
            </a:r>
            <a:r>
              <a:rPr lang="en-MY" sz="1400" dirty="0">
                <a:solidFill>
                  <a:schemeClr val="bg1"/>
                </a:solidFill>
              </a:rPr>
              <a:t> JGS </a:t>
            </a:r>
            <a:r>
              <a:rPr lang="en-MY" sz="1400" dirty="0" err="1">
                <a:solidFill>
                  <a:schemeClr val="bg1"/>
                </a:solidFill>
              </a:rPr>
              <a:t>berdasarkan</a:t>
            </a:r>
            <a:r>
              <a:rPr lang="en-MY" sz="1400" dirty="0">
                <a:solidFill>
                  <a:schemeClr val="bg1"/>
                </a:solidFill>
              </a:rPr>
              <a:t> </a:t>
            </a:r>
            <a:r>
              <a:rPr lang="en-MY" sz="1400" dirty="0" err="1">
                <a:solidFill>
                  <a:schemeClr val="bg1"/>
                </a:solidFill>
              </a:rPr>
              <a:t>matagaji</a:t>
            </a:r>
            <a:r>
              <a:rPr lang="en-MY" sz="1400" dirty="0">
                <a:solidFill>
                  <a:schemeClr val="bg1"/>
                </a:solidFill>
              </a:rPr>
              <a:t> yang </a:t>
            </a:r>
            <a:r>
              <a:rPr lang="en-MY" sz="1400" dirty="0" err="1">
                <a:solidFill>
                  <a:schemeClr val="bg1"/>
                </a:solidFill>
              </a:rPr>
              <a:t>sama</a:t>
            </a:r>
            <a:r>
              <a:rPr lang="en-MY" sz="1400" dirty="0">
                <a:solidFill>
                  <a:schemeClr val="bg1"/>
                </a:solidFill>
              </a:rPr>
              <a:t> </a:t>
            </a:r>
            <a:r>
              <a:rPr lang="en-MY" sz="1400" dirty="0" err="1">
                <a:solidFill>
                  <a:schemeClr val="bg1"/>
                </a:solidFill>
              </a:rPr>
              <a:t>atau</a:t>
            </a:r>
            <a:r>
              <a:rPr lang="en-MY" sz="1400" dirty="0">
                <a:solidFill>
                  <a:schemeClr val="bg1"/>
                </a:solidFill>
              </a:rPr>
              <a:t> </a:t>
            </a:r>
            <a:r>
              <a:rPr lang="en-MY" sz="1400" dirty="0" err="1">
                <a:solidFill>
                  <a:schemeClr val="bg1"/>
                </a:solidFill>
              </a:rPr>
              <a:t>tertinggi</a:t>
            </a:r>
            <a:r>
              <a:rPr lang="en-MY" sz="1400" dirty="0">
                <a:solidFill>
                  <a:schemeClr val="bg1"/>
                </a:solidFill>
              </a:rPr>
              <a:t> </a:t>
            </a:r>
            <a:r>
              <a:rPr lang="en-MY" sz="1400" dirty="0" err="1">
                <a:solidFill>
                  <a:schemeClr val="bg1"/>
                </a:solidFill>
              </a:rPr>
              <a:t>berhampiran</a:t>
            </a:r>
            <a:r>
              <a:rPr lang="en-MY" sz="1400" dirty="0">
                <a:solidFill>
                  <a:schemeClr val="bg1"/>
                </a:solidFill>
              </a:rPr>
              <a:t>. </a:t>
            </a:r>
          </a:p>
          <a:p>
            <a:pPr marL="231775" indent="-231775" algn="just">
              <a:lnSpc>
                <a:spcPct val="150000"/>
              </a:lnSpc>
              <a:buFontTx/>
              <a:buAutoNum type="arabicPeriod" startAt="3"/>
              <a:defRPr/>
            </a:pPr>
            <a:r>
              <a:rPr lang="en-MY" sz="1400" dirty="0" err="1">
                <a:solidFill>
                  <a:schemeClr val="bg1"/>
                </a:solidFill>
              </a:rPr>
              <a:t>Pegawai</a:t>
            </a:r>
            <a:r>
              <a:rPr lang="en-MY" sz="1400" dirty="0">
                <a:solidFill>
                  <a:schemeClr val="bg1"/>
                </a:solidFill>
              </a:rPr>
              <a:t> </a:t>
            </a:r>
            <a:r>
              <a:rPr lang="en-MY" sz="1400" dirty="0" err="1">
                <a:solidFill>
                  <a:schemeClr val="bg1"/>
                </a:solidFill>
              </a:rPr>
              <a:t>diberikan</a:t>
            </a:r>
            <a:r>
              <a:rPr lang="en-MY" sz="1400" dirty="0">
                <a:solidFill>
                  <a:schemeClr val="bg1"/>
                </a:solidFill>
              </a:rPr>
              <a:t> </a:t>
            </a:r>
            <a:r>
              <a:rPr lang="en-MY" sz="1400" dirty="0" err="1">
                <a:solidFill>
                  <a:schemeClr val="bg1"/>
                </a:solidFill>
              </a:rPr>
              <a:t>Pergerakan</a:t>
            </a:r>
            <a:r>
              <a:rPr lang="en-MY" sz="1400" dirty="0">
                <a:solidFill>
                  <a:schemeClr val="bg1"/>
                </a:solidFill>
              </a:rPr>
              <a:t> </a:t>
            </a:r>
            <a:r>
              <a:rPr lang="en-MY" sz="1400" dirty="0" err="1">
                <a:solidFill>
                  <a:schemeClr val="bg1"/>
                </a:solidFill>
              </a:rPr>
              <a:t>Gaji</a:t>
            </a:r>
            <a:r>
              <a:rPr lang="en-MY" sz="1400" dirty="0">
                <a:solidFill>
                  <a:schemeClr val="bg1"/>
                </a:solidFill>
              </a:rPr>
              <a:t> </a:t>
            </a:r>
            <a:r>
              <a:rPr lang="en-MY" sz="1400" dirty="0" err="1">
                <a:solidFill>
                  <a:schemeClr val="bg1"/>
                </a:solidFill>
              </a:rPr>
              <a:t>Tahunan</a:t>
            </a:r>
            <a:r>
              <a:rPr lang="en-MY" sz="1400" dirty="0">
                <a:solidFill>
                  <a:schemeClr val="bg1"/>
                </a:solidFill>
              </a:rPr>
              <a:t> </a:t>
            </a:r>
            <a:r>
              <a:rPr lang="en-MY" sz="1400" dirty="0" err="1">
                <a:solidFill>
                  <a:schemeClr val="bg1"/>
                </a:solidFill>
              </a:rPr>
              <a:t>bagi</a:t>
            </a:r>
            <a:r>
              <a:rPr lang="en-MY" sz="1400" dirty="0">
                <a:solidFill>
                  <a:schemeClr val="bg1"/>
                </a:solidFill>
              </a:rPr>
              <a:t> </a:t>
            </a:r>
            <a:r>
              <a:rPr lang="en-MY" sz="1400" dirty="0" err="1">
                <a:solidFill>
                  <a:schemeClr val="bg1"/>
                </a:solidFill>
              </a:rPr>
              <a:t>tahun</a:t>
            </a:r>
            <a:r>
              <a:rPr lang="en-MY" sz="1400" dirty="0">
                <a:solidFill>
                  <a:schemeClr val="bg1"/>
                </a:solidFill>
              </a:rPr>
              <a:t> 2012 </a:t>
            </a:r>
            <a:r>
              <a:rPr lang="en-MY" sz="1400" dirty="0" err="1">
                <a:solidFill>
                  <a:schemeClr val="bg1"/>
                </a:solidFill>
              </a:rPr>
              <a:t>pada</a:t>
            </a:r>
            <a:r>
              <a:rPr lang="en-MY" sz="1400" dirty="0">
                <a:solidFill>
                  <a:schemeClr val="bg1"/>
                </a:solidFill>
              </a:rPr>
              <a:t> 1 </a:t>
            </a:r>
            <a:r>
              <a:rPr lang="en-MY" sz="1400" dirty="0" err="1">
                <a:solidFill>
                  <a:schemeClr val="bg1"/>
                </a:solidFill>
              </a:rPr>
              <a:t>Januari</a:t>
            </a:r>
            <a:r>
              <a:rPr lang="en-MY" sz="1400" dirty="0">
                <a:solidFill>
                  <a:schemeClr val="bg1"/>
                </a:solidFill>
              </a:rPr>
              <a:t>. </a:t>
            </a:r>
          </a:p>
          <a:p>
            <a:pPr marL="231775" indent="-231775" algn="just">
              <a:lnSpc>
                <a:spcPct val="150000"/>
              </a:lnSpc>
              <a:buFontTx/>
              <a:buAutoNum type="arabicPeriod" startAt="3"/>
              <a:defRPr/>
            </a:pPr>
            <a:r>
              <a:rPr lang="en-MY" sz="1400" dirty="0" err="1">
                <a:solidFill>
                  <a:schemeClr val="bg1"/>
                </a:solidFill>
              </a:rPr>
              <a:t>Pergerakan</a:t>
            </a:r>
            <a:r>
              <a:rPr lang="en-MY" sz="1400" dirty="0">
                <a:solidFill>
                  <a:schemeClr val="bg1"/>
                </a:solidFill>
              </a:rPr>
              <a:t> </a:t>
            </a:r>
            <a:r>
              <a:rPr lang="en-MY" sz="1400" dirty="0" err="1">
                <a:solidFill>
                  <a:schemeClr val="bg1"/>
                </a:solidFill>
              </a:rPr>
              <a:t>Gaji</a:t>
            </a:r>
            <a:r>
              <a:rPr lang="en-MY" sz="1400" dirty="0">
                <a:solidFill>
                  <a:schemeClr val="bg1"/>
                </a:solidFill>
              </a:rPr>
              <a:t> </a:t>
            </a:r>
            <a:r>
              <a:rPr lang="en-MY" sz="1400" dirty="0" err="1">
                <a:solidFill>
                  <a:schemeClr val="bg1"/>
                </a:solidFill>
              </a:rPr>
              <a:t>Tahunan</a:t>
            </a:r>
            <a:r>
              <a:rPr lang="en-MY" sz="1400" dirty="0">
                <a:solidFill>
                  <a:schemeClr val="bg1"/>
                </a:solidFill>
              </a:rPr>
              <a:t> </a:t>
            </a:r>
            <a:r>
              <a:rPr lang="en-MY" sz="1400" dirty="0" err="1">
                <a:solidFill>
                  <a:schemeClr val="bg1"/>
                </a:solidFill>
              </a:rPr>
              <a:t>pada</a:t>
            </a:r>
            <a:r>
              <a:rPr lang="en-MY" sz="1400" dirty="0">
                <a:solidFill>
                  <a:schemeClr val="bg1"/>
                </a:solidFill>
              </a:rPr>
              <a:t> 1 </a:t>
            </a:r>
            <a:r>
              <a:rPr lang="en-MY" sz="1400" dirty="0" err="1">
                <a:solidFill>
                  <a:schemeClr val="bg1"/>
                </a:solidFill>
              </a:rPr>
              <a:t>Januari</a:t>
            </a:r>
            <a:r>
              <a:rPr lang="en-MY" sz="140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44" name="Oval 71"/>
          <p:cNvSpPr>
            <a:spLocks noChangeArrowheads="1"/>
          </p:cNvSpPr>
          <p:nvPr/>
        </p:nvSpPr>
        <p:spPr bwMode="auto">
          <a:xfrm>
            <a:off x="696911" y="4746512"/>
            <a:ext cx="264989" cy="253988"/>
          </a:xfrm>
          <a:prstGeom prst="ellipse">
            <a:avLst/>
          </a:prstGeom>
          <a:solidFill>
            <a:schemeClr val="bg1"/>
          </a:solidFill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lIns="96989" tIns="48495" rIns="96989" bIns="48495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eaLnBrk="0" hangingPunct="0">
              <a:spcBef>
                <a:spcPct val="30000"/>
              </a:spcBef>
              <a:defRPr/>
            </a:pPr>
            <a:r>
              <a:rPr kumimoji="1" lang="en-US" sz="1200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</a:t>
            </a:r>
          </a:p>
        </p:txBody>
      </p:sp>
      <p:sp>
        <p:nvSpPr>
          <p:cNvPr id="45" name="Oval 71"/>
          <p:cNvSpPr>
            <a:spLocks noChangeArrowheads="1"/>
          </p:cNvSpPr>
          <p:nvPr/>
        </p:nvSpPr>
        <p:spPr bwMode="auto">
          <a:xfrm>
            <a:off x="2819400" y="2641612"/>
            <a:ext cx="264989" cy="253988"/>
          </a:xfrm>
          <a:prstGeom prst="ellipse">
            <a:avLst/>
          </a:prstGeom>
          <a:solidFill>
            <a:schemeClr val="bg1"/>
          </a:solidFill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lIns="96989" tIns="48495" rIns="96989" bIns="48495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eaLnBrk="0" hangingPunct="0">
              <a:spcBef>
                <a:spcPct val="30000"/>
              </a:spcBef>
              <a:defRPr/>
            </a:pPr>
            <a:r>
              <a:rPr kumimoji="1" lang="en-US" sz="1200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2</a:t>
            </a:r>
          </a:p>
        </p:txBody>
      </p:sp>
      <p:sp>
        <p:nvSpPr>
          <p:cNvPr id="48" name="Oval 71"/>
          <p:cNvSpPr>
            <a:spLocks noChangeArrowheads="1"/>
          </p:cNvSpPr>
          <p:nvPr/>
        </p:nvSpPr>
        <p:spPr bwMode="auto">
          <a:xfrm>
            <a:off x="692725" y="5075062"/>
            <a:ext cx="264989" cy="253988"/>
          </a:xfrm>
          <a:prstGeom prst="ellipse">
            <a:avLst/>
          </a:prstGeom>
          <a:solidFill>
            <a:schemeClr val="bg1"/>
          </a:solidFill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lIns="96989" tIns="48495" rIns="96989" bIns="48495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eaLnBrk="0" hangingPunct="0">
              <a:spcBef>
                <a:spcPct val="30000"/>
              </a:spcBef>
              <a:defRPr/>
            </a:pPr>
            <a:r>
              <a:rPr kumimoji="1" lang="en-US" sz="1200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2</a:t>
            </a:r>
          </a:p>
        </p:txBody>
      </p:sp>
      <p:sp>
        <p:nvSpPr>
          <p:cNvPr id="49" name="Oval 71"/>
          <p:cNvSpPr>
            <a:spLocks noChangeArrowheads="1"/>
          </p:cNvSpPr>
          <p:nvPr/>
        </p:nvSpPr>
        <p:spPr bwMode="auto">
          <a:xfrm>
            <a:off x="685800" y="5713362"/>
            <a:ext cx="264989" cy="253988"/>
          </a:xfrm>
          <a:prstGeom prst="ellipse">
            <a:avLst/>
          </a:prstGeom>
          <a:solidFill>
            <a:schemeClr val="bg1"/>
          </a:solidFill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lIns="96989" tIns="48495" rIns="96989" bIns="48495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eaLnBrk="0" hangingPunct="0">
              <a:spcBef>
                <a:spcPct val="30000"/>
              </a:spcBef>
              <a:defRPr/>
            </a:pPr>
            <a:r>
              <a:rPr kumimoji="1" lang="en-US" sz="1200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3</a:t>
            </a:r>
          </a:p>
        </p:txBody>
      </p:sp>
      <p:sp>
        <p:nvSpPr>
          <p:cNvPr id="50" name="Oval 71"/>
          <p:cNvSpPr>
            <a:spLocks noChangeArrowheads="1"/>
          </p:cNvSpPr>
          <p:nvPr/>
        </p:nvSpPr>
        <p:spPr bwMode="auto">
          <a:xfrm>
            <a:off x="699650" y="6030037"/>
            <a:ext cx="264989" cy="253988"/>
          </a:xfrm>
          <a:prstGeom prst="ellipse">
            <a:avLst/>
          </a:prstGeom>
          <a:solidFill>
            <a:schemeClr val="bg1"/>
          </a:solidFill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lIns="96989" tIns="48495" rIns="96989" bIns="48495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eaLnBrk="0" hangingPunct="0">
              <a:spcBef>
                <a:spcPct val="30000"/>
              </a:spcBef>
              <a:defRPr/>
            </a:pPr>
            <a:r>
              <a:rPr kumimoji="1" lang="en-US" sz="1200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4</a:t>
            </a:r>
          </a:p>
        </p:txBody>
      </p:sp>
      <p:cxnSp>
        <p:nvCxnSpPr>
          <p:cNvPr id="55" name="Straight Arrow Connector 54"/>
          <p:cNvCxnSpPr/>
          <p:nvPr/>
        </p:nvCxnSpPr>
        <p:spPr>
          <a:xfrm rot="5400000">
            <a:off x="2400300" y="2095500"/>
            <a:ext cx="1828800" cy="1295400"/>
          </a:xfrm>
          <a:prstGeom prst="straightConnector1">
            <a:avLst/>
          </a:prstGeom>
          <a:ln>
            <a:solidFill>
              <a:srgbClr val="FFFF00"/>
            </a:solidFill>
            <a:prstDash val="sysDash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9799" name="Curved Up Arrow 53"/>
          <p:cNvSpPr>
            <a:spLocks noChangeArrowheads="1"/>
          </p:cNvSpPr>
          <p:nvPr/>
        </p:nvSpPr>
        <p:spPr bwMode="auto">
          <a:xfrm flipV="1">
            <a:off x="5434013" y="2754313"/>
            <a:ext cx="738187" cy="304800"/>
          </a:xfrm>
          <a:prstGeom prst="curvedUpArrow">
            <a:avLst>
              <a:gd name="adj1" fmla="val 24992"/>
              <a:gd name="adj2" fmla="val 49996"/>
              <a:gd name="adj3" fmla="val 25000"/>
            </a:avLst>
          </a:prstGeom>
          <a:solidFill>
            <a:srgbClr val="FF0000"/>
          </a:solidFill>
          <a:ln w="3175" algn="ctr">
            <a:solidFill>
              <a:schemeClr val="tx1"/>
            </a:solidFill>
            <a:round/>
            <a:headEnd/>
            <a:tailEnd/>
          </a:ln>
        </p:spPr>
        <p:txBody>
          <a:bodyPr lIns="96989" tIns="48495" rIns="96989" bIns="48495"/>
          <a:lstStyle/>
          <a:p>
            <a:pPr eaLnBrk="0" hangingPunct="0">
              <a:spcBef>
                <a:spcPct val="30000"/>
              </a:spcBef>
            </a:pPr>
            <a:endParaRPr kumimoji="1" lang="ms-MY" sz="1200" b="0">
              <a:latin typeface="Times New Roman" pitchFamily="18" charset="0"/>
            </a:endParaRPr>
          </a:p>
        </p:txBody>
      </p:sp>
      <p:sp>
        <p:nvSpPr>
          <p:cNvPr id="81" name="Oval 71"/>
          <p:cNvSpPr>
            <a:spLocks noChangeArrowheads="1"/>
          </p:cNvSpPr>
          <p:nvPr/>
        </p:nvSpPr>
        <p:spPr bwMode="auto">
          <a:xfrm>
            <a:off x="3657600" y="2362200"/>
            <a:ext cx="264989" cy="253988"/>
          </a:xfrm>
          <a:prstGeom prst="ellipse">
            <a:avLst/>
          </a:prstGeom>
          <a:solidFill>
            <a:schemeClr val="bg1"/>
          </a:solidFill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lIns="96989" tIns="48495" rIns="96989" bIns="48495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eaLnBrk="0" hangingPunct="0">
              <a:spcBef>
                <a:spcPct val="30000"/>
              </a:spcBef>
              <a:defRPr/>
            </a:pPr>
            <a:r>
              <a:rPr kumimoji="1" lang="en-US" sz="1200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3</a:t>
            </a:r>
          </a:p>
        </p:txBody>
      </p:sp>
      <p:sp>
        <p:nvSpPr>
          <p:cNvPr id="82" name="Oval 71"/>
          <p:cNvSpPr>
            <a:spLocks noChangeArrowheads="1"/>
          </p:cNvSpPr>
          <p:nvPr/>
        </p:nvSpPr>
        <p:spPr bwMode="auto">
          <a:xfrm>
            <a:off x="4764211" y="2438400"/>
            <a:ext cx="264989" cy="253988"/>
          </a:xfrm>
          <a:prstGeom prst="ellipse">
            <a:avLst/>
          </a:prstGeom>
          <a:solidFill>
            <a:schemeClr val="bg1"/>
          </a:solidFill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lIns="96989" tIns="48495" rIns="96989" bIns="48495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eaLnBrk="0" hangingPunct="0">
              <a:spcBef>
                <a:spcPct val="30000"/>
              </a:spcBef>
              <a:defRPr/>
            </a:pPr>
            <a:r>
              <a:rPr kumimoji="1" lang="en-US" sz="1200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4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 Box 6"/>
          <p:cNvSpPr txBox="1">
            <a:spLocks noChangeArrowheads="1"/>
          </p:cNvSpPr>
          <p:nvPr/>
        </p:nvSpPr>
        <p:spPr bwMode="auto">
          <a:xfrm>
            <a:off x="304800" y="115888"/>
            <a:ext cx="8686800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CONTOH PEMINDAHAN GAJI SSM KE SBPA</a:t>
            </a:r>
          </a:p>
          <a:p>
            <a:pPr algn="ctr">
              <a:defRPr/>
            </a:pPr>
            <a:r>
              <a:rPr lang="en-US" sz="1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DGA34 </a:t>
            </a:r>
            <a:r>
              <a:rPr lang="en-US" sz="16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ke</a:t>
            </a:r>
            <a:r>
              <a:rPr lang="en-US" sz="1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 DG2-3  </a:t>
            </a:r>
          </a:p>
        </p:txBody>
      </p:sp>
      <p:graphicFrame>
        <p:nvGraphicFramePr>
          <p:cNvPr id="46" name="Table 45"/>
          <p:cNvGraphicFramePr>
            <a:graphicFrameLocks noGrp="1"/>
          </p:cNvGraphicFramePr>
          <p:nvPr/>
        </p:nvGraphicFramePr>
        <p:xfrm>
          <a:off x="1066800" y="990600"/>
          <a:ext cx="6476999" cy="1405890"/>
        </p:xfrm>
        <a:graphic>
          <a:graphicData uri="http://schemas.openxmlformats.org/drawingml/2006/table">
            <a:tbl>
              <a:tblPr/>
              <a:tblGrid>
                <a:gridCol w="685798"/>
                <a:gridCol w="304800"/>
                <a:gridCol w="914400"/>
                <a:gridCol w="838200"/>
                <a:gridCol w="838200"/>
                <a:gridCol w="838200"/>
                <a:gridCol w="685800"/>
                <a:gridCol w="702172"/>
                <a:gridCol w="669429"/>
              </a:tblGrid>
              <a:tr h="4762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err="1" smtClean="0">
                          <a:solidFill>
                            <a:schemeClr val="tx1"/>
                          </a:solidFill>
                          <a:latin typeface="Arial"/>
                        </a:rPr>
                        <a:t>Gred</a:t>
                      </a:r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 DGA34  (SSM)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T..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T3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T4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T5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T6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 smtClean="0">
                          <a:solidFill>
                            <a:srgbClr val="FFFF00"/>
                          </a:solidFill>
                          <a:latin typeface="Arial"/>
                        </a:rPr>
                        <a:t>T7</a:t>
                      </a:r>
                      <a:endParaRPr lang="en-US" sz="1200" b="1" i="0" u="none" strike="noStrike" dirty="0" smtClean="0">
                        <a:solidFill>
                          <a:srgbClr val="FFFF00"/>
                        </a:solidFill>
                        <a:latin typeface="Arial"/>
                      </a:endParaRPr>
                    </a:p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(</a:t>
                      </a:r>
                      <a:r>
                        <a:rPr lang="en-US" sz="1200" b="1" i="0" u="none" strike="noStrike" dirty="0" err="1" smtClean="0">
                          <a:solidFill>
                            <a:schemeClr val="tx1"/>
                          </a:solidFill>
                          <a:latin typeface="Arial"/>
                        </a:rPr>
                        <a:t>Maks</a:t>
                      </a:r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)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KGT 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4286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P1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0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..</a:t>
                      </a:r>
                      <a:endParaRPr lang="en-MY" sz="1200" b="0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3202.56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3300.87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3399.18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3497.49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3595.80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3694.11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98.31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4286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TPG BARU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..</a:t>
                      </a:r>
                      <a:endParaRPr lang="ms-MY" sz="1200" b="0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 dirty="0">
                          <a:solidFill>
                            <a:schemeClr val="tx1"/>
                          </a:solidFill>
                          <a:latin typeface="Arial"/>
                        </a:rPr>
                        <a:t>KEKAL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009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 dirty="0">
                          <a:solidFill>
                            <a:schemeClr val="tx1"/>
                          </a:solidFill>
                          <a:latin typeface="Arial"/>
                        </a:rPr>
                        <a:t>1 APR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 dirty="0">
                          <a:solidFill>
                            <a:schemeClr val="tx1"/>
                          </a:solidFill>
                          <a:latin typeface="Arial"/>
                        </a:rPr>
                        <a:t>1 JAN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 dirty="0">
                          <a:solidFill>
                            <a:schemeClr val="tx1"/>
                          </a:solidFill>
                          <a:latin typeface="Arial"/>
                        </a:rPr>
                        <a:t>1 APR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 dirty="0">
                          <a:solidFill>
                            <a:schemeClr val="tx1"/>
                          </a:solidFill>
                          <a:latin typeface="Arial"/>
                        </a:rPr>
                        <a:t>1 JAN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MY" sz="12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MY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2" name="Table 51"/>
          <p:cNvGraphicFramePr>
            <a:graphicFrameLocks noGrp="1"/>
          </p:cNvGraphicFramePr>
          <p:nvPr/>
        </p:nvGraphicFramePr>
        <p:xfrm>
          <a:off x="1042988" y="3352800"/>
          <a:ext cx="7110354" cy="978404"/>
        </p:xfrm>
        <a:graphic>
          <a:graphicData uri="http://schemas.openxmlformats.org/drawingml/2006/table">
            <a:tbl>
              <a:tblPr/>
              <a:tblGrid>
                <a:gridCol w="709554"/>
                <a:gridCol w="307168"/>
                <a:gridCol w="912032"/>
                <a:gridCol w="1676400"/>
                <a:gridCol w="1524000"/>
                <a:gridCol w="548171"/>
                <a:gridCol w="238838"/>
                <a:gridCol w="557289"/>
                <a:gridCol w="636902"/>
              </a:tblGrid>
              <a:tr h="489398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u="none" strike="noStrike" dirty="0" err="1" smtClean="0">
                          <a:solidFill>
                            <a:srgbClr val="000000"/>
                          </a:solidFill>
                          <a:latin typeface="Arial"/>
                        </a:rPr>
                        <a:t>Gred</a:t>
                      </a: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DG2-3</a:t>
                      </a:r>
                    </a:p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(SBPA)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T..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T3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T4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T5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T6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T..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T15</a:t>
                      </a:r>
                    </a:p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(</a:t>
                      </a:r>
                      <a:r>
                        <a:rPr lang="en-US" sz="1200" b="1" i="0" u="none" strike="noStrike" dirty="0" err="1" smtClean="0">
                          <a:solidFill>
                            <a:srgbClr val="000000"/>
                          </a:solidFill>
                          <a:latin typeface="Arial"/>
                        </a:rPr>
                        <a:t>Maks</a:t>
                      </a: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KGT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42500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err="1" smtClean="0">
                          <a:solidFill>
                            <a:schemeClr val="bg1"/>
                          </a:solidFill>
                          <a:latin typeface="Arial"/>
                        </a:rPr>
                        <a:t>Matagaji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0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..</a:t>
                      </a:r>
                      <a:endParaRPr lang="en-MY" sz="1200" b="0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ms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3390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3555</a:t>
                      </a:r>
                      <a:endParaRPr lang="en-MY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3720</a:t>
                      </a:r>
                      <a:endParaRPr lang="en-MY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ms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3885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0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..</a:t>
                      </a:r>
                      <a:endParaRPr lang="en-MY" sz="1200" b="0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5370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165</a:t>
                      </a:r>
                      <a:endParaRPr lang="en-MY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4" name="Curved Up Arrow 53"/>
          <p:cNvSpPr>
            <a:spLocks noChangeArrowheads="1"/>
          </p:cNvSpPr>
          <p:nvPr/>
        </p:nvSpPr>
        <p:spPr bwMode="auto">
          <a:xfrm rot="265531" flipV="1">
            <a:off x="6008688" y="1271588"/>
            <a:ext cx="609600" cy="304800"/>
          </a:xfrm>
          <a:prstGeom prst="curvedUpArrow">
            <a:avLst>
              <a:gd name="adj1" fmla="val 24991"/>
              <a:gd name="adj2" fmla="val 96444"/>
              <a:gd name="adj3" fmla="val 33647"/>
            </a:avLst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96989" tIns="48495" rIns="96989" bIns="48495"/>
          <a:lstStyle/>
          <a:p>
            <a:pPr eaLnBrk="0" hangingPunct="0">
              <a:spcBef>
                <a:spcPct val="30000"/>
              </a:spcBef>
              <a:defRPr/>
            </a:pPr>
            <a:endParaRPr kumimoji="1" lang="en-US" sz="1200" b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20" name="Curved Up Arrow 53"/>
          <p:cNvSpPr>
            <a:spLocks noChangeArrowheads="1"/>
          </p:cNvSpPr>
          <p:nvPr/>
        </p:nvSpPr>
        <p:spPr bwMode="auto">
          <a:xfrm flipV="1">
            <a:off x="5791200" y="3048000"/>
            <a:ext cx="609600" cy="304800"/>
          </a:xfrm>
          <a:prstGeom prst="curvedUpArrow">
            <a:avLst>
              <a:gd name="adj1" fmla="val 24991"/>
              <a:gd name="adj2" fmla="val 50004"/>
              <a:gd name="adj3" fmla="val 25000"/>
            </a:avLst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96989" tIns="48495" rIns="96989" bIns="48495"/>
          <a:lstStyle/>
          <a:p>
            <a:pPr eaLnBrk="0" hangingPunct="0">
              <a:spcBef>
                <a:spcPct val="30000"/>
              </a:spcBef>
              <a:defRPr/>
            </a:pPr>
            <a:endParaRPr kumimoji="1" lang="en-US" sz="1200" b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30799" name="Curved Up Arrow 53"/>
          <p:cNvSpPr>
            <a:spLocks noChangeArrowheads="1"/>
          </p:cNvSpPr>
          <p:nvPr/>
        </p:nvSpPr>
        <p:spPr bwMode="auto">
          <a:xfrm flipV="1">
            <a:off x="6781800" y="3048000"/>
            <a:ext cx="484188" cy="296863"/>
          </a:xfrm>
          <a:prstGeom prst="curvedUpArrow">
            <a:avLst>
              <a:gd name="adj1" fmla="val 25024"/>
              <a:gd name="adj2" fmla="val 50078"/>
              <a:gd name="adj3" fmla="val 25000"/>
            </a:avLst>
          </a:prstGeom>
          <a:solidFill>
            <a:srgbClr val="FF0000"/>
          </a:solidFill>
          <a:ln w="3175" algn="ctr">
            <a:solidFill>
              <a:schemeClr val="tx1"/>
            </a:solidFill>
            <a:round/>
            <a:headEnd/>
            <a:tailEnd/>
          </a:ln>
        </p:spPr>
        <p:txBody>
          <a:bodyPr lIns="96989" tIns="48495" rIns="96989" bIns="48495"/>
          <a:lstStyle/>
          <a:p>
            <a:pPr eaLnBrk="0" hangingPunct="0">
              <a:spcBef>
                <a:spcPct val="30000"/>
              </a:spcBef>
            </a:pPr>
            <a:endParaRPr kumimoji="1" lang="ms-MY" sz="1200" b="0">
              <a:latin typeface="Times New Roman" pitchFamily="18" charset="0"/>
            </a:endParaRPr>
          </a:p>
        </p:txBody>
      </p:sp>
      <p:sp>
        <p:nvSpPr>
          <p:cNvPr id="30800" name="Curved Up Arrow 53"/>
          <p:cNvSpPr>
            <a:spLocks noChangeArrowheads="1"/>
          </p:cNvSpPr>
          <p:nvPr/>
        </p:nvSpPr>
        <p:spPr bwMode="auto">
          <a:xfrm flipV="1">
            <a:off x="6324600" y="3048000"/>
            <a:ext cx="533400" cy="304800"/>
          </a:xfrm>
          <a:prstGeom prst="curvedUpArrow">
            <a:avLst>
              <a:gd name="adj1" fmla="val 24986"/>
              <a:gd name="adj2" fmla="val 50005"/>
              <a:gd name="adj3" fmla="val 25000"/>
            </a:avLst>
          </a:prstGeom>
          <a:solidFill>
            <a:srgbClr val="FF0000"/>
          </a:solidFill>
          <a:ln w="3175" algn="ctr">
            <a:solidFill>
              <a:schemeClr val="tx1"/>
            </a:solidFill>
            <a:round/>
            <a:headEnd/>
            <a:tailEnd/>
          </a:ln>
        </p:spPr>
        <p:txBody>
          <a:bodyPr lIns="96989" tIns="48495" rIns="96989" bIns="48495"/>
          <a:lstStyle/>
          <a:p>
            <a:pPr eaLnBrk="0" hangingPunct="0">
              <a:spcBef>
                <a:spcPct val="30000"/>
              </a:spcBef>
            </a:pPr>
            <a:endParaRPr kumimoji="1" lang="ms-MY" sz="1200" b="0">
              <a:latin typeface="Times New Roman" pitchFamily="18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990600" y="4419600"/>
            <a:ext cx="7696200" cy="2346325"/>
          </a:xfrm>
          <a:prstGeom prst="rect">
            <a:avLst/>
          </a:prstGeom>
          <a:noFill/>
          <a:effectLst/>
        </p:spPr>
        <p:txBody>
          <a:bodyPr>
            <a:spAutoFit/>
          </a:bodyPr>
          <a:lstStyle/>
          <a:p>
            <a:pPr algn="just">
              <a:defRPr/>
            </a:pPr>
            <a:r>
              <a:rPr lang="en-MY" sz="1400" dirty="0" err="1">
                <a:solidFill>
                  <a:srgbClr val="CCFFFF"/>
                </a:solidFill>
              </a:rPr>
              <a:t>Pemindahan</a:t>
            </a:r>
            <a:r>
              <a:rPr lang="en-MY" sz="1400" dirty="0">
                <a:solidFill>
                  <a:srgbClr val="CCFFFF"/>
                </a:solidFill>
              </a:rPr>
              <a:t> </a:t>
            </a:r>
            <a:r>
              <a:rPr lang="en-MY" sz="1400" dirty="0" err="1">
                <a:solidFill>
                  <a:srgbClr val="CCFFFF"/>
                </a:solidFill>
              </a:rPr>
              <a:t>Gaji</a:t>
            </a:r>
            <a:r>
              <a:rPr lang="en-MY" sz="1400" dirty="0">
                <a:solidFill>
                  <a:srgbClr val="CCFFFF"/>
                </a:solidFill>
              </a:rPr>
              <a:t> JGM </a:t>
            </a:r>
            <a:r>
              <a:rPr lang="en-MY" sz="1400" dirty="0" err="1">
                <a:solidFill>
                  <a:srgbClr val="CCFFFF"/>
                </a:solidFill>
              </a:rPr>
              <a:t>ke</a:t>
            </a:r>
            <a:r>
              <a:rPr lang="en-MY" sz="1400" dirty="0">
                <a:solidFill>
                  <a:srgbClr val="CCFFFF"/>
                </a:solidFill>
              </a:rPr>
              <a:t> JGS</a:t>
            </a:r>
          </a:p>
          <a:p>
            <a:pPr algn="just">
              <a:defRPr/>
            </a:pPr>
            <a:endParaRPr lang="en-MY" sz="500" dirty="0">
              <a:solidFill>
                <a:srgbClr val="CCFFFF"/>
              </a:solidFill>
            </a:endParaRPr>
          </a:p>
          <a:p>
            <a:pPr marL="231775" indent="-231775" algn="just">
              <a:lnSpc>
                <a:spcPct val="150000"/>
              </a:lnSpc>
              <a:buFontTx/>
              <a:buAutoNum type="arabicPeriod"/>
              <a:defRPr/>
            </a:pPr>
            <a:r>
              <a:rPr lang="en-MY" sz="1400" dirty="0" err="1">
                <a:solidFill>
                  <a:srgbClr val="CCFFFF"/>
                </a:solidFill>
              </a:rPr>
              <a:t>Pegawai</a:t>
            </a:r>
            <a:r>
              <a:rPr lang="en-MY" sz="1400" dirty="0">
                <a:solidFill>
                  <a:srgbClr val="CCFFFF"/>
                </a:solidFill>
              </a:rPr>
              <a:t> </a:t>
            </a:r>
            <a:r>
              <a:rPr lang="en-MY" sz="1400" dirty="0" err="1">
                <a:solidFill>
                  <a:srgbClr val="CCFFFF"/>
                </a:solidFill>
              </a:rPr>
              <a:t>diberikan</a:t>
            </a:r>
            <a:r>
              <a:rPr lang="en-MY" sz="1400" dirty="0">
                <a:solidFill>
                  <a:srgbClr val="CCFFFF"/>
                </a:solidFill>
              </a:rPr>
              <a:t> </a:t>
            </a:r>
            <a:r>
              <a:rPr lang="en-MY" sz="1400" dirty="0" err="1">
                <a:solidFill>
                  <a:srgbClr val="CCFFFF"/>
                </a:solidFill>
              </a:rPr>
              <a:t>satu</a:t>
            </a:r>
            <a:r>
              <a:rPr lang="en-MY" sz="1400" dirty="0">
                <a:solidFill>
                  <a:srgbClr val="CCFFFF"/>
                </a:solidFill>
              </a:rPr>
              <a:t> </a:t>
            </a:r>
            <a:r>
              <a:rPr lang="en-MY" sz="1400" dirty="0" err="1">
                <a:solidFill>
                  <a:srgbClr val="CCFFFF"/>
                </a:solidFill>
              </a:rPr>
              <a:t>Pergerakan</a:t>
            </a:r>
            <a:r>
              <a:rPr lang="en-MY" sz="1400" dirty="0">
                <a:solidFill>
                  <a:srgbClr val="CCFFFF"/>
                </a:solidFill>
              </a:rPr>
              <a:t> </a:t>
            </a:r>
            <a:r>
              <a:rPr lang="en-MY" sz="1400" dirty="0" err="1">
                <a:solidFill>
                  <a:srgbClr val="CCFFFF"/>
                </a:solidFill>
              </a:rPr>
              <a:t>Gaji</a:t>
            </a:r>
            <a:r>
              <a:rPr lang="en-MY" sz="1400" dirty="0">
                <a:solidFill>
                  <a:srgbClr val="CCFFFF"/>
                </a:solidFill>
              </a:rPr>
              <a:t> </a:t>
            </a:r>
            <a:r>
              <a:rPr lang="en-MY" sz="1400" dirty="0" err="1">
                <a:solidFill>
                  <a:srgbClr val="CCFFFF"/>
                </a:solidFill>
              </a:rPr>
              <a:t>Biasa</a:t>
            </a:r>
            <a:r>
              <a:rPr lang="en-MY" sz="1400" dirty="0">
                <a:solidFill>
                  <a:srgbClr val="CCFFFF"/>
                </a:solidFill>
              </a:rPr>
              <a:t> </a:t>
            </a:r>
            <a:r>
              <a:rPr lang="en-MY" sz="1400" dirty="0" err="1">
                <a:solidFill>
                  <a:srgbClr val="CCFFFF"/>
                </a:solidFill>
              </a:rPr>
              <a:t>di</a:t>
            </a:r>
            <a:r>
              <a:rPr lang="en-MY" sz="1400" dirty="0">
                <a:solidFill>
                  <a:srgbClr val="CCFFFF"/>
                </a:solidFill>
              </a:rPr>
              <a:t> </a:t>
            </a:r>
            <a:r>
              <a:rPr lang="en-MY" sz="1400" dirty="0" err="1">
                <a:solidFill>
                  <a:srgbClr val="CCFFFF"/>
                </a:solidFill>
              </a:rPr>
              <a:t>gred</a:t>
            </a:r>
            <a:r>
              <a:rPr lang="en-MY" sz="1400" dirty="0">
                <a:solidFill>
                  <a:srgbClr val="CCFFFF"/>
                </a:solidFill>
              </a:rPr>
              <a:t> </a:t>
            </a:r>
            <a:r>
              <a:rPr lang="en-MY" sz="1400" dirty="0" err="1">
                <a:solidFill>
                  <a:srgbClr val="CCFFFF"/>
                </a:solidFill>
              </a:rPr>
              <a:t>gaji</a:t>
            </a:r>
            <a:r>
              <a:rPr lang="en-MY" sz="1400" dirty="0">
                <a:solidFill>
                  <a:srgbClr val="CCFFFF"/>
                </a:solidFill>
              </a:rPr>
              <a:t> </a:t>
            </a:r>
            <a:r>
              <a:rPr lang="en-MY" sz="1400" dirty="0" err="1">
                <a:solidFill>
                  <a:srgbClr val="CCFFFF"/>
                </a:solidFill>
              </a:rPr>
              <a:t>asal</a:t>
            </a:r>
            <a:r>
              <a:rPr lang="en-MY" sz="1400" dirty="0">
                <a:solidFill>
                  <a:srgbClr val="CCFFFF"/>
                </a:solidFill>
              </a:rPr>
              <a:t>. </a:t>
            </a:r>
          </a:p>
          <a:p>
            <a:pPr marL="231775" indent="-231775" algn="just">
              <a:lnSpc>
                <a:spcPct val="150000"/>
              </a:lnSpc>
              <a:buFontTx/>
              <a:buAutoNum type="arabicPeriod"/>
              <a:defRPr/>
            </a:pPr>
            <a:endParaRPr lang="en-MY" sz="500" dirty="0">
              <a:solidFill>
                <a:srgbClr val="CCFFFF"/>
              </a:solidFill>
            </a:endParaRPr>
          </a:p>
          <a:p>
            <a:pPr marL="231775" indent="-231775" algn="just">
              <a:lnSpc>
                <a:spcPct val="150000"/>
              </a:lnSpc>
              <a:buFontTx/>
              <a:buAutoNum type="arabicPeriod"/>
              <a:defRPr/>
            </a:pPr>
            <a:r>
              <a:rPr lang="en-MY" sz="1400" dirty="0" err="1">
                <a:solidFill>
                  <a:srgbClr val="CCFFFF"/>
                </a:solidFill>
              </a:rPr>
              <a:t>Gaji</a:t>
            </a:r>
            <a:r>
              <a:rPr lang="en-MY" sz="1400" dirty="0">
                <a:solidFill>
                  <a:srgbClr val="CCFFFF"/>
                </a:solidFill>
              </a:rPr>
              <a:t> </a:t>
            </a:r>
            <a:r>
              <a:rPr lang="en-MY" sz="1400" dirty="0" err="1">
                <a:solidFill>
                  <a:srgbClr val="CCFFFF"/>
                </a:solidFill>
              </a:rPr>
              <a:t>pegawai</a:t>
            </a:r>
            <a:r>
              <a:rPr lang="en-MY" sz="1400" dirty="0">
                <a:solidFill>
                  <a:srgbClr val="CCFFFF"/>
                </a:solidFill>
              </a:rPr>
              <a:t> </a:t>
            </a:r>
            <a:r>
              <a:rPr lang="en-MY" sz="1400" dirty="0" err="1">
                <a:solidFill>
                  <a:srgbClr val="CCFFFF"/>
                </a:solidFill>
              </a:rPr>
              <a:t>dipindahkan</a:t>
            </a:r>
            <a:r>
              <a:rPr lang="en-MY" sz="1400" dirty="0">
                <a:solidFill>
                  <a:srgbClr val="CCFFFF"/>
                </a:solidFill>
              </a:rPr>
              <a:t> </a:t>
            </a:r>
            <a:r>
              <a:rPr lang="en-MY" sz="1400" dirty="0" err="1">
                <a:solidFill>
                  <a:srgbClr val="CCFFFF"/>
                </a:solidFill>
              </a:rPr>
              <a:t>ke</a:t>
            </a:r>
            <a:r>
              <a:rPr lang="en-MY" sz="1400" dirty="0">
                <a:solidFill>
                  <a:srgbClr val="CCFFFF"/>
                </a:solidFill>
              </a:rPr>
              <a:t> JGS </a:t>
            </a:r>
            <a:r>
              <a:rPr lang="en-MY" sz="1400" dirty="0" err="1">
                <a:solidFill>
                  <a:srgbClr val="CCFFFF"/>
                </a:solidFill>
              </a:rPr>
              <a:t>berdasarkan</a:t>
            </a:r>
            <a:r>
              <a:rPr lang="en-MY" sz="1400" dirty="0">
                <a:solidFill>
                  <a:srgbClr val="CCFFFF"/>
                </a:solidFill>
              </a:rPr>
              <a:t> </a:t>
            </a:r>
            <a:r>
              <a:rPr lang="en-MY" sz="1400" dirty="0" err="1">
                <a:solidFill>
                  <a:srgbClr val="CCFFFF"/>
                </a:solidFill>
              </a:rPr>
              <a:t>matagaji</a:t>
            </a:r>
            <a:r>
              <a:rPr lang="en-MY" sz="1400" dirty="0">
                <a:solidFill>
                  <a:srgbClr val="CCFFFF"/>
                </a:solidFill>
              </a:rPr>
              <a:t> yang </a:t>
            </a:r>
            <a:r>
              <a:rPr lang="en-MY" sz="1400" dirty="0" err="1">
                <a:solidFill>
                  <a:srgbClr val="CCFFFF"/>
                </a:solidFill>
              </a:rPr>
              <a:t>sama</a:t>
            </a:r>
            <a:r>
              <a:rPr lang="en-MY" sz="1400" dirty="0">
                <a:solidFill>
                  <a:srgbClr val="CCFFFF"/>
                </a:solidFill>
              </a:rPr>
              <a:t> </a:t>
            </a:r>
            <a:r>
              <a:rPr lang="en-MY" sz="1400" dirty="0" err="1">
                <a:solidFill>
                  <a:srgbClr val="CCFFFF"/>
                </a:solidFill>
              </a:rPr>
              <a:t>atau</a:t>
            </a:r>
            <a:r>
              <a:rPr lang="en-MY" sz="1400" dirty="0">
                <a:solidFill>
                  <a:srgbClr val="CCFFFF"/>
                </a:solidFill>
              </a:rPr>
              <a:t> </a:t>
            </a:r>
            <a:r>
              <a:rPr lang="en-MY" sz="1400" dirty="0" err="1">
                <a:solidFill>
                  <a:srgbClr val="CCFFFF"/>
                </a:solidFill>
              </a:rPr>
              <a:t>tertinggi</a:t>
            </a:r>
            <a:r>
              <a:rPr lang="en-MY" sz="1400" dirty="0">
                <a:solidFill>
                  <a:srgbClr val="CCFFFF"/>
                </a:solidFill>
              </a:rPr>
              <a:t> </a:t>
            </a:r>
            <a:r>
              <a:rPr lang="en-MY" sz="1400" dirty="0" err="1">
                <a:solidFill>
                  <a:srgbClr val="CCFFFF"/>
                </a:solidFill>
              </a:rPr>
              <a:t>berhampiran</a:t>
            </a:r>
            <a:r>
              <a:rPr lang="en-MY" sz="1400" dirty="0">
                <a:solidFill>
                  <a:srgbClr val="CCFFFF"/>
                </a:solidFill>
              </a:rPr>
              <a:t>. </a:t>
            </a:r>
          </a:p>
          <a:p>
            <a:pPr marL="231775" indent="-231775" algn="just">
              <a:lnSpc>
                <a:spcPct val="150000"/>
              </a:lnSpc>
              <a:buFontTx/>
              <a:buAutoNum type="arabicPeriod"/>
              <a:defRPr/>
            </a:pPr>
            <a:endParaRPr lang="en-MY" sz="500" dirty="0">
              <a:solidFill>
                <a:srgbClr val="CCFFFF"/>
              </a:solidFill>
            </a:endParaRPr>
          </a:p>
          <a:p>
            <a:pPr marL="231775" indent="-231775" algn="just">
              <a:lnSpc>
                <a:spcPct val="150000"/>
              </a:lnSpc>
              <a:buFontTx/>
              <a:buAutoNum type="arabicPeriod" startAt="3"/>
              <a:defRPr/>
            </a:pPr>
            <a:r>
              <a:rPr lang="en-MY" sz="1400" dirty="0" err="1">
                <a:solidFill>
                  <a:srgbClr val="CCFFFF"/>
                </a:solidFill>
              </a:rPr>
              <a:t>Pegawai</a:t>
            </a:r>
            <a:r>
              <a:rPr lang="en-MY" sz="1400" dirty="0">
                <a:solidFill>
                  <a:srgbClr val="CCFFFF"/>
                </a:solidFill>
              </a:rPr>
              <a:t> </a:t>
            </a:r>
            <a:r>
              <a:rPr lang="en-MY" sz="1400" dirty="0" err="1">
                <a:solidFill>
                  <a:srgbClr val="CCFFFF"/>
                </a:solidFill>
              </a:rPr>
              <a:t>diberikan</a:t>
            </a:r>
            <a:r>
              <a:rPr lang="en-MY" sz="1400" dirty="0">
                <a:solidFill>
                  <a:srgbClr val="CCFFFF"/>
                </a:solidFill>
              </a:rPr>
              <a:t> </a:t>
            </a:r>
            <a:r>
              <a:rPr lang="en-MY" sz="1400" dirty="0" err="1">
                <a:solidFill>
                  <a:srgbClr val="CCFFFF"/>
                </a:solidFill>
              </a:rPr>
              <a:t>Pergerakan</a:t>
            </a:r>
            <a:r>
              <a:rPr lang="en-MY" sz="1400" dirty="0">
                <a:solidFill>
                  <a:srgbClr val="CCFFFF"/>
                </a:solidFill>
              </a:rPr>
              <a:t> </a:t>
            </a:r>
            <a:r>
              <a:rPr lang="en-MY" sz="1400" dirty="0" err="1">
                <a:solidFill>
                  <a:srgbClr val="CCFFFF"/>
                </a:solidFill>
              </a:rPr>
              <a:t>Gaji</a:t>
            </a:r>
            <a:r>
              <a:rPr lang="en-MY" sz="1400" dirty="0">
                <a:solidFill>
                  <a:srgbClr val="CCFFFF"/>
                </a:solidFill>
              </a:rPr>
              <a:t> </a:t>
            </a:r>
            <a:r>
              <a:rPr lang="en-MY" sz="1400" dirty="0" err="1">
                <a:solidFill>
                  <a:srgbClr val="CCFFFF"/>
                </a:solidFill>
              </a:rPr>
              <a:t>Tahunan</a:t>
            </a:r>
            <a:r>
              <a:rPr lang="en-MY" sz="1400" dirty="0">
                <a:solidFill>
                  <a:srgbClr val="CCFFFF"/>
                </a:solidFill>
              </a:rPr>
              <a:t> </a:t>
            </a:r>
            <a:r>
              <a:rPr lang="en-MY" sz="1400" dirty="0" err="1">
                <a:solidFill>
                  <a:srgbClr val="CCFFFF"/>
                </a:solidFill>
              </a:rPr>
              <a:t>bagi</a:t>
            </a:r>
            <a:r>
              <a:rPr lang="en-MY" sz="1400" dirty="0">
                <a:solidFill>
                  <a:srgbClr val="CCFFFF"/>
                </a:solidFill>
              </a:rPr>
              <a:t> </a:t>
            </a:r>
            <a:r>
              <a:rPr lang="en-MY" sz="1400" dirty="0" err="1">
                <a:solidFill>
                  <a:srgbClr val="CCFFFF"/>
                </a:solidFill>
              </a:rPr>
              <a:t>tahun</a:t>
            </a:r>
            <a:r>
              <a:rPr lang="en-MY" sz="1400" dirty="0">
                <a:solidFill>
                  <a:srgbClr val="CCFFFF"/>
                </a:solidFill>
              </a:rPr>
              <a:t> 2012 </a:t>
            </a:r>
            <a:r>
              <a:rPr lang="en-MY" sz="1400" dirty="0" err="1">
                <a:solidFill>
                  <a:srgbClr val="CCFFFF"/>
                </a:solidFill>
              </a:rPr>
              <a:t>pada</a:t>
            </a:r>
            <a:r>
              <a:rPr lang="en-MY" sz="1400" dirty="0">
                <a:solidFill>
                  <a:srgbClr val="CCFFFF"/>
                </a:solidFill>
              </a:rPr>
              <a:t> 1 </a:t>
            </a:r>
            <a:r>
              <a:rPr lang="en-MY" sz="1400" dirty="0" err="1">
                <a:solidFill>
                  <a:srgbClr val="CCFFFF"/>
                </a:solidFill>
              </a:rPr>
              <a:t>Januari</a:t>
            </a:r>
            <a:r>
              <a:rPr lang="en-MY" sz="1400" dirty="0">
                <a:solidFill>
                  <a:srgbClr val="CCFFFF"/>
                </a:solidFill>
              </a:rPr>
              <a:t>. </a:t>
            </a:r>
          </a:p>
          <a:p>
            <a:pPr marL="231775" indent="-231775" algn="just">
              <a:lnSpc>
                <a:spcPct val="150000"/>
              </a:lnSpc>
              <a:buFontTx/>
              <a:buAutoNum type="arabicPeriod" startAt="3"/>
              <a:defRPr/>
            </a:pPr>
            <a:endParaRPr lang="en-MY" sz="500" dirty="0">
              <a:solidFill>
                <a:srgbClr val="CCFFFF"/>
              </a:solidFill>
            </a:endParaRPr>
          </a:p>
          <a:p>
            <a:pPr marL="231775" indent="-231775" algn="just">
              <a:lnSpc>
                <a:spcPct val="150000"/>
              </a:lnSpc>
              <a:buFontTx/>
              <a:buAutoNum type="arabicPeriod" startAt="3"/>
              <a:defRPr/>
            </a:pPr>
            <a:r>
              <a:rPr lang="en-MY" sz="1400" dirty="0" err="1">
                <a:solidFill>
                  <a:srgbClr val="CCFFFF"/>
                </a:solidFill>
              </a:rPr>
              <a:t>Pergerakan</a:t>
            </a:r>
            <a:r>
              <a:rPr lang="en-MY" sz="1400" dirty="0">
                <a:solidFill>
                  <a:srgbClr val="CCFFFF"/>
                </a:solidFill>
              </a:rPr>
              <a:t> </a:t>
            </a:r>
            <a:r>
              <a:rPr lang="en-MY" sz="1400" dirty="0" err="1">
                <a:solidFill>
                  <a:srgbClr val="CCFFFF"/>
                </a:solidFill>
              </a:rPr>
              <a:t>Gaji</a:t>
            </a:r>
            <a:r>
              <a:rPr lang="en-MY" sz="1400" dirty="0">
                <a:solidFill>
                  <a:srgbClr val="CCFFFF"/>
                </a:solidFill>
              </a:rPr>
              <a:t> </a:t>
            </a:r>
            <a:r>
              <a:rPr lang="en-MY" sz="1400" dirty="0" err="1">
                <a:solidFill>
                  <a:srgbClr val="CCFFFF"/>
                </a:solidFill>
              </a:rPr>
              <a:t>Tahunan</a:t>
            </a:r>
            <a:r>
              <a:rPr lang="en-MY" sz="1400" dirty="0">
                <a:solidFill>
                  <a:srgbClr val="CCFFFF"/>
                </a:solidFill>
              </a:rPr>
              <a:t> </a:t>
            </a:r>
            <a:r>
              <a:rPr lang="en-MY" sz="1400" dirty="0" err="1">
                <a:solidFill>
                  <a:srgbClr val="CCFFFF"/>
                </a:solidFill>
              </a:rPr>
              <a:t>pada</a:t>
            </a:r>
            <a:r>
              <a:rPr lang="en-MY" sz="1400" dirty="0">
                <a:solidFill>
                  <a:srgbClr val="CCFFFF"/>
                </a:solidFill>
              </a:rPr>
              <a:t> 1 </a:t>
            </a:r>
            <a:r>
              <a:rPr lang="en-MY" sz="1400" dirty="0" err="1">
                <a:solidFill>
                  <a:srgbClr val="CCFFFF"/>
                </a:solidFill>
              </a:rPr>
              <a:t>Januari</a:t>
            </a:r>
            <a:r>
              <a:rPr lang="en-MY" sz="1400" dirty="0">
                <a:solidFill>
                  <a:srgbClr val="CCFFFF"/>
                </a:solidFill>
              </a:rPr>
              <a:t>. </a:t>
            </a:r>
          </a:p>
        </p:txBody>
      </p:sp>
      <p:sp>
        <p:nvSpPr>
          <p:cNvPr id="27" name="Oval 26"/>
          <p:cNvSpPr/>
          <p:nvPr/>
        </p:nvSpPr>
        <p:spPr>
          <a:xfrm>
            <a:off x="5410200" y="1981200"/>
            <a:ext cx="762000" cy="381000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cxnSp>
        <p:nvCxnSpPr>
          <p:cNvPr id="28" name="Straight Arrow Connector 27"/>
          <p:cNvCxnSpPr/>
          <p:nvPr/>
        </p:nvCxnSpPr>
        <p:spPr>
          <a:xfrm rot="16200000" flipH="1">
            <a:off x="2138362" y="2890838"/>
            <a:ext cx="752475" cy="0"/>
          </a:xfrm>
          <a:prstGeom prst="straightConnector1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rot="16200000" flipH="1">
            <a:off x="5110162" y="2890838"/>
            <a:ext cx="752475" cy="0"/>
          </a:xfrm>
          <a:prstGeom prst="straightConnector1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rot="16200000" flipH="1">
            <a:off x="3433762" y="2890838"/>
            <a:ext cx="752475" cy="0"/>
          </a:xfrm>
          <a:prstGeom prst="straightConnector1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rot="5400000">
            <a:off x="4953000" y="2438400"/>
            <a:ext cx="2209800" cy="990600"/>
          </a:xfrm>
          <a:prstGeom prst="straightConnector1">
            <a:avLst/>
          </a:prstGeom>
          <a:ln>
            <a:solidFill>
              <a:srgbClr val="FFFF00"/>
            </a:solidFill>
            <a:prstDash val="sysDash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0" name="Oval 71"/>
          <p:cNvSpPr>
            <a:spLocks noChangeArrowheads="1"/>
          </p:cNvSpPr>
          <p:nvPr/>
        </p:nvSpPr>
        <p:spPr bwMode="auto">
          <a:xfrm>
            <a:off x="990600" y="4800600"/>
            <a:ext cx="264989" cy="253988"/>
          </a:xfrm>
          <a:prstGeom prst="ellipse">
            <a:avLst/>
          </a:prstGeom>
          <a:solidFill>
            <a:schemeClr val="bg1"/>
          </a:solidFill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lIns="96989" tIns="48495" rIns="96989" bIns="48495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eaLnBrk="0" hangingPunct="0">
              <a:spcBef>
                <a:spcPct val="30000"/>
              </a:spcBef>
              <a:defRPr/>
            </a:pPr>
            <a:r>
              <a:rPr kumimoji="1" lang="en-US" sz="1200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</a:t>
            </a:r>
          </a:p>
        </p:txBody>
      </p:sp>
      <p:sp>
        <p:nvSpPr>
          <p:cNvPr id="43" name="Oval 71"/>
          <p:cNvSpPr>
            <a:spLocks noChangeArrowheads="1"/>
          </p:cNvSpPr>
          <p:nvPr/>
        </p:nvSpPr>
        <p:spPr bwMode="auto">
          <a:xfrm>
            <a:off x="954211" y="5232412"/>
            <a:ext cx="264989" cy="253988"/>
          </a:xfrm>
          <a:prstGeom prst="ellipse">
            <a:avLst/>
          </a:prstGeom>
          <a:solidFill>
            <a:schemeClr val="bg1"/>
          </a:solidFill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lIns="96989" tIns="48495" rIns="96989" bIns="48495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eaLnBrk="0" hangingPunct="0">
              <a:spcBef>
                <a:spcPct val="30000"/>
              </a:spcBef>
              <a:defRPr/>
            </a:pPr>
            <a:r>
              <a:rPr kumimoji="1" lang="en-US" sz="1200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2</a:t>
            </a:r>
          </a:p>
        </p:txBody>
      </p:sp>
      <p:sp>
        <p:nvSpPr>
          <p:cNvPr id="44" name="Oval 71"/>
          <p:cNvSpPr>
            <a:spLocks noChangeArrowheads="1"/>
          </p:cNvSpPr>
          <p:nvPr/>
        </p:nvSpPr>
        <p:spPr bwMode="auto">
          <a:xfrm>
            <a:off x="954211" y="6019800"/>
            <a:ext cx="264989" cy="253988"/>
          </a:xfrm>
          <a:prstGeom prst="ellipse">
            <a:avLst/>
          </a:prstGeom>
          <a:solidFill>
            <a:schemeClr val="bg1"/>
          </a:solidFill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lIns="96989" tIns="48495" rIns="96989" bIns="48495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eaLnBrk="0" hangingPunct="0">
              <a:spcBef>
                <a:spcPct val="30000"/>
              </a:spcBef>
              <a:defRPr/>
            </a:pPr>
            <a:r>
              <a:rPr kumimoji="1" lang="en-US" sz="1200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3</a:t>
            </a:r>
          </a:p>
        </p:txBody>
      </p:sp>
      <p:sp>
        <p:nvSpPr>
          <p:cNvPr id="51" name="Oval 71"/>
          <p:cNvSpPr>
            <a:spLocks noChangeArrowheads="1"/>
          </p:cNvSpPr>
          <p:nvPr/>
        </p:nvSpPr>
        <p:spPr bwMode="auto">
          <a:xfrm>
            <a:off x="954211" y="6400800"/>
            <a:ext cx="264989" cy="253988"/>
          </a:xfrm>
          <a:prstGeom prst="ellipse">
            <a:avLst/>
          </a:prstGeom>
          <a:solidFill>
            <a:schemeClr val="bg1"/>
          </a:solidFill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lIns="96989" tIns="48495" rIns="96989" bIns="48495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eaLnBrk="0" hangingPunct="0">
              <a:spcBef>
                <a:spcPct val="30000"/>
              </a:spcBef>
              <a:defRPr/>
            </a:pPr>
            <a:r>
              <a:rPr kumimoji="1" lang="en-US" sz="1200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4</a:t>
            </a:r>
          </a:p>
        </p:txBody>
      </p:sp>
      <p:sp>
        <p:nvSpPr>
          <p:cNvPr id="53" name="Oval 71"/>
          <p:cNvSpPr>
            <a:spLocks noChangeArrowheads="1"/>
          </p:cNvSpPr>
          <p:nvPr/>
        </p:nvSpPr>
        <p:spPr bwMode="auto">
          <a:xfrm>
            <a:off x="6400800" y="1143000"/>
            <a:ext cx="264989" cy="253988"/>
          </a:xfrm>
          <a:prstGeom prst="ellipse">
            <a:avLst/>
          </a:prstGeom>
          <a:solidFill>
            <a:schemeClr val="bg1"/>
          </a:solidFill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lIns="96989" tIns="48495" rIns="96989" bIns="48495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eaLnBrk="0" hangingPunct="0">
              <a:spcBef>
                <a:spcPct val="30000"/>
              </a:spcBef>
              <a:defRPr/>
            </a:pPr>
            <a:r>
              <a:rPr kumimoji="1" lang="en-US" sz="1200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</a:t>
            </a:r>
          </a:p>
        </p:txBody>
      </p:sp>
      <p:sp>
        <p:nvSpPr>
          <p:cNvPr id="55" name="Oval 71"/>
          <p:cNvSpPr>
            <a:spLocks noChangeArrowheads="1"/>
          </p:cNvSpPr>
          <p:nvPr/>
        </p:nvSpPr>
        <p:spPr bwMode="auto">
          <a:xfrm>
            <a:off x="5867400" y="2590800"/>
            <a:ext cx="264989" cy="253988"/>
          </a:xfrm>
          <a:prstGeom prst="ellipse">
            <a:avLst/>
          </a:prstGeom>
          <a:solidFill>
            <a:schemeClr val="bg1"/>
          </a:solidFill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lIns="96989" tIns="48495" rIns="96989" bIns="48495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eaLnBrk="0" hangingPunct="0">
              <a:spcBef>
                <a:spcPct val="30000"/>
              </a:spcBef>
              <a:defRPr/>
            </a:pPr>
            <a:r>
              <a:rPr kumimoji="1" lang="en-US" sz="1200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2</a:t>
            </a:r>
          </a:p>
        </p:txBody>
      </p:sp>
      <p:sp>
        <p:nvSpPr>
          <p:cNvPr id="56" name="Oval 71"/>
          <p:cNvSpPr>
            <a:spLocks noChangeArrowheads="1"/>
          </p:cNvSpPr>
          <p:nvPr/>
        </p:nvSpPr>
        <p:spPr bwMode="auto">
          <a:xfrm>
            <a:off x="6172200" y="2819400"/>
            <a:ext cx="264989" cy="253988"/>
          </a:xfrm>
          <a:prstGeom prst="ellipse">
            <a:avLst/>
          </a:prstGeom>
          <a:solidFill>
            <a:schemeClr val="bg1"/>
          </a:solidFill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lIns="96989" tIns="48495" rIns="96989" bIns="48495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eaLnBrk="0" hangingPunct="0">
              <a:spcBef>
                <a:spcPct val="30000"/>
              </a:spcBef>
              <a:defRPr/>
            </a:pPr>
            <a:r>
              <a:rPr kumimoji="1" lang="en-US" sz="1200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3</a:t>
            </a:r>
          </a:p>
        </p:txBody>
      </p:sp>
      <p:sp>
        <p:nvSpPr>
          <p:cNvPr id="57" name="Oval 71"/>
          <p:cNvSpPr>
            <a:spLocks noChangeArrowheads="1"/>
          </p:cNvSpPr>
          <p:nvPr/>
        </p:nvSpPr>
        <p:spPr bwMode="auto">
          <a:xfrm>
            <a:off x="7010400" y="2819400"/>
            <a:ext cx="264989" cy="253988"/>
          </a:xfrm>
          <a:prstGeom prst="ellipse">
            <a:avLst/>
          </a:prstGeom>
          <a:solidFill>
            <a:schemeClr val="bg1"/>
          </a:solidFill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lIns="96989" tIns="48495" rIns="96989" bIns="48495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eaLnBrk="0" hangingPunct="0">
              <a:spcBef>
                <a:spcPct val="30000"/>
              </a:spcBef>
              <a:defRPr/>
            </a:pPr>
            <a:r>
              <a:rPr kumimoji="1" lang="en-US" sz="1200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4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 Box 6"/>
          <p:cNvSpPr txBox="1">
            <a:spLocks noChangeArrowheads="1"/>
          </p:cNvSpPr>
          <p:nvPr/>
        </p:nvSpPr>
        <p:spPr bwMode="auto">
          <a:xfrm>
            <a:off x="228600" y="152400"/>
            <a:ext cx="8686800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CONTOH PEMINDAHAN GAJI SSM KE SBPA</a:t>
            </a:r>
          </a:p>
          <a:p>
            <a:pPr algn="ctr">
              <a:defRPr/>
            </a:pPr>
            <a:r>
              <a:rPr lang="en-US" sz="1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DGA29 </a:t>
            </a:r>
            <a:r>
              <a:rPr lang="en-US" sz="16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ke</a:t>
            </a:r>
            <a:r>
              <a:rPr lang="en-US" sz="1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 DG2-1 </a:t>
            </a:r>
          </a:p>
        </p:txBody>
      </p:sp>
      <p:graphicFrame>
        <p:nvGraphicFramePr>
          <p:cNvPr id="46" name="Table 45"/>
          <p:cNvGraphicFramePr>
            <a:graphicFrameLocks noGrp="1"/>
          </p:cNvGraphicFramePr>
          <p:nvPr/>
        </p:nvGraphicFramePr>
        <p:xfrm>
          <a:off x="990600" y="1028700"/>
          <a:ext cx="7239002" cy="1257300"/>
        </p:xfrm>
        <a:graphic>
          <a:graphicData uri="http://schemas.openxmlformats.org/drawingml/2006/table">
            <a:tbl>
              <a:tblPr/>
              <a:tblGrid>
                <a:gridCol w="762000"/>
                <a:gridCol w="228600"/>
                <a:gridCol w="870003"/>
                <a:gridCol w="808958"/>
                <a:gridCol w="822090"/>
                <a:gridCol w="795825"/>
                <a:gridCol w="728062"/>
                <a:gridCol w="242687"/>
                <a:gridCol w="814353"/>
                <a:gridCol w="583212"/>
                <a:gridCol w="583212"/>
              </a:tblGrid>
              <a:tr h="38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err="1" smtClean="0">
                          <a:solidFill>
                            <a:schemeClr val="tx1"/>
                          </a:solidFill>
                          <a:latin typeface="Arial"/>
                        </a:rPr>
                        <a:t>Gred</a:t>
                      </a:r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 DGA29  (SSM)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 smtClean="0">
                          <a:solidFill>
                            <a:sysClr val="windowText" lastClr="000000"/>
                          </a:solidFill>
                          <a:latin typeface="Arial"/>
                        </a:rPr>
                        <a:t>T..</a:t>
                      </a:r>
                      <a:endParaRPr lang="en-US" sz="1200" b="1" i="0" u="none" strike="noStrike" dirty="0" smtClean="0">
                        <a:solidFill>
                          <a:sysClr val="windowText" lastClr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T7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800" b="1" i="0" u="none" strike="noStrike" dirty="0">
                          <a:solidFill>
                            <a:srgbClr val="FFFF00"/>
                          </a:solidFill>
                          <a:latin typeface="Arial"/>
                        </a:rPr>
                        <a:t>T8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T9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T10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T11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 smtClean="0">
                          <a:solidFill>
                            <a:sysClr val="windowText" lastClr="000000"/>
                          </a:solidFill>
                          <a:latin typeface="Arial"/>
                        </a:rPr>
                        <a:t>T..</a:t>
                      </a:r>
                      <a:endParaRPr lang="en-US" sz="1200" b="1" i="0" u="none" strike="noStrike" dirty="0" smtClean="0">
                        <a:solidFill>
                          <a:sysClr val="windowText" lastClr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T23</a:t>
                      </a:r>
                    </a:p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(</a:t>
                      </a:r>
                      <a:r>
                        <a:rPr lang="en-US" sz="1200" b="1" i="0" u="none" strike="noStrike" dirty="0" err="1" smtClean="0">
                          <a:solidFill>
                            <a:schemeClr val="tx1"/>
                          </a:solidFill>
                          <a:latin typeface="Arial"/>
                        </a:rPr>
                        <a:t>Maks</a:t>
                      </a:r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)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KGT 1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KGT</a:t>
                      </a:r>
                      <a:r>
                        <a:rPr lang="en-US" sz="1200" b="1" i="0" u="none" strike="noStrike" baseline="0" dirty="0" smtClean="0">
                          <a:solidFill>
                            <a:schemeClr val="tx1"/>
                          </a:solidFill>
                          <a:latin typeface="Arial"/>
                        </a:rPr>
                        <a:t> 2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P1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0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…</a:t>
                      </a:r>
                      <a:endParaRPr lang="en-MY" sz="1200" b="0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1795.95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1860.99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1926.03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1991.07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2056.11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…</a:t>
                      </a:r>
                      <a:endParaRPr lang="en-MY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ms-MY" sz="1200" b="1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3036.21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65.04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98.31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TPG BARU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MY" sz="1200" b="0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 JUL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 APR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 JAN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 APR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 JAN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MY" sz="1200" b="0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255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ms-MY" sz="1200" b="1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 JAN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D0C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MY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MY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7" name="TextBox 66"/>
          <p:cNvSpPr txBox="1"/>
          <p:nvPr/>
        </p:nvSpPr>
        <p:spPr>
          <a:xfrm>
            <a:off x="914400" y="4343400"/>
            <a:ext cx="8001000" cy="2346325"/>
          </a:xfrm>
          <a:prstGeom prst="rect">
            <a:avLst/>
          </a:prstGeom>
          <a:noFill/>
          <a:effectLst/>
        </p:spPr>
        <p:txBody>
          <a:bodyPr>
            <a:spAutoFit/>
          </a:bodyPr>
          <a:lstStyle/>
          <a:p>
            <a:pPr algn="just">
              <a:defRPr/>
            </a:pPr>
            <a:r>
              <a:rPr lang="en-MY" sz="1400" dirty="0" err="1">
                <a:solidFill>
                  <a:schemeClr val="bg1"/>
                </a:solidFill>
              </a:rPr>
              <a:t>Pemindahan</a:t>
            </a:r>
            <a:r>
              <a:rPr lang="en-MY" sz="1400" dirty="0">
                <a:solidFill>
                  <a:schemeClr val="bg1"/>
                </a:solidFill>
              </a:rPr>
              <a:t> </a:t>
            </a:r>
            <a:r>
              <a:rPr lang="en-MY" sz="1400" dirty="0" err="1">
                <a:solidFill>
                  <a:schemeClr val="bg1"/>
                </a:solidFill>
              </a:rPr>
              <a:t>Gaji</a:t>
            </a:r>
            <a:r>
              <a:rPr lang="en-MY" sz="1400" dirty="0">
                <a:solidFill>
                  <a:schemeClr val="bg1"/>
                </a:solidFill>
              </a:rPr>
              <a:t> JGM </a:t>
            </a:r>
            <a:r>
              <a:rPr lang="en-MY" sz="1400" dirty="0" err="1">
                <a:solidFill>
                  <a:schemeClr val="bg1"/>
                </a:solidFill>
              </a:rPr>
              <a:t>ke</a:t>
            </a:r>
            <a:r>
              <a:rPr lang="en-MY" sz="1400" dirty="0">
                <a:solidFill>
                  <a:schemeClr val="bg1"/>
                </a:solidFill>
              </a:rPr>
              <a:t> JGS</a:t>
            </a:r>
          </a:p>
          <a:p>
            <a:pPr algn="just">
              <a:defRPr/>
            </a:pPr>
            <a:endParaRPr lang="en-MY" sz="500" dirty="0">
              <a:solidFill>
                <a:schemeClr val="bg1"/>
              </a:solidFill>
            </a:endParaRPr>
          </a:p>
          <a:p>
            <a:pPr marL="231775" indent="-231775" algn="just">
              <a:lnSpc>
                <a:spcPct val="150000"/>
              </a:lnSpc>
              <a:buFontTx/>
              <a:buAutoNum type="arabicPeriod"/>
              <a:defRPr/>
            </a:pPr>
            <a:r>
              <a:rPr lang="en-MY" sz="1400" dirty="0" err="1">
                <a:solidFill>
                  <a:schemeClr val="bg1"/>
                </a:solidFill>
              </a:rPr>
              <a:t>Pegawai</a:t>
            </a:r>
            <a:r>
              <a:rPr lang="en-MY" sz="1400" dirty="0">
                <a:solidFill>
                  <a:schemeClr val="bg1"/>
                </a:solidFill>
              </a:rPr>
              <a:t> </a:t>
            </a:r>
            <a:r>
              <a:rPr lang="en-MY" sz="1400" dirty="0" err="1">
                <a:solidFill>
                  <a:schemeClr val="bg1"/>
                </a:solidFill>
              </a:rPr>
              <a:t>diberikan</a:t>
            </a:r>
            <a:r>
              <a:rPr lang="en-MY" sz="1400" dirty="0">
                <a:solidFill>
                  <a:schemeClr val="bg1"/>
                </a:solidFill>
              </a:rPr>
              <a:t> </a:t>
            </a:r>
            <a:r>
              <a:rPr lang="en-MY" sz="1400" dirty="0" err="1">
                <a:solidFill>
                  <a:schemeClr val="bg1"/>
                </a:solidFill>
              </a:rPr>
              <a:t>satu</a:t>
            </a:r>
            <a:r>
              <a:rPr lang="en-MY" sz="1400" dirty="0">
                <a:solidFill>
                  <a:schemeClr val="bg1"/>
                </a:solidFill>
              </a:rPr>
              <a:t> </a:t>
            </a:r>
            <a:r>
              <a:rPr lang="en-MY" sz="1400" dirty="0" err="1">
                <a:solidFill>
                  <a:schemeClr val="bg1"/>
                </a:solidFill>
              </a:rPr>
              <a:t>Pergerakan</a:t>
            </a:r>
            <a:r>
              <a:rPr lang="en-MY" sz="1400" dirty="0">
                <a:solidFill>
                  <a:schemeClr val="bg1"/>
                </a:solidFill>
              </a:rPr>
              <a:t> </a:t>
            </a:r>
            <a:r>
              <a:rPr lang="en-MY" sz="1400" dirty="0" err="1">
                <a:solidFill>
                  <a:schemeClr val="bg1"/>
                </a:solidFill>
              </a:rPr>
              <a:t>Gaji</a:t>
            </a:r>
            <a:r>
              <a:rPr lang="en-MY" sz="1400" dirty="0">
                <a:solidFill>
                  <a:schemeClr val="bg1"/>
                </a:solidFill>
              </a:rPr>
              <a:t> </a:t>
            </a:r>
            <a:r>
              <a:rPr lang="en-MY" sz="1400" dirty="0" err="1">
                <a:solidFill>
                  <a:schemeClr val="bg1"/>
                </a:solidFill>
              </a:rPr>
              <a:t>Biasa</a:t>
            </a:r>
            <a:r>
              <a:rPr lang="en-MY" sz="1400" dirty="0">
                <a:solidFill>
                  <a:schemeClr val="bg1"/>
                </a:solidFill>
              </a:rPr>
              <a:t> </a:t>
            </a:r>
            <a:r>
              <a:rPr lang="en-MY" sz="1400" dirty="0" err="1">
                <a:solidFill>
                  <a:schemeClr val="bg1"/>
                </a:solidFill>
              </a:rPr>
              <a:t>di</a:t>
            </a:r>
            <a:r>
              <a:rPr lang="en-MY" sz="1400" dirty="0">
                <a:solidFill>
                  <a:schemeClr val="bg1"/>
                </a:solidFill>
              </a:rPr>
              <a:t> </a:t>
            </a:r>
            <a:r>
              <a:rPr lang="en-MY" sz="1400" dirty="0" err="1">
                <a:solidFill>
                  <a:schemeClr val="bg1"/>
                </a:solidFill>
              </a:rPr>
              <a:t>gred</a:t>
            </a:r>
            <a:r>
              <a:rPr lang="en-MY" sz="1400" dirty="0">
                <a:solidFill>
                  <a:schemeClr val="bg1"/>
                </a:solidFill>
              </a:rPr>
              <a:t> </a:t>
            </a:r>
            <a:r>
              <a:rPr lang="en-MY" sz="1400" dirty="0" err="1">
                <a:solidFill>
                  <a:schemeClr val="bg1"/>
                </a:solidFill>
              </a:rPr>
              <a:t>gaji</a:t>
            </a:r>
            <a:r>
              <a:rPr lang="en-MY" sz="1400" dirty="0">
                <a:solidFill>
                  <a:schemeClr val="bg1"/>
                </a:solidFill>
              </a:rPr>
              <a:t> </a:t>
            </a:r>
            <a:r>
              <a:rPr lang="en-MY" sz="1400" dirty="0" err="1">
                <a:solidFill>
                  <a:schemeClr val="bg1"/>
                </a:solidFill>
              </a:rPr>
              <a:t>asal</a:t>
            </a:r>
            <a:r>
              <a:rPr lang="en-MY" sz="1400" dirty="0">
                <a:solidFill>
                  <a:schemeClr val="bg1"/>
                </a:solidFill>
              </a:rPr>
              <a:t>. </a:t>
            </a:r>
          </a:p>
          <a:p>
            <a:pPr marL="231775" indent="-231775" algn="just">
              <a:lnSpc>
                <a:spcPct val="150000"/>
              </a:lnSpc>
              <a:buFontTx/>
              <a:buAutoNum type="arabicPeriod"/>
              <a:defRPr/>
            </a:pPr>
            <a:endParaRPr lang="en-MY" sz="500" dirty="0">
              <a:solidFill>
                <a:schemeClr val="bg1"/>
              </a:solidFill>
            </a:endParaRPr>
          </a:p>
          <a:p>
            <a:pPr marL="231775" indent="-231775" algn="just">
              <a:lnSpc>
                <a:spcPct val="150000"/>
              </a:lnSpc>
              <a:buFontTx/>
              <a:buAutoNum type="arabicPeriod"/>
              <a:defRPr/>
            </a:pPr>
            <a:r>
              <a:rPr lang="en-MY" sz="1400" dirty="0" err="1">
                <a:solidFill>
                  <a:schemeClr val="bg1"/>
                </a:solidFill>
              </a:rPr>
              <a:t>Gaji</a:t>
            </a:r>
            <a:r>
              <a:rPr lang="en-MY" sz="1400" dirty="0">
                <a:solidFill>
                  <a:schemeClr val="bg1"/>
                </a:solidFill>
              </a:rPr>
              <a:t> </a:t>
            </a:r>
            <a:r>
              <a:rPr lang="en-MY" sz="1400" dirty="0" err="1">
                <a:solidFill>
                  <a:schemeClr val="bg1"/>
                </a:solidFill>
              </a:rPr>
              <a:t>pegawai</a:t>
            </a:r>
            <a:r>
              <a:rPr lang="en-MY" sz="1400" dirty="0">
                <a:solidFill>
                  <a:schemeClr val="bg1"/>
                </a:solidFill>
              </a:rPr>
              <a:t> </a:t>
            </a:r>
            <a:r>
              <a:rPr lang="en-MY" sz="1400" dirty="0" err="1">
                <a:solidFill>
                  <a:schemeClr val="bg1"/>
                </a:solidFill>
              </a:rPr>
              <a:t>dipindahkan</a:t>
            </a:r>
            <a:r>
              <a:rPr lang="en-MY" sz="1400" dirty="0">
                <a:solidFill>
                  <a:schemeClr val="bg1"/>
                </a:solidFill>
              </a:rPr>
              <a:t> </a:t>
            </a:r>
            <a:r>
              <a:rPr lang="en-MY" sz="1400" dirty="0" err="1">
                <a:solidFill>
                  <a:schemeClr val="bg1"/>
                </a:solidFill>
              </a:rPr>
              <a:t>ke</a:t>
            </a:r>
            <a:r>
              <a:rPr lang="en-MY" sz="1400" dirty="0">
                <a:solidFill>
                  <a:schemeClr val="bg1"/>
                </a:solidFill>
              </a:rPr>
              <a:t> JGS </a:t>
            </a:r>
            <a:r>
              <a:rPr lang="en-MY" sz="1400" dirty="0" err="1">
                <a:solidFill>
                  <a:schemeClr val="bg1"/>
                </a:solidFill>
              </a:rPr>
              <a:t>berdasarkan</a:t>
            </a:r>
            <a:r>
              <a:rPr lang="en-MY" sz="1400" dirty="0">
                <a:solidFill>
                  <a:schemeClr val="bg1"/>
                </a:solidFill>
              </a:rPr>
              <a:t> </a:t>
            </a:r>
            <a:r>
              <a:rPr lang="en-MY" sz="1400" dirty="0" err="1">
                <a:solidFill>
                  <a:schemeClr val="bg1"/>
                </a:solidFill>
              </a:rPr>
              <a:t>matagaji</a:t>
            </a:r>
            <a:r>
              <a:rPr lang="en-MY" sz="1400" dirty="0">
                <a:solidFill>
                  <a:schemeClr val="bg1"/>
                </a:solidFill>
              </a:rPr>
              <a:t> yang </a:t>
            </a:r>
            <a:r>
              <a:rPr lang="en-MY" sz="1400" dirty="0" err="1">
                <a:solidFill>
                  <a:schemeClr val="bg1"/>
                </a:solidFill>
              </a:rPr>
              <a:t>sama</a:t>
            </a:r>
            <a:r>
              <a:rPr lang="en-MY" sz="1400" dirty="0">
                <a:solidFill>
                  <a:schemeClr val="bg1"/>
                </a:solidFill>
              </a:rPr>
              <a:t> </a:t>
            </a:r>
            <a:r>
              <a:rPr lang="en-MY" sz="1400" dirty="0" err="1">
                <a:solidFill>
                  <a:schemeClr val="bg1"/>
                </a:solidFill>
              </a:rPr>
              <a:t>atau</a:t>
            </a:r>
            <a:r>
              <a:rPr lang="en-MY" sz="1400" dirty="0">
                <a:solidFill>
                  <a:schemeClr val="bg1"/>
                </a:solidFill>
              </a:rPr>
              <a:t> </a:t>
            </a:r>
            <a:r>
              <a:rPr lang="en-MY" sz="1400" dirty="0" err="1">
                <a:solidFill>
                  <a:schemeClr val="bg1"/>
                </a:solidFill>
              </a:rPr>
              <a:t>tertinggi</a:t>
            </a:r>
            <a:r>
              <a:rPr lang="en-MY" sz="1400" dirty="0">
                <a:solidFill>
                  <a:schemeClr val="bg1"/>
                </a:solidFill>
              </a:rPr>
              <a:t> </a:t>
            </a:r>
            <a:r>
              <a:rPr lang="en-MY" sz="1400" dirty="0" err="1">
                <a:solidFill>
                  <a:schemeClr val="bg1"/>
                </a:solidFill>
              </a:rPr>
              <a:t>berhampiran</a:t>
            </a:r>
            <a:r>
              <a:rPr lang="en-MY" sz="1400" dirty="0">
                <a:solidFill>
                  <a:schemeClr val="bg1"/>
                </a:solidFill>
              </a:rPr>
              <a:t>.</a:t>
            </a:r>
          </a:p>
          <a:p>
            <a:pPr marL="231775" indent="-231775" algn="just">
              <a:lnSpc>
                <a:spcPct val="150000"/>
              </a:lnSpc>
              <a:buFontTx/>
              <a:buAutoNum type="arabicPeriod"/>
              <a:defRPr/>
            </a:pPr>
            <a:endParaRPr lang="en-MY" sz="500" dirty="0">
              <a:solidFill>
                <a:schemeClr val="bg1"/>
              </a:solidFill>
            </a:endParaRPr>
          </a:p>
          <a:p>
            <a:pPr marL="231775" indent="-231775" algn="just">
              <a:lnSpc>
                <a:spcPct val="150000"/>
              </a:lnSpc>
              <a:buFontTx/>
              <a:buAutoNum type="arabicPeriod" startAt="3"/>
              <a:defRPr/>
            </a:pPr>
            <a:r>
              <a:rPr lang="en-MY" sz="1400" dirty="0" err="1">
                <a:solidFill>
                  <a:schemeClr val="bg1"/>
                </a:solidFill>
              </a:rPr>
              <a:t>Pegawai</a:t>
            </a:r>
            <a:r>
              <a:rPr lang="en-MY" sz="1400" dirty="0">
                <a:solidFill>
                  <a:schemeClr val="bg1"/>
                </a:solidFill>
              </a:rPr>
              <a:t> </a:t>
            </a:r>
            <a:r>
              <a:rPr lang="en-MY" sz="1400" dirty="0" err="1">
                <a:solidFill>
                  <a:schemeClr val="bg1"/>
                </a:solidFill>
              </a:rPr>
              <a:t>diberikan</a:t>
            </a:r>
            <a:r>
              <a:rPr lang="en-MY" sz="1400" dirty="0">
                <a:solidFill>
                  <a:schemeClr val="bg1"/>
                </a:solidFill>
              </a:rPr>
              <a:t> </a:t>
            </a:r>
            <a:r>
              <a:rPr lang="en-MY" sz="1400" dirty="0" err="1">
                <a:solidFill>
                  <a:schemeClr val="bg1"/>
                </a:solidFill>
              </a:rPr>
              <a:t>Pergerakan</a:t>
            </a:r>
            <a:r>
              <a:rPr lang="en-MY" sz="1400" dirty="0">
                <a:solidFill>
                  <a:schemeClr val="bg1"/>
                </a:solidFill>
              </a:rPr>
              <a:t> </a:t>
            </a:r>
            <a:r>
              <a:rPr lang="en-MY" sz="1400" dirty="0" err="1">
                <a:solidFill>
                  <a:schemeClr val="bg1"/>
                </a:solidFill>
              </a:rPr>
              <a:t>Gaji</a:t>
            </a:r>
            <a:r>
              <a:rPr lang="en-MY" sz="1400" dirty="0">
                <a:solidFill>
                  <a:schemeClr val="bg1"/>
                </a:solidFill>
              </a:rPr>
              <a:t> </a:t>
            </a:r>
            <a:r>
              <a:rPr lang="en-MY" sz="1400" dirty="0" err="1">
                <a:solidFill>
                  <a:schemeClr val="bg1"/>
                </a:solidFill>
              </a:rPr>
              <a:t>Tahunan</a:t>
            </a:r>
            <a:r>
              <a:rPr lang="en-MY" sz="1400" dirty="0">
                <a:solidFill>
                  <a:schemeClr val="bg1"/>
                </a:solidFill>
              </a:rPr>
              <a:t> </a:t>
            </a:r>
            <a:r>
              <a:rPr lang="en-MY" sz="1400" dirty="0" err="1">
                <a:solidFill>
                  <a:schemeClr val="bg1"/>
                </a:solidFill>
              </a:rPr>
              <a:t>bagi</a:t>
            </a:r>
            <a:r>
              <a:rPr lang="en-MY" sz="1400" dirty="0">
                <a:solidFill>
                  <a:schemeClr val="bg1"/>
                </a:solidFill>
              </a:rPr>
              <a:t> </a:t>
            </a:r>
            <a:r>
              <a:rPr lang="en-MY" sz="1400" dirty="0" err="1">
                <a:solidFill>
                  <a:schemeClr val="bg1"/>
                </a:solidFill>
              </a:rPr>
              <a:t>tahun</a:t>
            </a:r>
            <a:r>
              <a:rPr lang="en-MY" sz="1400" dirty="0">
                <a:solidFill>
                  <a:schemeClr val="bg1"/>
                </a:solidFill>
              </a:rPr>
              <a:t> 2012 </a:t>
            </a:r>
            <a:r>
              <a:rPr lang="en-MY" sz="1400" dirty="0" err="1">
                <a:solidFill>
                  <a:schemeClr val="bg1"/>
                </a:solidFill>
              </a:rPr>
              <a:t>pada</a:t>
            </a:r>
            <a:r>
              <a:rPr lang="en-MY" sz="1400" dirty="0">
                <a:solidFill>
                  <a:schemeClr val="bg1"/>
                </a:solidFill>
              </a:rPr>
              <a:t> 1 April. </a:t>
            </a:r>
          </a:p>
          <a:p>
            <a:pPr marL="231775" indent="-231775" algn="just">
              <a:lnSpc>
                <a:spcPct val="150000"/>
              </a:lnSpc>
              <a:buFontTx/>
              <a:buAutoNum type="arabicPeriod" startAt="3"/>
              <a:defRPr/>
            </a:pPr>
            <a:endParaRPr lang="en-MY" sz="500" dirty="0">
              <a:solidFill>
                <a:schemeClr val="bg1"/>
              </a:solidFill>
            </a:endParaRPr>
          </a:p>
          <a:p>
            <a:pPr marL="231775" indent="-231775" algn="just">
              <a:lnSpc>
                <a:spcPct val="150000"/>
              </a:lnSpc>
              <a:buFontTx/>
              <a:buAutoNum type="arabicPeriod" startAt="3"/>
              <a:defRPr/>
            </a:pPr>
            <a:r>
              <a:rPr lang="en-MY" sz="1400" dirty="0" err="1">
                <a:solidFill>
                  <a:schemeClr val="bg1"/>
                </a:solidFill>
              </a:rPr>
              <a:t>Pergerakan</a:t>
            </a:r>
            <a:r>
              <a:rPr lang="en-MY" sz="1400" dirty="0">
                <a:solidFill>
                  <a:schemeClr val="bg1"/>
                </a:solidFill>
              </a:rPr>
              <a:t> </a:t>
            </a:r>
            <a:r>
              <a:rPr lang="en-MY" sz="1400" dirty="0" err="1">
                <a:solidFill>
                  <a:schemeClr val="bg1"/>
                </a:solidFill>
              </a:rPr>
              <a:t>Gaji</a:t>
            </a:r>
            <a:r>
              <a:rPr lang="en-MY" sz="1400" dirty="0">
                <a:solidFill>
                  <a:schemeClr val="bg1"/>
                </a:solidFill>
              </a:rPr>
              <a:t> </a:t>
            </a:r>
            <a:r>
              <a:rPr lang="en-MY" sz="1400" dirty="0" err="1">
                <a:solidFill>
                  <a:schemeClr val="bg1"/>
                </a:solidFill>
              </a:rPr>
              <a:t>Tahunan</a:t>
            </a:r>
            <a:r>
              <a:rPr lang="en-MY" sz="1400" dirty="0">
                <a:solidFill>
                  <a:schemeClr val="bg1"/>
                </a:solidFill>
              </a:rPr>
              <a:t> </a:t>
            </a:r>
            <a:r>
              <a:rPr lang="en-MY" sz="1400" dirty="0" err="1">
                <a:solidFill>
                  <a:schemeClr val="bg1"/>
                </a:solidFill>
              </a:rPr>
              <a:t>pada</a:t>
            </a:r>
            <a:r>
              <a:rPr lang="en-MY" sz="1400" dirty="0">
                <a:solidFill>
                  <a:schemeClr val="bg1"/>
                </a:solidFill>
              </a:rPr>
              <a:t> 1 April. </a:t>
            </a:r>
          </a:p>
        </p:txBody>
      </p:sp>
      <p:sp>
        <p:nvSpPr>
          <p:cNvPr id="64" name="Curved Up Arrow 53"/>
          <p:cNvSpPr>
            <a:spLocks noChangeArrowheads="1"/>
          </p:cNvSpPr>
          <p:nvPr/>
        </p:nvSpPr>
        <p:spPr bwMode="auto">
          <a:xfrm flipV="1">
            <a:off x="3352800" y="1243013"/>
            <a:ext cx="685800" cy="381000"/>
          </a:xfrm>
          <a:prstGeom prst="curvedUpArrow">
            <a:avLst>
              <a:gd name="adj1" fmla="val 24991"/>
              <a:gd name="adj2" fmla="val 96444"/>
              <a:gd name="adj3" fmla="val 25000"/>
            </a:avLst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96989" tIns="48495" rIns="96989" bIns="48495"/>
          <a:lstStyle/>
          <a:p>
            <a:pPr eaLnBrk="0" hangingPunct="0">
              <a:spcBef>
                <a:spcPct val="30000"/>
              </a:spcBef>
              <a:defRPr/>
            </a:pPr>
            <a:endParaRPr kumimoji="1" lang="en-US" sz="1200" b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2960688" y="1933575"/>
            <a:ext cx="609600" cy="304800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cxnSp>
        <p:nvCxnSpPr>
          <p:cNvPr id="29" name="Straight Arrow Connector 28"/>
          <p:cNvCxnSpPr/>
          <p:nvPr/>
        </p:nvCxnSpPr>
        <p:spPr>
          <a:xfrm rot="16200000" flipH="1">
            <a:off x="2900362" y="2747963"/>
            <a:ext cx="752475" cy="0"/>
          </a:xfrm>
          <a:prstGeom prst="straightConnector1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rot="16200000" flipH="1">
            <a:off x="4905375" y="2747963"/>
            <a:ext cx="752475" cy="0"/>
          </a:xfrm>
          <a:prstGeom prst="straightConnector1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aphicFrame>
        <p:nvGraphicFramePr>
          <p:cNvPr id="32" name="Table 31"/>
          <p:cNvGraphicFramePr>
            <a:graphicFrameLocks noGrp="1"/>
          </p:cNvGraphicFramePr>
          <p:nvPr/>
        </p:nvGraphicFramePr>
        <p:xfrm>
          <a:off x="990600" y="3213100"/>
          <a:ext cx="7643755" cy="978404"/>
        </p:xfrm>
        <a:graphic>
          <a:graphicData uri="http://schemas.openxmlformats.org/drawingml/2006/table">
            <a:tbl>
              <a:tblPr/>
              <a:tblGrid>
                <a:gridCol w="762000"/>
                <a:gridCol w="228600"/>
                <a:gridCol w="2484383"/>
                <a:gridCol w="1533812"/>
                <a:gridCol w="551701"/>
                <a:gridCol w="240376"/>
                <a:gridCol w="560877"/>
                <a:gridCol w="641003"/>
                <a:gridCol w="641003"/>
              </a:tblGrid>
              <a:tr h="489398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u="none" strike="noStrike" dirty="0" err="1" smtClean="0">
                          <a:solidFill>
                            <a:srgbClr val="000000"/>
                          </a:solidFill>
                          <a:latin typeface="Arial"/>
                        </a:rPr>
                        <a:t>Gred</a:t>
                      </a: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DG2-1</a:t>
                      </a:r>
                    </a:p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(SBPA)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T..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T4</a:t>
                      </a:r>
                      <a:endParaRPr lang="ms-MY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T5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2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T6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T..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T20</a:t>
                      </a:r>
                    </a:p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(</a:t>
                      </a:r>
                      <a:r>
                        <a:rPr lang="en-US" sz="1200" b="1" i="0" u="none" strike="noStrike" dirty="0" err="1" smtClean="0">
                          <a:solidFill>
                            <a:srgbClr val="000000"/>
                          </a:solidFill>
                          <a:latin typeface="Arial"/>
                        </a:rPr>
                        <a:t>Maks</a:t>
                      </a: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KGT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KGT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42500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err="1" smtClean="0">
                          <a:solidFill>
                            <a:schemeClr val="bg1"/>
                          </a:solidFill>
                          <a:latin typeface="Arial"/>
                        </a:rPr>
                        <a:t>Matagaji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0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..</a:t>
                      </a:r>
                      <a:endParaRPr lang="en-MY" sz="1200" b="0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ms-MY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1995</a:t>
                      </a:r>
                      <a:endParaRPr lang="ms-MY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2140</a:t>
                      </a:r>
                      <a:endParaRPr lang="en-MY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ms-MY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2285</a:t>
                      </a:r>
                      <a:endParaRPr lang="ms-MY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0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..</a:t>
                      </a:r>
                      <a:endParaRPr lang="en-MY" sz="1200" b="0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4335</a:t>
                      </a:r>
                      <a:endParaRPr lang="en-MY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145</a:t>
                      </a:r>
                      <a:endParaRPr lang="en-MY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150</a:t>
                      </a:r>
                      <a:endParaRPr lang="en-MY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3" name="Curved Up Arrow 53"/>
          <p:cNvSpPr>
            <a:spLocks noChangeArrowheads="1"/>
          </p:cNvSpPr>
          <p:nvPr/>
        </p:nvSpPr>
        <p:spPr bwMode="auto">
          <a:xfrm flipV="1">
            <a:off x="4114800" y="2819400"/>
            <a:ext cx="762000" cy="457200"/>
          </a:xfrm>
          <a:prstGeom prst="curvedUpArrow">
            <a:avLst>
              <a:gd name="adj1" fmla="val 24991"/>
              <a:gd name="adj2" fmla="val 50004"/>
              <a:gd name="adj3" fmla="val 25000"/>
            </a:avLst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96989" tIns="48495" rIns="96989" bIns="48495"/>
          <a:lstStyle/>
          <a:p>
            <a:pPr eaLnBrk="0" hangingPunct="0">
              <a:spcBef>
                <a:spcPct val="30000"/>
              </a:spcBef>
              <a:defRPr/>
            </a:pPr>
            <a:endParaRPr kumimoji="1" lang="en-US" sz="1200" b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31835" name="Curved Up Arrow 53"/>
          <p:cNvSpPr>
            <a:spLocks noChangeArrowheads="1"/>
          </p:cNvSpPr>
          <p:nvPr/>
        </p:nvSpPr>
        <p:spPr bwMode="auto">
          <a:xfrm flipV="1">
            <a:off x="5715000" y="2971800"/>
            <a:ext cx="609600" cy="304800"/>
          </a:xfrm>
          <a:prstGeom prst="curvedUpArrow">
            <a:avLst>
              <a:gd name="adj1" fmla="val 25000"/>
              <a:gd name="adj2" fmla="val 50000"/>
              <a:gd name="adj3" fmla="val 25000"/>
            </a:avLst>
          </a:prstGeom>
          <a:solidFill>
            <a:srgbClr val="FF0000"/>
          </a:solidFill>
          <a:ln w="3175" algn="ctr">
            <a:solidFill>
              <a:schemeClr val="tx1"/>
            </a:solidFill>
            <a:round/>
            <a:headEnd/>
            <a:tailEnd/>
          </a:ln>
        </p:spPr>
        <p:txBody>
          <a:bodyPr lIns="96989" tIns="48495" rIns="96989" bIns="48495"/>
          <a:lstStyle/>
          <a:p>
            <a:pPr eaLnBrk="0" hangingPunct="0">
              <a:spcBef>
                <a:spcPct val="30000"/>
              </a:spcBef>
            </a:pPr>
            <a:endParaRPr kumimoji="1" lang="ms-MY" sz="1200" b="0">
              <a:latin typeface="Times New Roman" pitchFamily="18" charset="0"/>
            </a:endParaRPr>
          </a:p>
        </p:txBody>
      </p:sp>
      <p:sp>
        <p:nvSpPr>
          <p:cNvPr id="31836" name="Curved Up Arrow 53"/>
          <p:cNvSpPr>
            <a:spLocks noChangeArrowheads="1"/>
          </p:cNvSpPr>
          <p:nvPr/>
        </p:nvSpPr>
        <p:spPr bwMode="auto">
          <a:xfrm flipV="1">
            <a:off x="6248400" y="2955925"/>
            <a:ext cx="457200" cy="320675"/>
          </a:xfrm>
          <a:prstGeom prst="curvedUpArrow">
            <a:avLst>
              <a:gd name="adj1" fmla="val 24944"/>
              <a:gd name="adj2" fmla="val 49908"/>
              <a:gd name="adj3" fmla="val 25000"/>
            </a:avLst>
          </a:prstGeom>
          <a:solidFill>
            <a:srgbClr val="FF0000"/>
          </a:solidFill>
          <a:ln w="3175" algn="ctr">
            <a:solidFill>
              <a:schemeClr val="tx1"/>
            </a:solidFill>
            <a:round/>
            <a:headEnd/>
            <a:tailEnd/>
          </a:ln>
        </p:spPr>
        <p:txBody>
          <a:bodyPr lIns="96989" tIns="48495" rIns="96989" bIns="48495"/>
          <a:lstStyle/>
          <a:p>
            <a:pPr eaLnBrk="0" hangingPunct="0">
              <a:spcBef>
                <a:spcPct val="30000"/>
              </a:spcBef>
            </a:pPr>
            <a:endParaRPr kumimoji="1" lang="ms-MY" sz="1200" b="0">
              <a:latin typeface="Times New Roman" pitchFamily="18" charset="0"/>
            </a:endParaRPr>
          </a:p>
        </p:txBody>
      </p:sp>
      <p:sp>
        <p:nvSpPr>
          <p:cNvPr id="31837" name="Curved Up Arrow 53"/>
          <p:cNvSpPr>
            <a:spLocks noChangeArrowheads="1"/>
          </p:cNvSpPr>
          <p:nvPr/>
        </p:nvSpPr>
        <p:spPr bwMode="auto">
          <a:xfrm flipV="1">
            <a:off x="6629400" y="2955925"/>
            <a:ext cx="457200" cy="320675"/>
          </a:xfrm>
          <a:prstGeom prst="curvedUpArrow">
            <a:avLst>
              <a:gd name="adj1" fmla="val 24944"/>
              <a:gd name="adj2" fmla="val 49908"/>
              <a:gd name="adj3" fmla="val 25000"/>
            </a:avLst>
          </a:prstGeom>
          <a:solidFill>
            <a:srgbClr val="FF0000"/>
          </a:solidFill>
          <a:ln w="3175" algn="ctr">
            <a:solidFill>
              <a:schemeClr val="tx1"/>
            </a:solidFill>
            <a:round/>
            <a:headEnd/>
            <a:tailEnd/>
          </a:ln>
        </p:spPr>
        <p:txBody>
          <a:bodyPr lIns="96989" tIns="48495" rIns="96989" bIns="48495"/>
          <a:lstStyle/>
          <a:p>
            <a:pPr eaLnBrk="0" hangingPunct="0">
              <a:spcBef>
                <a:spcPct val="30000"/>
              </a:spcBef>
            </a:pPr>
            <a:endParaRPr kumimoji="1" lang="ms-MY" sz="1200" b="0">
              <a:latin typeface="Times New Roman" pitchFamily="18" charset="0"/>
            </a:endParaRPr>
          </a:p>
        </p:txBody>
      </p:sp>
      <p:cxnSp>
        <p:nvCxnSpPr>
          <p:cNvPr id="33" name="Straight Arrow Connector 32"/>
          <p:cNvCxnSpPr/>
          <p:nvPr/>
        </p:nvCxnSpPr>
        <p:spPr>
          <a:xfrm rot="5400000">
            <a:off x="2628900" y="2476500"/>
            <a:ext cx="2057400" cy="762000"/>
          </a:xfrm>
          <a:prstGeom prst="straightConnector1">
            <a:avLst/>
          </a:prstGeom>
          <a:ln>
            <a:solidFill>
              <a:srgbClr val="FFFF00"/>
            </a:solidFill>
            <a:prstDash val="sysDash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5" name="Oval 71"/>
          <p:cNvSpPr>
            <a:spLocks noChangeArrowheads="1"/>
          </p:cNvSpPr>
          <p:nvPr/>
        </p:nvSpPr>
        <p:spPr bwMode="auto">
          <a:xfrm>
            <a:off x="914400" y="4724400"/>
            <a:ext cx="264989" cy="253988"/>
          </a:xfrm>
          <a:prstGeom prst="ellipse">
            <a:avLst/>
          </a:prstGeom>
          <a:solidFill>
            <a:schemeClr val="bg1"/>
          </a:solidFill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lIns="96989" tIns="48495" rIns="96989" bIns="48495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eaLnBrk="0" hangingPunct="0">
              <a:spcBef>
                <a:spcPct val="30000"/>
              </a:spcBef>
              <a:defRPr/>
            </a:pPr>
            <a:r>
              <a:rPr kumimoji="1" lang="en-US" sz="1200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</a:t>
            </a:r>
          </a:p>
        </p:txBody>
      </p:sp>
      <p:sp>
        <p:nvSpPr>
          <p:cNvPr id="48" name="Oval 71"/>
          <p:cNvSpPr>
            <a:spLocks noChangeArrowheads="1"/>
          </p:cNvSpPr>
          <p:nvPr/>
        </p:nvSpPr>
        <p:spPr bwMode="auto">
          <a:xfrm>
            <a:off x="914400" y="5156212"/>
            <a:ext cx="264989" cy="253988"/>
          </a:xfrm>
          <a:prstGeom prst="ellipse">
            <a:avLst/>
          </a:prstGeom>
          <a:solidFill>
            <a:schemeClr val="bg1"/>
          </a:solidFill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lIns="96989" tIns="48495" rIns="96989" bIns="48495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eaLnBrk="0" hangingPunct="0">
              <a:spcBef>
                <a:spcPct val="30000"/>
              </a:spcBef>
              <a:defRPr/>
            </a:pPr>
            <a:r>
              <a:rPr kumimoji="1" lang="en-US" sz="1200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2</a:t>
            </a:r>
          </a:p>
        </p:txBody>
      </p:sp>
      <p:sp>
        <p:nvSpPr>
          <p:cNvPr id="49" name="Oval 71"/>
          <p:cNvSpPr>
            <a:spLocks noChangeArrowheads="1"/>
          </p:cNvSpPr>
          <p:nvPr/>
        </p:nvSpPr>
        <p:spPr bwMode="auto">
          <a:xfrm>
            <a:off x="914400" y="5918212"/>
            <a:ext cx="264989" cy="253988"/>
          </a:xfrm>
          <a:prstGeom prst="ellipse">
            <a:avLst/>
          </a:prstGeom>
          <a:solidFill>
            <a:schemeClr val="bg1"/>
          </a:solidFill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lIns="96989" tIns="48495" rIns="96989" bIns="48495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eaLnBrk="0" hangingPunct="0">
              <a:spcBef>
                <a:spcPct val="30000"/>
              </a:spcBef>
              <a:defRPr/>
            </a:pPr>
            <a:r>
              <a:rPr kumimoji="1" lang="en-US" sz="1200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3</a:t>
            </a:r>
          </a:p>
        </p:txBody>
      </p:sp>
      <p:sp>
        <p:nvSpPr>
          <p:cNvPr id="50" name="Oval 71"/>
          <p:cNvSpPr>
            <a:spLocks noChangeArrowheads="1"/>
          </p:cNvSpPr>
          <p:nvPr/>
        </p:nvSpPr>
        <p:spPr bwMode="auto">
          <a:xfrm>
            <a:off x="914400" y="6324600"/>
            <a:ext cx="264989" cy="253988"/>
          </a:xfrm>
          <a:prstGeom prst="ellipse">
            <a:avLst/>
          </a:prstGeom>
          <a:solidFill>
            <a:schemeClr val="bg1"/>
          </a:solidFill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lIns="96989" tIns="48495" rIns="96989" bIns="48495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eaLnBrk="0" hangingPunct="0">
              <a:spcBef>
                <a:spcPct val="30000"/>
              </a:spcBef>
              <a:defRPr/>
            </a:pPr>
            <a:r>
              <a:rPr kumimoji="1" lang="en-US" sz="1200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4</a:t>
            </a:r>
          </a:p>
        </p:txBody>
      </p:sp>
      <p:sp>
        <p:nvSpPr>
          <p:cNvPr id="51" name="Oval 71"/>
          <p:cNvSpPr>
            <a:spLocks noChangeArrowheads="1"/>
          </p:cNvSpPr>
          <p:nvPr/>
        </p:nvSpPr>
        <p:spPr bwMode="auto">
          <a:xfrm>
            <a:off x="3657600" y="990600"/>
            <a:ext cx="264989" cy="253988"/>
          </a:xfrm>
          <a:prstGeom prst="ellipse">
            <a:avLst/>
          </a:prstGeom>
          <a:solidFill>
            <a:schemeClr val="bg1"/>
          </a:solidFill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lIns="96989" tIns="48495" rIns="96989" bIns="48495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eaLnBrk="0" hangingPunct="0">
              <a:spcBef>
                <a:spcPct val="30000"/>
              </a:spcBef>
              <a:defRPr/>
            </a:pPr>
            <a:r>
              <a:rPr kumimoji="1" lang="en-US" sz="1200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</a:t>
            </a:r>
          </a:p>
        </p:txBody>
      </p:sp>
      <p:sp>
        <p:nvSpPr>
          <p:cNvPr id="53" name="Oval 71"/>
          <p:cNvSpPr>
            <a:spLocks noChangeArrowheads="1"/>
          </p:cNvSpPr>
          <p:nvPr/>
        </p:nvSpPr>
        <p:spPr bwMode="auto">
          <a:xfrm>
            <a:off x="3340161" y="2641612"/>
            <a:ext cx="264989" cy="253988"/>
          </a:xfrm>
          <a:prstGeom prst="ellipse">
            <a:avLst/>
          </a:prstGeom>
          <a:solidFill>
            <a:schemeClr val="bg1"/>
          </a:solidFill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lIns="96989" tIns="48495" rIns="96989" bIns="48495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eaLnBrk="0" hangingPunct="0">
              <a:spcBef>
                <a:spcPct val="30000"/>
              </a:spcBef>
              <a:defRPr/>
            </a:pPr>
            <a:r>
              <a:rPr kumimoji="1" lang="en-US" sz="1200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2</a:t>
            </a:r>
          </a:p>
        </p:txBody>
      </p:sp>
      <p:sp>
        <p:nvSpPr>
          <p:cNvPr id="54" name="Oval 71"/>
          <p:cNvSpPr>
            <a:spLocks noChangeArrowheads="1"/>
          </p:cNvSpPr>
          <p:nvPr/>
        </p:nvSpPr>
        <p:spPr bwMode="auto">
          <a:xfrm>
            <a:off x="4572000" y="2590800"/>
            <a:ext cx="264989" cy="253988"/>
          </a:xfrm>
          <a:prstGeom prst="ellipse">
            <a:avLst/>
          </a:prstGeom>
          <a:solidFill>
            <a:schemeClr val="bg1"/>
          </a:solidFill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lIns="96989" tIns="48495" rIns="96989" bIns="48495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eaLnBrk="0" hangingPunct="0">
              <a:spcBef>
                <a:spcPct val="30000"/>
              </a:spcBef>
              <a:defRPr/>
            </a:pPr>
            <a:r>
              <a:rPr kumimoji="1" lang="en-US" sz="1200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3</a:t>
            </a:r>
          </a:p>
        </p:txBody>
      </p:sp>
      <p:sp>
        <p:nvSpPr>
          <p:cNvPr id="55" name="Oval 71"/>
          <p:cNvSpPr>
            <a:spLocks noChangeArrowheads="1"/>
          </p:cNvSpPr>
          <p:nvPr/>
        </p:nvSpPr>
        <p:spPr bwMode="auto">
          <a:xfrm>
            <a:off x="6059611" y="2667000"/>
            <a:ext cx="264989" cy="253988"/>
          </a:xfrm>
          <a:prstGeom prst="ellipse">
            <a:avLst/>
          </a:prstGeom>
          <a:solidFill>
            <a:schemeClr val="bg1"/>
          </a:solidFill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lIns="96989" tIns="48495" rIns="96989" bIns="48495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eaLnBrk="0" hangingPunct="0">
              <a:spcBef>
                <a:spcPct val="30000"/>
              </a:spcBef>
              <a:defRPr/>
            </a:pPr>
            <a:r>
              <a:rPr kumimoji="1" lang="en-US" sz="1200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4</a:t>
            </a:r>
          </a:p>
        </p:txBody>
      </p:sp>
      <p:pic>
        <p:nvPicPr>
          <p:cNvPr id="35841" name="Picture 1" descr="C:\Users\yusmadi.yusoff\AppData\Local\Microsoft\Windows\Temporary Internet Files\Content.IE5\RZ2ZWGOK\MC900442122[1]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82000" y="6248400"/>
            <a:ext cx="460310" cy="4572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74757" y="2001083"/>
            <a:ext cx="7154843" cy="424731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CONTOH KUANTUM </a:t>
            </a:r>
          </a:p>
          <a:p>
            <a:pPr algn="ctr"/>
            <a:r>
              <a:rPr lang="en-US" sz="5400" b="1" cap="none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PEMINDAHAN GAJI </a:t>
            </a:r>
          </a:p>
          <a:p>
            <a:pPr algn="ctr"/>
            <a:r>
              <a:rPr lang="en-US" sz="5400" b="1" cap="none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SSM KE SBPA</a:t>
            </a:r>
          </a:p>
          <a:p>
            <a:pPr algn="ctr"/>
            <a:endParaRPr lang="en-US" sz="5400" b="1" cap="none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 Box 6"/>
          <p:cNvSpPr txBox="1">
            <a:spLocks noChangeArrowheads="1"/>
          </p:cNvSpPr>
          <p:nvPr/>
        </p:nvSpPr>
        <p:spPr bwMode="auto">
          <a:xfrm>
            <a:off x="381000" y="381000"/>
            <a:ext cx="86868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CONTOH KUANTUM PERTAMBAHAN GAJI DARIPADA SSM KE SBPA</a:t>
            </a:r>
          </a:p>
          <a:p>
            <a:pPr algn="ctr">
              <a:defRPr/>
            </a:pPr>
            <a:r>
              <a:rPr lang="en-US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(DG41ke DG1-1 </a:t>
            </a:r>
            <a:r>
              <a:rPr lang="en-US" sz="16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ke</a:t>
            </a:r>
            <a:r>
              <a:rPr lang="en-US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 DG1-2 = RM794.20) </a:t>
            </a:r>
            <a:endParaRPr lang="en-US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graphicFrame>
        <p:nvGraphicFramePr>
          <p:cNvPr id="46" name="Table 45"/>
          <p:cNvGraphicFramePr>
            <a:graphicFrameLocks noGrp="1"/>
          </p:cNvGraphicFramePr>
          <p:nvPr/>
        </p:nvGraphicFramePr>
        <p:xfrm>
          <a:off x="762002" y="1028700"/>
          <a:ext cx="7391399" cy="723900"/>
        </p:xfrm>
        <a:graphic>
          <a:graphicData uri="http://schemas.openxmlformats.org/drawingml/2006/table">
            <a:tbl>
              <a:tblPr/>
              <a:tblGrid>
                <a:gridCol w="982312"/>
                <a:gridCol w="695951"/>
                <a:gridCol w="695951"/>
                <a:gridCol w="695951"/>
                <a:gridCol w="695951"/>
                <a:gridCol w="695951"/>
                <a:gridCol w="695951"/>
                <a:gridCol w="695951"/>
                <a:gridCol w="279320"/>
                <a:gridCol w="629055"/>
                <a:gridCol w="629055"/>
              </a:tblGrid>
              <a:tr h="38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err="1" smtClean="0">
                          <a:solidFill>
                            <a:sysClr val="windowText" lastClr="000000"/>
                          </a:solidFill>
                          <a:latin typeface="Arial"/>
                        </a:rPr>
                        <a:t>Gred</a:t>
                      </a:r>
                      <a:r>
                        <a:rPr lang="en-US" sz="1200" b="1" i="0" u="none" strike="noStrike" dirty="0" smtClean="0">
                          <a:solidFill>
                            <a:sysClr val="windowText" lastClr="000000"/>
                          </a:solidFill>
                          <a:latin typeface="Arial"/>
                        </a:rPr>
                        <a:t> DG41  (SSM)</a:t>
                      </a:r>
                      <a:endParaRPr lang="en-US" sz="1200" b="1" i="0" u="none" strike="noStrike" dirty="0">
                        <a:solidFill>
                          <a:sysClr val="windowText" lastClr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ysClr val="windowText" lastClr="000000"/>
                          </a:solidFill>
                          <a:latin typeface="Arial"/>
                        </a:rPr>
                        <a:t>T11</a:t>
                      </a:r>
                      <a:endParaRPr lang="en-US" sz="1200" b="1" i="0" u="none" strike="noStrike" dirty="0">
                        <a:solidFill>
                          <a:sysClr val="windowText" lastClr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ysClr val="windowText" lastClr="000000"/>
                          </a:solidFill>
                          <a:latin typeface="Arial"/>
                        </a:rPr>
                        <a:t>T12</a:t>
                      </a:r>
                      <a:endParaRPr lang="en-US" sz="1200" b="1" i="0" u="none" strike="noStrike" dirty="0">
                        <a:solidFill>
                          <a:sysClr val="windowText" lastClr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ysClr val="windowText" lastClr="000000"/>
                          </a:solidFill>
                          <a:latin typeface="Arial"/>
                        </a:rPr>
                        <a:t>T13</a:t>
                      </a:r>
                      <a:endParaRPr lang="en-US" sz="1200" b="1" i="0" u="none" strike="noStrike" dirty="0">
                        <a:solidFill>
                          <a:sysClr val="windowText" lastClr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ysClr val="windowText" lastClr="000000"/>
                          </a:solidFill>
                          <a:latin typeface="Arial"/>
                        </a:rPr>
                        <a:t>T14</a:t>
                      </a:r>
                      <a:endParaRPr lang="en-US" sz="1200" b="1" i="0" u="none" strike="noStrike" dirty="0">
                        <a:solidFill>
                          <a:sysClr val="windowText" lastClr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ysClr val="windowText" lastClr="000000"/>
                          </a:solidFill>
                          <a:latin typeface="Arial"/>
                        </a:rPr>
                        <a:t>T15</a:t>
                      </a:r>
                      <a:endParaRPr lang="en-US" sz="1200" b="1" i="0" u="none" strike="noStrike" dirty="0">
                        <a:solidFill>
                          <a:sysClr val="windowText" lastClr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ysClr val="windowText" lastClr="000000"/>
                          </a:solidFill>
                          <a:latin typeface="Arial"/>
                        </a:rPr>
                        <a:t>T16</a:t>
                      </a:r>
                      <a:endParaRPr lang="en-US" sz="1200" b="1" i="0" u="none" strike="noStrike" dirty="0">
                        <a:solidFill>
                          <a:sysClr val="windowText" lastClr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ysClr val="windowText" lastClr="000000"/>
                          </a:solidFill>
                          <a:latin typeface="Arial"/>
                        </a:rPr>
                        <a:t>T27</a:t>
                      </a:r>
                    </a:p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ysClr val="windowText" lastClr="000000"/>
                          </a:solidFill>
                          <a:latin typeface="Arial"/>
                        </a:rPr>
                        <a:t>(</a:t>
                      </a:r>
                      <a:r>
                        <a:rPr lang="en-US" sz="1200" b="1" i="0" u="none" strike="noStrike" dirty="0" err="1" smtClean="0">
                          <a:solidFill>
                            <a:sysClr val="windowText" lastClr="000000"/>
                          </a:solidFill>
                          <a:latin typeface="Arial"/>
                        </a:rPr>
                        <a:t>Maks</a:t>
                      </a:r>
                      <a:r>
                        <a:rPr lang="en-US" sz="1200" b="1" i="0" u="none" strike="noStrike" dirty="0" smtClean="0">
                          <a:solidFill>
                            <a:sysClr val="windowText" lastClr="000000"/>
                          </a:solidFill>
                          <a:latin typeface="Arial"/>
                        </a:rPr>
                        <a:t>)</a:t>
                      </a:r>
                      <a:endParaRPr lang="en-US" sz="1200" b="1" i="0" u="none" strike="noStrike" dirty="0">
                        <a:solidFill>
                          <a:sysClr val="windowText" lastClr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ysClr val="windowText" lastClr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ysClr val="windowText" lastClr="000000"/>
                          </a:solidFill>
                          <a:latin typeface="Arial"/>
                        </a:rPr>
                        <a:t>KGT 1</a:t>
                      </a:r>
                      <a:endParaRPr lang="en-US" sz="1200" b="1" i="0" u="none" strike="noStrike" dirty="0">
                        <a:solidFill>
                          <a:sysClr val="windowText" lastClr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ysClr val="windowText" lastClr="000000"/>
                          </a:solidFill>
                          <a:latin typeface="Arial"/>
                        </a:rPr>
                        <a:t>KGT</a:t>
                      </a:r>
                      <a:r>
                        <a:rPr lang="en-US" sz="1200" b="1" i="0" u="none" strike="noStrike" baseline="0" dirty="0" smtClean="0">
                          <a:solidFill>
                            <a:sysClr val="windowText" lastClr="000000"/>
                          </a:solidFill>
                          <a:latin typeface="Arial"/>
                        </a:rPr>
                        <a:t> 2</a:t>
                      </a:r>
                      <a:endParaRPr lang="en-US" sz="1200" b="1" i="0" u="none" strike="noStrike" dirty="0">
                        <a:solidFill>
                          <a:sysClr val="windowText" lastClr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P1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2600.35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2690.80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2781.25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2871.70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2962.15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3052.60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4645.85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90.45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150.28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2" name="Table 51"/>
          <p:cNvGraphicFramePr>
            <a:graphicFrameLocks noGrp="1"/>
          </p:cNvGraphicFramePr>
          <p:nvPr/>
        </p:nvGraphicFramePr>
        <p:xfrm>
          <a:off x="220641" y="3581400"/>
          <a:ext cx="8686801" cy="838200"/>
        </p:xfrm>
        <a:graphic>
          <a:graphicData uri="http://schemas.openxmlformats.org/drawingml/2006/table">
            <a:tbl>
              <a:tblPr/>
              <a:tblGrid>
                <a:gridCol w="644373"/>
                <a:gridCol w="473084"/>
                <a:gridCol w="473084"/>
                <a:gridCol w="473084"/>
                <a:gridCol w="473084"/>
                <a:gridCol w="473084"/>
                <a:gridCol w="473084"/>
                <a:gridCol w="473084"/>
                <a:gridCol w="473084"/>
                <a:gridCol w="473084"/>
                <a:gridCol w="473084"/>
                <a:gridCol w="473084"/>
                <a:gridCol w="473084"/>
                <a:gridCol w="473084"/>
                <a:gridCol w="596934"/>
                <a:gridCol w="349234"/>
                <a:gridCol w="473084"/>
                <a:gridCol w="473084"/>
              </a:tblGrid>
              <a:tr h="4572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err="1" smtClean="0">
                          <a:solidFill>
                            <a:srgbClr val="000000"/>
                          </a:solidFill>
                          <a:latin typeface="Arial"/>
                        </a:rPr>
                        <a:t>Gred</a:t>
                      </a: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(SBPA)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T4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FFFF00"/>
                          </a:solidFill>
                          <a:latin typeface="Arial"/>
                        </a:rPr>
                        <a:t>T5</a:t>
                      </a:r>
                      <a:endParaRPr lang="en-US" sz="1200" b="1" i="0" u="none" strike="noStrike" dirty="0">
                        <a:solidFill>
                          <a:srgbClr val="FFFF00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T6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T7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T8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T9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T10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T11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T12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T13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T14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T15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T16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T20</a:t>
                      </a:r>
                    </a:p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(</a:t>
                      </a:r>
                      <a:r>
                        <a:rPr lang="en-US" sz="1200" b="1" i="0" u="none" strike="noStrike" dirty="0" err="1" smtClean="0">
                          <a:solidFill>
                            <a:srgbClr val="000000"/>
                          </a:solidFill>
                          <a:latin typeface="Arial"/>
                        </a:rPr>
                        <a:t>Maks</a:t>
                      </a: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KGT 1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KGT</a:t>
                      </a:r>
                      <a:r>
                        <a:rPr lang="en-US" sz="1200" b="1" i="0" u="none" strike="noStrike" baseline="0" dirty="0" smtClean="0">
                          <a:solidFill>
                            <a:schemeClr val="tx1"/>
                          </a:solidFill>
                          <a:latin typeface="Arial"/>
                        </a:rPr>
                        <a:t> 2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DG1-1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2600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2825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3050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3275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3500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3725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3950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4175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4400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4625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4850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5075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5300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6220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225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230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</a:tr>
            </a:tbl>
          </a:graphicData>
        </a:graphic>
      </p:graphicFrame>
      <p:sp>
        <p:nvSpPr>
          <p:cNvPr id="67" name="TextBox 66"/>
          <p:cNvSpPr txBox="1"/>
          <p:nvPr/>
        </p:nvSpPr>
        <p:spPr>
          <a:xfrm>
            <a:off x="3505200" y="1782168"/>
            <a:ext cx="5486400" cy="181588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/>
            <a:r>
              <a:rPr lang="en-MY" sz="1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Pemindahan</a:t>
            </a:r>
            <a:r>
              <a:rPr lang="en-MY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Gaji</a:t>
            </a:r>
            <a:r>
              <a:rPr lang="en-MY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JGM </a:t>
            </a:r>
            <a:r>
              <a:rPr lang="en-MY" sz="1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ke</a:t>
            </a:r>
            <a:r>
              <a:rPr lang="en-MY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JGS</a:t>
            </a:r>
          </a:p>
          <a:p>
            <a:pPr marL="231775" indent="-231775" algn="just">
              <a:buAutoNum type="arabicPeriod"/>
            </a:pP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Pegawai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diberikan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satu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Pergerakan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Gaji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Biasa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gred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gaji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asal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(+90.45)</a:t>
            </a:r>
          </a:p>
          <a:p>
            <a:pPr marL="231775" indent="-231775" algn="just">
              <a:buAutoNum type="arabicPeriod"/>
            </a:pP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Gaji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pegawai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dipindahkan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ke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JGS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berdasarkan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matagaji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sama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atau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tertinggi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berhampiran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Tarikh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Pergerakan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Gaji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pegawai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ialah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1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Januari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(+43.75)</a:t>
            </a:r>
          </a:p>
          <a:p>
            <a:pPr marL="231775" indent="-231775" algn="just">
              <a:buAutoNum type="arabicPeriod" startAt="3"/>
            </a:pP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Pegawai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diberikan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Pergerakan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Gaji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Tahunan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bagi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tahun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2012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pada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1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Januari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(+225)</a:t>
            </a:r>
          </a:p>
        </p:txBody>
      </p:sp>
      <p:grpSp>
        <p:nvGrpSpPr>
          <p:cNvPr id="2" name="Group 76"/>
          <p:cNvGrpSpPr/>
          <p:nvPr/>
        </p:nvGrpSpPr>
        <p:grpSpPr>
          <a:xfrm>
            <a:off x="2631744" y="1676400"/>
            <a:ext cx="990600" cy="381000"/>
            <a:chOff x="3159456" y="1676400"/>
            <a:chExt cx="990600" cy="381000"/>
          </a:xfrm>
        </p:grpSpPr>
        <p:sp>
          <p:nvSpPr>
            <p:cNvPr id="64" name="Curved Up Arrow 53"/>
            <p:cNvSpPr>
              <a:spLocks noChangeArrowheads="1"/>
            </p:cNvSpPr>
            <p:nvPr/>
          </p:nvSpPr>
          <p:spPr bwMode="auto">
            <a:xfrm>
              <a:off x="3352800" y="1676400"/>
              <a:ext cx="797256" cy="304800"/>
            </a:xfrm>
            <a:prstGeom prst="curvedUpArrow">
              <a:avLst>
                <a:gd name="adj1" fmla="val 24991"/>
                <a:gd name="adj2" fmla="val 96444"/>
                <a:gd name="adj3" fmla="val 25000"/>
              </a:avLst>
            </a:prstGeom>
            <a:solidFill>
              <a:srgbClr val="FF0000"/>
            </a:solidFill>
            <a:ln w="3175" algn="ctr">
              <a:solidFill>
                <a:schemeClr val="tx1"/>
              </a:solidFill>
              <a:round/>
              <a:headEnd/>
              <a:tailEnd/>
            </a:ln>
          </p:spPr>
          <p:txBody>
            <a:bodyPr lIns="96989" tIns="48495" rIns="96989" bIns="48495"/>
            <a:lstStyle/>
            <a:p>
              <a:pPr eaLnBrk="0" hangingPunct="0">
                <a:spcBef>
                  <a:spcPct val="30000"/>
                </a:spcBef>
              </a:pPr>
              <a:endParaRPr kumimoji="1" lang="en-US" sz="1200" b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69" name="Oval 71"/>
            <p:cNvSpPr>
              <a:spLocks noChangeArrowheads="1"/>
            </p:cNvSpPr>
            <p:nvPr/>
          </p:nvSpPr>
          <p:spPr bwMode="auto">
            <a:xfrm>
              <a:off x="3159456" y="1752614"/>
              <a:ext cx="285374" cy="304786"/>
            </a:xfrm>
            <a:prstGeom prst="ellipse">
              <a:avLst/>
            </a:prstGeom>
            <a:solidFill>
              <a:schemeClr val="bg1"/>
            </a:solidFill>
            <a:ln w="38100" algn="ctr">
              <a:solidFill>
                <a:srgbClr val="FF0000"/>
              </a:solidFill>
              <a:round/>
              <a:headEnd/>
              <a:tailEnd/>
            </a:ln>
          </p:spPr>
          <p:txBody>
            <a:bodyPr lIns="96989" tIns="48495" rIns="96989" bIns="48495" anchor="ctr"/>
            <a:lstStyle/>
            <a:p>
              <a:pPr algn="ctr" eaLnBrk="0" hangingPunct="0">
                <a:spcBef>
                  <a:spcPct val="30000"/>
                </a:spcBef>
              </a:pPr>
              <a:r>
                <a:rPr kumimoji="1" lang="en-US" sz="1200" b="1" dirty="0" smtClean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1</a:t>
              </a:r>
              <a:endParaRPr kumimoji="1" lang="en-US" sz="1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3" name="Group 77"/>
          <p:cNvGrpSpPr/>
          <p:nvPr/>
        </p:nvGrpSpPr>
        <p:grpSpPr>
          <a:xfrm>
            <a:off x="1600200" y="1676400"/>
            <a:ext cx="2057400" cy="2057400"/>
            <a:chOff x="1600200" y="1676400"/>
            <a:chExt cx="2057400" cy="2057400"/>
          </a:xfrm>
        </p:grpSpPr>
        <p:cxnSp>
          <p:nvCxnSpPr>
            <p:cNvPr id="54" name="Straight Arrow Connector 53"/>
            <p:cNvCxnSpPr/>
            <p:nvPr/>
          </p:nvCxnSpPr>
          <p:spPr>
            <a:xfrm rot="5400000">
              <a:off x="1600200" y="1676400"/>
              <a:ext cx="2057400" cy="2057400"/>
            </a:xfrm>
            <a:prstGeom prst="straightConnector1">
              <a:avLst/>
            </a:prstGeom>
            <a:ln w="57150">
              <a:solidFill>
                <a:srgbClr val="FF0000"/>
              </a:solidFill>
              <a:prstDash val="dash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Oval 71"/>
            <p:cNvSpPr>
              <a:spLocks noChangeArrowheads="1"/>
            </p:cNvSpPr>
            <p:nvPr/>
          </p:nvSpPr>
          <p:spPr bwMode="auto">
            <a:xfrm>
              <a:off x="2356512" y="2514614"/>
              <a:ext cx="285374" cy="304786"/>
            </a:xfrm>
            <a:prstGeom prst="ellipse">
              <a:avLst/>
            </a:prstGeom>
            <a:solidFill>
              <a:schemeClr val="bg1"/>
            </a:solidFill>
            <a:ln w="38100" algn="ctr">
              <a:solidFill>
                <a:srgbClr val="FF0000"/>
              </a:solidFill>
              <a:round/>
              <a:headEnd/>
              <a:tailEnd/>
            </a:ln>
          </p:spPr>
          <p:txBody>
            <a:bodyPr lIns="96989" tIns="48495" rIns="96989" bIns="48495" anchor="ctr"/>
            <a:lstStyle/>
            <a:p>
              <a:pPr algn="ctr" eaLnBrk="0" hangingPunct="0">
                <a:spcBef>
                  <a:spcPct val="30000"/>
                </a:spcBef>
              </a:pPr>
              <a:r>
                <a:rPr kumimoji="1" lang="en-US" sz="1200" b="1" dirty="0" smtClean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2</a:t>
              </a:r>
              <a:endParaRPr kumimoji="1" lang="en-US" sz="1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4" name="Group 78"/>
          <p:cNvGrpSpPr/>
          <p:nvPr/>
        </p:nvGrpSpPr>
        <p:grpSpPr>
          <a:xfrm>
            <a:off x="1205552" y="4332038"/>
            <a:ext cx="928048" cy="304786"/>
            <a:chOff x="699448" y="4191014"/>
            <a:chExt cx="928048" cy="304786"/>
          </a:xfrm>
        </p:grpSpPr>
        <p:sp>
          <p:nvSpPr>
            <p:cNvPr id="73" name="Curved Up Arrow 53"/>
            <p:cNvSpPr>
              <a:spLocks noChangeArrowheads="1"/>
            </p:cNvSpPr>
            <p:nvPr/>
          </p:nvSpPr>
          <p:spPr bwMode="auto">
            <a:xfrm>
              <a:off x="990600" y="4202376"/>
              <a:ext cx="636896" cy="230872"/>
            </a:xfrm>
            <a:prstGeom prst="curvedUpArrow">
              <a:avLst>
                <a:gd name="adj1" fmla="val 24991"/>
                <a:gd name="adj2" fmla="val 50004"/>
                <a:gd name="adj3" fmla="val 25000"/>
              </a:avLst>
            </a:prstGeom>
            <a:solidFill>
              <a:srgbClr val="FF0000"/>
            </a:solidFill>
            <a:ln w="3175" algn="ctr">
              <a:solidFill>
                <a:schemeClr val="tx1"/>
              </a:solidFill>
              <a:round/>
              <a:headEnd/>
              <a:tailEnd/>
            </a:ln>
          </p:spPr>
          <p:txBody>
            <a:bodyPr lIns="96989" tIns="48495" rIns="96989" bIns="48495"/>
            <a:lstStyle/>
            <a:p>
              <a:pPr eaLnBrk="0" hangingPunct="0">
                <a:spcBef>
                  <a:spcPct val="30000"/>
                </a:spcBef>
              </a:pPr>
              <a:endParaRPr kumimoji="1" lang="en-US" sz="1200" b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74" name="Oval 71"/>
            <p:cNvSpPr>
              <a:spLocks noChangeArrowheads="1"/>
            </p:cNvSpPr>
            <p:nvPr/>
          </p:nvSpPr>
          <p:spPr bwMode="auto">
            <a:xfrm>
              <a:off x="699448" y="4191014"/>
              <a:ext cx="285374" cy="304786"/>
            </a:xfrm>
            <a:prstGeom prst="ellipse">
              <a:avLst/>
            </a:prstGeom>
            <a:solidFill>
              <a:schemeClr val="bg1"/>
            </a:solidFill>
            <a:ln w="38100" algn="ctr">
              <a:solidFill>
                <a:srgbClr val="FF0000"/>
              </a:solidFill>
              <a:round/>
              <a:headEnd/>
              <a:tailEnd/>
            </a:ln>
          </p:spPr>
          <p:txBody>
            <a:bodyPr lIns="96989" tIns="48495" rIns="96989" bIns="48495" anchor="ctr"/>
            <a:lstStyle/>
            <a:p>
              <a:pPr algn="ctr" eaLnBrk="0" hangingPunct="0">
                <a:spcBef>
                  <a:spcPct val="30000"/>
                </a:spcBef>
              </a:pPr>
              <a:r>
                <a:rPr kumimoji="1" lang="en-US" sz="1200" b="1" dirty="0" smtClean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3</a:t>
              </a:r>
              <a:endParaRPr kumimoji="1" lang="en-US" sz="1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0" name="Curved Up Arrow 53"/>
          <p:cNvSpPr>
            <a:spLocks noChangeArrowheads="1"/>
          </p:cNvSpPr>
          <p:nvPr/>
        </p:nvSpPr>
        <p:spPr bwMode="auto">
          <a:xfrm>
            <a:off x="2133600" y="4359320"/>
            <a:ext cx="457200" cy="214952"/>
          </a:xfrm>
          <a:prstGeom prst="curvedUpArrow">
            <a:avLst>
              <a:gd name="adj1" fmla="val 24991"/>
              <a:gd name="adj2" fmla="val 50004"/>
              <a:gd name="adj3" fmla="val 25000"/>
            </a:avLst>
          </a:prstGeom>
          <a:solidFill>
            <a:srgbClr val="FF0000"/>
          </a:solidFill>
          <a:ln w="3175" algn="ctr">
            <a:solidFill>
              <a:schemeClr val="tx1"/>
            </a:solidFill>
            <a:round/>
            <a:headEnd/>
            <a:tailEnd/>
          </a:ln>
        </p:spPr>
        <p:txBody>
          <a:bodyPr lIns="96989" tIns="48495" rIns="96989" bIns="48495"/>
          <a:lstStyle/>
          <a:p>
            <a:pPr eaLnBrk="0" hangingPunct="0">
              <a:spcBef>
                <a:spcPct val="30000"/>
              </a:spcBef>
            </a:pPr>
            <a:endParaRPr kumimoji="1" lang="en-US" sz="1200" b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24" name="Oval 71"/>
          <p:cNvSpPr>
            <a:spLocks noChangeArrowheads="1"/>
          </p:cNvSpPr>
          <p:nvPr/>
        </p:nvSpPr>
        <p:spPr bwMode="auto">
          <a:xfrm>
            <a:off x="1905000" y="5029214"/>
            <a:ext cx="285374" cy="304786"/>
          </a:xfrm>
          <a:prstGeom prst="ellipse">
            <a:avLst/>
          </a:prstGeom>
          <a:solidFill>
            <a:schemeClr val="bg1"/>
          </a:solidFill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lIns="96989" tIns="48495" rIns="96989" bIns="48495" anchor="ctr"/>
          <a:lstStyle/>
          <a:p>
            <a:pPr algn="ctr" eaLnBrk="0" hangingPunct="0">
              <a:spcBef>
                <a:spcPct val="30000"/>
              </a:spcBef>
            </a:pPr>
            <a:r>
              <a:rPr kumimoji="1" lang="en-US" sz="1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4</a:t>
            </a:r>
            <a:endParaRPr kumimoji="1" lang="en-US" sz="12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505200" y="4495800"/>
            <a:ext cx="5486400" cy="95410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231775" indent="-231775" algn="just">
              <a:buFont typeface="+mj-lt"/>
              <a:buAutoNum type="arabicPeriod" startAt="4"/>
            </a:pP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Pegawai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menggenapkan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10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tahun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perkhidmatan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gred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lantikan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dan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boleh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dipertimbangkan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peningkatan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gred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gaji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ke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Gred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DG1-2. (+435)</a:t>
            </a:r>
          </a:p>
          <a:p>
            <a:pPr marL="231775" indent="-231775" algn="just">
              <a:buFont typeface="+mj-lt"/>
              <a:buAutoNum type="arabicPeriod" startAt="4"/>
            </a:pP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Pergerakan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Gaji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Tahunan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graphicFrame>
        <p:nvGraphicFramePr>
          <p:cNvPr id="29" name="Table 28"/>
          <p:cNvGraphicFramePr>
            <a:graphicFrameLocks noGrp="1"/>
          </p:cNvGraphicFramePr>
          <p:nvPr/>
        </p:nvGraphicFramePr>
        <p:xfrm>
          <a:off x="609595" y="5576248"/>
          <a:ext cx="8001012" cy="834866"/>
        </p:xfrm>
        <a:graphic>
          <a:graphicData uri="http://schemas.openxmlformats.org/drawingml/2006/table">
            <a:tbl>
              <a:tblPr/>
              <a:tblGrid>
                <a:gridCol w="546654"/>
                <a:gridCol w="414131"/>
                <a:gridCol w="414131"/>
                <a:gridCol w="414131"/>
                <a:gridCol w="414131"/>
                <a:gridCol w="414131"/>
                <a:gridCol w="414131"/>
                <a:gridCol w="414131"/>
                <a:gridCol w="414131"/>
                <a:gridCol w="414131"/>
                <a:gridCol w="414131"/>
                <a:gridCol w="414131"/>
                <a:gridCol w="414131"/>
                <a:gridCol w="414131"/>
                <a:gridCol w="414131"/>
                <a:gridCol w="414131"/>
                <a:gridCol w="556586"/>
                <a:gridCol w="271676"/>
                <a:gridCol w="414131"/>
              </a:tblGrid>
              <a:tr h="45386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err="1" smtClean="0">
                          <a:solidFill>
                            <a:srgbClr val="000000"/>
                          </a:solidFill>
                          <a:latin typeface="Arial"/>
                        </a:rPr>
                        <a:t>Gred</a:t>
                      </a: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(SBPA)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T3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T4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T5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T6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T7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T8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T9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T10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T11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T12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T13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T14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T15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T16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T17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T18</a:t>
                      </a:r>
                    </a:p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(</a:t>
                      </a:r>
                      <a:r>
                        <a:rPr lang="en-US" sz="1200" b="1" i="0" u="none" strike="noStrike" dirty="0" err="1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Maks</a:t>
                      </a: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KGT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DG1-2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3485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3735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3985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4235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4485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4735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4985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5235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5485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1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5735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5985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6235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6485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6735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6985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7235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MY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250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</a:tr>
            </a:tbl>
          </a:graphicData>
        </a:graphic>
      </p:graphicFrame>
      <p:cxnSp>
        <p:nvCxnSpPr>
          <p:cNvPr id="30" name="Straight Arrow Connector 29"/>
          <p:cNvCxnSpPr/>
          <p:nvPr/>
        </p:nvCxnSpPr>
        <p:spPr>
          <a:xfrm rot="5400000">
            <a:off x="1219200" y="4495800"/>
            <a:ext cx="1371600" cy="1066800"/>
          </a:xfrm>
          <a:prstGeom prst="straightConnector1">
            <a:avLst/>
          </a:prstGeom>
          <a:ln w="57150">
            <a:solidFill>
              <a:srgbClr val="FF0000"/>
            </a:solidFill>
            <a:prstDash val="dash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55"/>
          <p:cNvGrpSpPr/>
          <p:nvPr/>
        </p:nvGrpSpPr>
        <p:grpSpPr>
          <a:xfrm>
            <a:off x="1295400" y="6297304"/>
            <a:ext cx="6362128" cy="498130"/>
            <a:chOff x="1295400" y="6297304"/>
            <a:chExt cx="6362128" cy="498130"/>
          </a:xfrm>
        </p:grpSpPr>
        <p:sp>
          <p:nvSpPr>
            <p:cNvPr id="34" name="Curved Up Arrow 53"/>
            <p:cNvSpPr>
              <a:spLocks noChangeArrowheads="1"/>
            </p:cNvSpPr>
            <p:nvPr/>
          </p:nvSpPr>
          <p:spPr bwMode="auto">
            <a:xfrm>
              <a:off x="1295400" y="6297304"/>
              <a:ext cx="457200" cy="214952"/>
            </a:xfrm>
            <a:prstGeom prst="curvedUpArrow">
              <a:avLst>
                <a:gd name="adj1" fmla="val 24991"/>
                <a:gd name="adj2" fmla="val 50004"/>
                <a:gd name="adj3" fmla="val 25000"/>
              </a:avLst>
            </a:prstGeom>
            <a:solidFill>
              <a:srgbClr val="FF0000"/>
            </a:solidFill>
            <a:ln w="3175" algn="ctr">
              <a:solidFill>
                <a:schemeClr val="tx1"/>
              </a:solidFill>
              <a:round/>
              <a:headEnd/>
              <a:tailEnd/>
            </a:ln>
          </p:spPr>
          <p:txBody>
            <a:bodyPr lIns="96989" tIns="48495" rIns="96989" bIns="48495"/>
            <a:lstStyle/>
            <a:p>
              <a:pPr eaLnBrk="0" hangingPunct="0">
                <a:spcBef>
                  <a:spcPct val="30000"/>
                </a:spcBef>
              </a:pPr>
              <a:endParaRPr kumimoji="1" lang="en-US" sz="1200" b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5" name="Curved Up Arrow 53"/>
            <p:cNvSpPr>
              <a:spLocks noChangeArrowheads="1"/>
            </p:cNvSpPr>
            <p:nvPr/>
          </p:nvSpPr>
          <p:spPr bwMode="auto">
            <a:xfrm>
              <a:off x="1774208" y="6302992"/>
              <a:ext cx="457200" cy="214952"/>
            </a:xfrm>
            <a:prstGeom prst="curvedUpArrow">
              <a:avLst>
                <a:gd name="adj1" fmla="val 24991"/>
                <a:gd name="adj2" fmla="val 50004"/>
                <a:gd name="adj3" fmla="val 25000"/>
              </a:avLst>
            </a:prstGeom>
            <a:solidFill>
              <a:srgbClr val="FF0000"/>
            </a:solidFill>
            <a:ln w="3175" algn="ctr">
              <a:solidFill>
                <a:schemeClr val="tx1"/>
              </a:solidFill>
              <a:round/>
              <a:headEnd/>
              <a:tailEnd/>
            </a:ln>
          </p:spPr>
          <p:txBody>
            <a:bodyPr lIns="96989" tIns="48495" rIns="96989" bIns="48495"/>
            <a:lstStyle/>
            <a:p>
              <a:pPr eaLnBrk="0" hangingPunct="0">
                <a:spcBef>
                  <a:spcPct val="30000"/>
                </a:spcBef>
              </a:pPr>
              <a:endParaRPr kumimoji="1" lang="en-US" sz="1200" b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6" name="Curved Up Arrow 53"/>
            <p:cNvSpPr>
              <a:spLocks noChangeArrowheads="1"/>
            </p:cNvSpPr>
            <p:nvPr/>
          </p:nvSpPr>
          <p:spPr bwMode="auto">
            <a:xfrm>
              <a:off x="2209800" y="6310952"/>
              <a:ext cx="457200" cy="214952"/>
            </a:xfrm>
            <a:prstGeom prst="curvedUpArrow">
              <a:avLst>
                <a:gd name="adj1" fmla="val 24991"/>
                <a:gd name="adj2" fmla="val 50004"/>
                <a:gd name="adj3" fmla="val 25000"/>
              </a:avLst>
            </a:prstGeom>
            <a:solidFill>
              <a:srgbClr val="FF0000"/>
            </a:solidFill>
            <a:ln w="3175" algn="ctr">
              <a:solidFill>
                <a:schemeClr val="tx1"/>
              </a:solidFill>
              <a:round/>
              <a:headEnd/>
              <a:tailEnd/>
            </a:ln>
          </p:spPr>
          <p:txBody>
            <a:bodyPr lIns="96989" tIns="48495" rIns="96989" bIns="48495"/>
            <a:lstStyle/>
            <a:p>
              <a:pPr eaLnBrk="0" hangingPunct="0">
                <a:spcBef>
                  <a:spcPct val="30000"/>
                </a:spcBef>
              </a:pPr>
              <a:endParaRPr kumimoji="1" lang="en-US" sz="1200" b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7" name="Curved Up Arrow 53"/>
            <p:cNvSpPr>
              <a:spLocks noChangeArrowheads="1"/>
            </p:cNvSpPr>
            <p:nvPr/>
          </p:nvSpPr>
          <p:spPr bwMode="auto">
            <a:xfrm>
              <a:off x="2702256" y="6310952"/>
              <a:ext cx="457200" cy="214952"/>
            </a:xfrm>
            <a:prstGeom prst="curvedUpArrow">
              <a:avLst>
                <a:gd name="adj1" fmla="val 24991"/>
                <a:gd name="adj2" fmla="val 50004"/>
                <a:gd name="adj3" fmla="val 25000"/>
              </a:avLst>
            </a:prstGeom>
            <a:solidFill>
              <a:srgbClr val="FF0000"/>
            </a:solidFill>
            <a:ln w="3175" algn="ctr">
              <a:solidFill>
                <a:schemeClr val="tx1"/>
              </a:solidFill>
              <a:round/>
              <a:headEnd/>
              <a:tailEnd/>
            </a:ln>
          </p:spPr>
          <p:txBody>
            <a:bodyPr lIns="96989" tIns="48495" rIns="96989" bIns="48495"/>
            <a:lstStyle/>
            <a:p>
              <a:pPr eaLnBrk="0" hangingPunct="0">
                <a:spcBef>
                  <a:spcPct val="30000"/>
                </a:spcBef>
              </a:pPr>
              <a:endParaRPr kumimoji="1" lang="en-US" sz="1200" b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8" name="Curved Up Arrow 53"/>
            <p:cNvSpPr>
              <a:spLocks noChangeArrowheads="1"/>
            </p:cNvSpPr>
            <p:nvPr/>
          </p:nvSpPr>
          <p:spPr bwMode="auto">
            <a:xfrm>
              <a:off x="3153768" y="6318912"/>
              <a:ext cx="457200" cy="214952"/>
            </a:xfrm>
            <a:prstGeom prst="curvedUpArrow">
              <a:avLst>
                <a:gd name="adj1" fmla="val 24991"/>
                <a:gd name="adj2" fmla="val 50004"/>
                <a:gd name="adj3" fmla="val 25000"/>
              </a:avLst>
            </a:prstGeom>
            <a:solidFill>
              <a:srgbClr val="FF0000"/>
            </a:solidFill>
            <a:ln w="3175" algn="ctr">
              <a:solidFill>
                <a:schemeClr val="tx1"/>
              </a:solidFill>
              <a:round/>
              <a:headEnd/>
              <a:tailEnd/>
            </a:ln>
          </p:spPr>
          <p:txBody>
            <a:bodyPr lIns="96989" tIns="48495" rIns="96989" bIns="48495"/>
            <a:lstStyle/>
            <a:p>
              <a:pPr eaLnBrk="0" hangingPunct="0">
                <a:spcBef>
                  <a:spcPct val="30000"/>
                </a:spcBef>
              </a:pPr>
              <a:endParaRPr kumimoji="1" lang="en-US" sz="1200" b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9" name="Curved Up Arrow 53"/>
            <p:cNvSpPr>
              <a:spLocks noChangeArrowheads="1"/>
            </p:cNvSpPr>
            <p:nvPr/>
          </p:nvSpPr>
          <p:spPr bwMode="auto">
            <a:xfrm>
              <a:off x="3597320" y="6310952"/>
              <a:ext cx="457200" cy="214952"/>
            </a:xfrm>
            <a:prstGeom prst="curvedUpArrow">
              <a:avLst>
                <a:gd name="adj1" fmla="val 24991"/>
                <a:gd name="adj2" fmla="val 50004"/>
                <a:gd name="adj3" fmla="val 25000"/>
              </a:avLst>
            </a:prstGeom>
            <a:solidFill>
              <a:srgbClr val="FF0000"/>
            </a:solidFill>
            <a:ln w="3175" algn="ctr">
              <a:solidFill>
                <a:schemeClr val="tx1"/>
              </a:solidFill>
              <a:round/>
              <a:headEnd/>
              <a:tailEnd/>
            </a:ln>
          </p:spPr>
          <p:txBody>
            <a:bodyPr lIns="96989" tIns="48495" rIns="96989" bIns="48495"/>
            <a:lstStyle/>
            <a:p>
              <a:pPr eaLnBrk="0" hangingPunct="0">
                <a:spcBef>
                  <a:spcPct val="30000"/>
                </a:spcBef>
              </a:pPr>
              <a:endParaRPr kumimoji="1" lang="en-US" sz="1200" b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41" name="Curved Up Arrow 53"/>
            <p:cNvSpPr>
              <a:spLocks noChangeArrowheads="1"/>
            </p:cNvSpPr>
            <p:nvPr/>
          </p:nvSpPr>
          <p:spPr bwMode="auto">
            <a:xfrm>
              <a:off x="4054520" y="6297304"/>
              <a:ext cx="457200" cy="214952"/>
            </a:xfrm>
            <a:prstGeom prst="curvedUpArrow">
              <a:avLst>
                <a:gd name="adj1" fmla="val 24991"/>
                <a:gd name="adj2" fmla="val 50004"/>
                <a:gd name="adj3" fmla="val 25000"/>
              </a:avLst>
            </a:prstGeom>
            <a:solidFill>
              <a:srgbClr val="FF0000"/>
            </a:solidFill>
            <a:ln w="3175" algn="ctr">
              <a:solidFill>
                <a:schemeClr val="tx1"/>
              </a:solidFill>
              <a:round/>
              <a:headEnd/>
              <a:tailEnd/>
            </a:ln>
          </p:spPr>
          <p:txBody>
            <a:bodyPr lIns="96989" tIns="48495" rIns="96989" bIns="48495"/>
            <a:lstStyle/>
            <a:p>
              <a:pPr eaLnBrk="0" hangingPunct="0">
                <a:spcBef>
                  <a:spcPct val="30000"/>
                </a:spcBef>
              </a:pPr>
              <a:endParaRPr kumimoji="1" lang="en-US" sz="1200" b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42" name="Curved Up Arrow 53"/>
            <p:cNvSpPr>
              <a:spLocks noChangeArrowheads="1"/>
            </p:cNvSpPr>
            <p:nvPr/>
          </p:nvSpPr>
          <p:spPr bwMode="auto">
            <a:xfrm>
              <a:off x="4482152" y="6310952"/>
              <a:ext cx="457200" cy="214952"/>
            </a:xfrm>
            <a:prstGeom prst="curvedUpArrow">
              <a:avLst>
                <a:gd name="adj1" fmla="val 24991"/>
                <a:gd name="adj2" fmla="val 50004"/>
                <a:gd name="adj3" fmla="val 25000"/>
              </a:avLst>
            </a:prstGeom>
            <a:solidFill>
              <a:srgbClr val="FF0000"/>
            </a:solidFill>
            <a:ln w="3175" algn="ctr">
              <a:solidFill>
                <a:schemeClr val="tx1"/>
              </a:solidFill>
              <a:round/>
              <a:headEnd/>
              <a:tailEnd/>
            </a:ln>
          </p:spPr>
          <p:txBody>
            <a:bodyPr lIns="96989" tIns="48495" rIns="96989" bIns="48495"/>
            <a:lstStyle/>
            <a:p>
              <a:pPr eaLnBrk="0" hangingPunct="0">
                <a:spcBef>
                  <a:spcPct val="30000"/>
                </a:spcBef>
              </a:pPr>
              <a:endParaRPr kumimoji="1" lang="en-US" sz="1200" b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43" name="Curved Up Arrow 53"/>
            <p:cNvSpPr>
              <a:spLocks noChangeArrowheads="1"/>
            </p:cNvSpPr>
            <p:nvPr/>
          </p:nvSpPr>
          <p:spPr bwMode="auto">
            <a:xfrm>
              <a:off x="4898408" y="6316640"/>
              <a:ext cx="457200" cy="214952"/>
            </a:xfrm>
            <a:prstGeom prst="curvedUpArrow">
              <a:avLst>
                <a:gd name="adj1" fmla="val 24991"/>
                <a:gd name="adj2" fmla="val 50004"/>
                <a:gd name="adj3" fmla="val 25000"/>
              </a:avLst>
            </a:prstGeom>
            <a:solidFill>
              <a:srgbClr val="FF0000"/>
            </a:solidFill>
            <a:ln w="3175" algn="ctr">
              <a:solidFill>
                <a:schemeClr val="tx1"/>
              </a:solidFill>
              <a:round/>
              <a:headEnd/>
              <a:tailEnd/>
            </a:ln>
          </p:spPr>
          <p:txBody>
            <a:bodyPr lIns="96989" tIns="48495" rIns="96989" bIns="48495"/>
            <a:lstStyle/>
            <a:p>
              <a:pPr eaLnBrk="0" hangingPunct="0">
                <a:spcBef>
                  <a:spcPct val="30000"/>
                </a:spcBef>
              </a:pPr>
              <a:endParaRPr kumimoji="1" lang="en-US" sz="1200" b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44" name="Curved Up Arrow 53"/>
            <p:cNvSpPr>
              <a:spLocks noChangeArrowheads="1"/>
            </p:cNvSpPr>
            <p:nvPr/>
          </p:nvSpPr>
          <p:spPr bwMode="auto">
            <a:xfrm>
              <a:off x="5377216" y="6322328"/>
              <a:ext cx="457200" cy="214952"/>
            </a:xfrm>
            <a:prstGeom prst="curvedUpArrow">
              <a:avLst>
                <a:gd name="adj1" fmla="val 24991"/>
                <a:gd name="adj2" fmla="val 50004"/>
                <a:gd name="adj3" fmla="val 25000"/>
              </a:avLst>
            </a:prstGeom>
            <a:solidFill>
              <a:srgbClr val="FF0000"/>
            </a:solidFill>
            <a:ln w="3175" algn="ctr">
              <a:solidFill>
                <a:schemeClr val="tx1"/>
              </a:solidFill>
              <a:round/>
              <a:headEnd/>
              <a:tailEnd/>
            </a:ln>
          </p:spPr>
          <p:txBody>
            <a:bodyPr lIns="96989" tIns="48495" rIns="96989" bIns="48495"/>
            <a:lstStyle/>
            <a:p>
              <a:pPr eaLnBrk="0" hangingPunct="0">
                <a:spcBef>
                  <a:spcPct val="30000"/>
                </a:spcBef>
              </a:pPr>
              <a:endParaRPr kumimoji="1" lang="en-US" sz="1200" b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45" name="Curved Up Arrow 53"/>
            <p:cNvSpPr>
              <a:spLocks noChangeArrowheads="1"/>
            </p:cNvSpPr>
            <p:nvPr/>
          </p:nvSpPr>
          <p:spPr bwMode="auto">
            <a:xfrm>
              <a:off x="5812808" y="6330288"/>
              <a:ext cx="457200" cy="214952"/>
            </a:xfrm>
            <a:prstGeom prst="curvedUpArrow">
              <a:avLst>
                <a:gd name="adj1" fmla="val 24991"/>
                <a:gd name="adj2" fmla="val 50004"/>
                <a:gd name="adj3" fmla="val 25000"/>
              </a:avLst>
            </a:prstGeom>
            <a:solidFill>
              <a:srgbClr val="FF0000"/>
            </a:solidFill>
            <a:ln w="3175" algn="ctr">
              <a:solidFill>
                <a:schemeClr val="tx1"/>
              </a:solidFill>
              <a:round/>
              <a:headEnd/>
              <a:tailEnd/>
            </a:ln>
          </p:spPr>
          <p:txBody>
            <a:bodyPr lIns="96989" tIns="48495" rIns="96989" bIns="48495"/>
            <a:lstStyle/>
            <a:p>
              <a:pPr eaLnBrk="0" hangingPunct="0">
                <a:spcBef>
                  <a:spcPct val="30000"/>
                </a:spcBef>
              </a:pPr>
              <a:endParaRPr kumimoji="1" lang="en-US" sz="1200" b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48" name="Curved Up Arrow 53"/>
            <p:cNvSpPr>
              <a:spLocks noChangeArrowheads="1"/>
            </p:cNvSpPr>
            <p:nvPr/>
          </p:nvSpPr>
          <p:spPr bwMode="auto">
            <a:xfrm>
              <a:off x="6305264" y="6330288"/>
              <a:ext cx="457200" cy="214952"/>
            </a:xfrm>
            <a:prstGeom prst="curvedUpArrow">
              <a:avLst>
                <a:gd name="adj1" fmla="val 24991"/>
                <a:gd name="adj2" fmla="val 50004"/>
                <a:gd name="adj3" fmla="val 25000"/>
              </a:avLst>
            </a:prstGeom>
            <a:solidFill>
              <a:srgbClr val="FF0000"/>
            </a:solidFill>
            <a:ln w="3175" algn="ctr">
              <a:solidFill>
                <a:schemeClr val="tx1"/>
              </a:solidFill>
              <a:round/>
              <a:headEnd/>
              <a:tailEnd/>
            </a:ln>
          </p:spPr>
          <p:txBody>
            <a:bodyPr lIns="96989" tIns="48495" rIns="96989" bIns="48495"/>
            <a:lstStyle/>
            <a:p>
              <a:pPr eaLnBrk="0" hangingPunct="0">
                <a:spcBef>
                  <a:spcPct val="30000"/>
                </a:spcBef>
              </a:pPr>
              <a:endParaRPr kumimoji="1" lang="en-US" sz="1200" b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49" name="Curved Up Arrow 53"/>
            <p:cNvSpPr>
              <a:spLocks noChangeArrowheads="1"/>
            </p:cNvSpPr>
            <p:nvPr/>
          </p:nvSpPr>
          <p:spPr bwMode="auto">
            <a:xfrm>
              <a:off x="6756776" y="6338248"/>
              <a:ext cx="457200" cy="214952"/>
            </a:xfrm>
            <a:prstGeom prst="curvedUpArrow">
              <a:avLst>
                <a:gd name="adj1" fmla="val 24991"/>
                <a:gd name="adj2" fmla="val 50004"/>
                <a:gd name="adj3" fmla="val 25000"/>
              </a:avLst>
            </a:prstGeom>
            <a:solidFill>
              <a:srgbClr val="FF0000"/>
            </a:solidFill>
            <a:ln w="3175" algn="ctr">
              <a:solidFill>
                <a:schemeClr val="tx1"/>
              </a:solidFill>
              <a:round/>
              <a:headEnd/>
              <a:tailEnd/>
            </a:ln>
          </p:spPr>
          <p:txBody>
            <a:bodyPr lIns="96989" tIns="48495" rIns="96989" bIns="48495"/>
            <a:lstStyle/>
            <a:p>
              <a:pPr eaLnBrk="0" hangingPunct="0">
                <a:spcBef>
                  <a:spcPct val="30000"/>
                </a:spcBef>
              </a:pPr>
              <a:endParaRPr kumimoji="1" lang="en-US" sz="1200" b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50" name="Curved Up Arrow 53"/>
            <p:cNvSpPr>
              <a:spLocks noChangeArrowheads="1"/>
            </p:cNvSpPr>
            <p:nvPr/>
          </p:nvSpPr>
          <p:spPr bwMode="auto">
            <a:xfrm>
              <a:off x="7200328" y="6330288"/>
              <a:ext cx="457200" cy="214952"/>
            </a:xfrm>
            <a:prstGeom prst="curvedUpArrow">
              <a:avLst>
                <a:gd name="adj1" fmla="val 24991"/>
                <a:gd name="adj2" fmla="val 50004"/>
                <a:gd name="adj3" fmla="val 25000"/>
              </a:avLst>
            </a:prstGeom>
            <a:solidFill>
              <a:srgbClr val="FF0000"/>
            </a:solidFill>
            <a:ln w="3175" algn="ctr">
              <a:solidFill>
                <a:schemeClr val="tx1"/>
              </a:solidFill>
              <a:round/>
              <a:headEnd/>
              <a:tailEnd/>
            </a:ln>
          </p:spPr>
          <p:txBody>
            <a:bodyPr lIns="96989" tIns="48495" rIns="96989" bIns="48495"/>
            <a:lstStyle/>
            <a:p>
              <a:pPr eaLnBrk="0" hangingPunct="0">
                <a:spcBef>
                  <a:spcPct val="30000"/>
                </a:spcBef>
              </a:pPr>
              <a:endParaRPr kumimoji="1" lang="en-US" sz="1200" b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55" name="Oval 71"/>
            <p:cNvSpPr>
              <a:spLocks noChangeArrowheads="1"/>
            </p:cNvSpPr>
            <p:nvPr/>
          </p:nvSpPr>
          <p:spPr bwMode="auto">
            <a:xfrm>
              <a:off x="4286626" y="6490648"/>
              <a:ext cx="285374" cy="304786"/>
            </a:xfrm>
            <a:prstGeom prst="ellipse">
              <a:avLst/>
            </a:prstGeom>
            <a:solidFill>
              <a:schemeClr val="bg1"/>
            </a:solidFill>
            <a:ln w="38100" algn="ctr">
              <a:solidFill>
                <a:srgbClr val="FF0000"/>
              </a:solidFill>
              <a:round/>
              <a:headEnd/>
              <a:tailEnd/>
            </a:ln>
          </p:spPr>
          <p:txBody>
            <a:bodyPr lIns="96989" tIns="48495" rIns="96989" bIns="48495" anchor="ctr"/>
            <a:lstStyle/>
            <a:p>
              <a:pPr algn="ctr" eaLnBrk="0" hangingPunct="0">
                <a:spcBef>
                  <a:spcPct val="30000"/>
                </a:spcBef>
              </a:pPr>
              <a:r>
                <a:rPr kumimoji="1" lang="en-US" sz="1200" b="1" dirty="0" smtClean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5</a:t>
              </a:r>
              <a:endParaRPr kumimoji="1" lang="en-US" sz="1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51" name="TextBox 50"/>
          <p:cNvSpPr txBox="1"/>
          <p:nvPr/>
        </p:nvSpPr>
        <p:spPr>
          <a:xfrm>
            <a:off x="152400" y="2161401"/>
            <a:ext cx="2667000" cy="276999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31775" indent="-231775" algn="just"/>
            <a:r>
              <a:rPr lang="en-MY" sz="12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Opsyen</a:t>
            </a:r>
            <a:r>
              <a:rPr lang="en-MY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(1+2) + PGT = RM359.20 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 Box 6"/>
          <p:cNvSpPr txBox="1">
            <a:spLocks noChangeArrowheads="1"/>
          </p:cNvSpPr>
          <p:nvPr/>
        </p:nvSpPr>
        <p:spPr bwMode="auto">
          <a:xfrm>
            <a:off x="381000" y="381000"/>
            <a:ext cx="86868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CONTOH KUANTUM PERTAMBAHAN GAJI DARIPADA SSM KE SBPA</a:t>
            </a:r>
          </a:p>
          <a:p>
            <a:pPr algn="ctr">
              <a:defRPr/>
            </a:pPr>
            <a:r>
              <a:rPr lang="en-US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(DG44 </a:t>
            </a:r>
            <a:r>
              <a:rPr lang="en-US" sz="16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ke</a:t>
            </a:r>
            <a:r>
              <a:rPr lang="en-US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 DG1-2 </a:t>
            </a:r>
            <a:r>
              <a:rPr lang="en-US" sz="16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ke</a:t>
            </a:r>
            <a:r>
              <a:rPr lang="en-US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 DG1-4 = RM 984.21) </a:t>
            </a:r>
            <a:endParaRPr lang="en-US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graphicFrame>
        <p:nvGraphicFramePr>
          <p:cNvPr id="46" name="Table 45"/>
          <p:cNvGraphicFramePr>
            <a:graphicFrameLocks noGrp="1"/>
          </p:cNvGraphicFramePr>
          <p:nvPr/>
        </p:nvGraphicFramePr>
        <p:xfrm>
          <a:off x="990600" y="1028700"/>
          <a:ext cx="5813947" cy="723900"/>
        </p:xfrm>
        <a:graphic>
          <a:graphicData uri="http://schemas.openxmlformats.org/drawingml/2006/table">
            <a:tbl>
              <a:tblPr/>
              <a:tblGrid>
                <a:gridCol w="951931"/>
                <a:gridCol w="674427"/>
                <a:gridCol w="674427"/>
                <a:gridCol w="674427"/>
                <a:gridCol w="674427"/>
                <a:gridCol w="674427"/>
                <a:gridCol w="270681"/>
                <a:gridCol w="609600"/>
                <a:gridCol w="609600"/>
              </a:tblGrid>
              <a:tr h="38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err="1" smtClean="0">
                          <a:solidFill>
                            <a:schemeClr val="tx1"/>
                          </a:solidFill>
                          <a:latin typeface="Arial"/>
                        </a:rPr>
                        <a:t>Gred</a:t>
                      </a:r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 DG44  (SSM)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T10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T11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T12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T13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T14</a:t>
                      </a:r>
                    </a:p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(</a:t>
                      </a:r>
                      <a:r>
                        <a:rPr lang="en-US" sz="1200" b="1" i="0" u="none" strike="noStrike" dirty="0" err="1" smtClean="0">
                          <a:solidFill>
                            <a:schemeClr val="tx1"/>
                          </a:solidFill>
                          <a:latin typeface="Arial"/>
                        </a:rPr>
                        <a:t>Maks</a:t>
                      </a:r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)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KGT 1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KGT</a:t>
                      </a:r>
                      <a:r>
                        <a:rPr lang="en-US" sz="1200" b="1" i="0" u="none" strike="noStrike" baseline="0" dirty="0" smtClean="0">
                          <a:solidFill>
                            <a:schemeClr val="tx1"/>
                          </a:solidFill>
                          <a:latin typeface="Arial"/>
                        </a:rPr>
                        <a:t> 2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P1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4335.51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4485.79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4636.07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4786.35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4936.63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150.28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0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162.81</a:t>
                      </a:r>
                      <a:endParaRPr lang="en-MY" sz="1200" b="0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2" name="Table 51"/>
          <p:cNvGraphicFramePr>
            <a:graphicFrameLocks noGrp="1"/>
          </p:cNvGraphicFramePr>
          <p:nvPr/>
        </p:nvGraphicFramePr>
        <p:xfrm>
          <a:off x="220641" y="3581400"/>
          <a:ext cx="7143699" cy="838200"/>
        </p:xfrm>
        <a:graphic>
          <a:graphicData uri="http://schemas.openxmlformats.org/drawingml/2006/table">
            <a:tbl>
              <a:tblPr/>
              <a:tblGrid>
                <a:gridCol w="644373"/>
                <a:gridCol w="473084"/>
                <a:gridCol w="473084"/>
                <a:gridCol w="473084"/>
                <a:gridCol w="473084"/>
                <a:gridCol w="473084"/>
                <a:gridCol w="473084"/>
                <a:gridCol w="473084"/>
                <a:gridCol w="473084"/>
                <a:gridCol w="473084"/>
                <a:gridCol w="473084"/>
                <a:gridCol w="473084"/>
                <a:gridCol w="560462"/>
                <a:gridCol w="261856"/>
                <a:gridCol w="473084"/>
              </a:tblGrid>
              <a:tr h="4572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err="1" smtClean="0">
                          <a:solidFill>
                            <a:srgbClr val="000000"/>
                          </a:solidFill>
                          <a:latin typeface="Arial"/>
                        </a:rPr>
                        <a:t>Gred</a:t>
                      </a: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(SBPA)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T7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FFFF00"/>
                          </a:solidFill>
                          <a:latin typeface="Arial"/>
                        </a:rPr>
                        <a:t>T8</a:t>
                      </a:r>
                      <a:endParaRPr lang="en-US" sz="1200" b="1" i="0" u="none" strike="noStrike" dirty="0">
                        <a:solidFill>
                          <a:srgbClr val="FFFF00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T9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T10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T11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T12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T13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T14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T15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T16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T17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T18</a:t>
                      </a:r>
                    </a:p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(</a:t>
                      </a:r>
                      <a:r>
                        <a:rPr lang="en-US" sz="1200" b="1" i="0" u="none" strike="noStrike" dirty="0" err="1" smtClean="0">
                          <a:solidFill>
                            <a:srgbClr val="000000"/>
                          </a:solidFill>
                          <a:latin typeface="Arial"/>
                        </a:rPr>
                        <a:t>Maks</a:t>
                      </a: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KGT 1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DG1-2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4485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4735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4985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5235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5485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5735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5985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6235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6485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6735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6985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7235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0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250</a:t>
                      </a:r>
                      <a:endParaRPr lang="en-MY" sz="1200" b="0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</a:tr>
            </a:tbl>
          </a:graphicData>
        </a:graphic>
      </p:graphicFrame>
      <p:sp>
        <p:nvSpPr>
          <p:cNvPr id="67" name="TextBox 66"/>
          <p:cNvSpPr txBox="1"/>
          <p:nvPr/>
        </p:nvSpPr>
        <p:spPr>
          <a:xfrm>
            <a:off x="3505200" y="1782168"/>
            <a:ext cx="5486400" cy="181588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/>
            <a:r>
              <a:rPr lang="en-MY" sz="1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Pemindahan</a:t>
            </a:r>
            <a:r>
              <a:rPr lang="en-MY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Gaji</a:t>
            </a:r>
            <a:r>
              <a:rPr lang="en-MY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JGM </a:t>
            </a:r>
            <a:r>
              <a:rPr lang="en-MY" sz="1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ke</a:t>
            </a:r>
            <a:r>
              <a:rPr lang="en-MY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JGS</a:t>
            </a:r>
          </a:p>
          <a:p>
            <a:pPr marL="231775" indent="-231775" algn="just">
              <a:buAutoNum type="arabicPeriod"/>
            </a:pP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Pegawai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diberikan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satu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Pergerakan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Gaji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Biasa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gred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gaji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asal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.(+150.28)</a:t>
            </a:r>
          </a:p>
          <a:p>
            <a:pPr marL="231775" indent="-231775" algn="just">
              <a:buAutoNum type="arabicPeriod"/>
            </a:pP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Gaji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pegawai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dipindahkan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ke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JGS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berdasarkan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matagaji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sama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atau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tertinggi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berhampiran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Tarikh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Pergerakan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Gaji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pegawai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ialah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1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Januari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.(+98.93)</a:t>
            </a:r>
          </a:p>
          <a:p>
            <a:pPr marL="231775" indent="-231775" algn="just">
              <a:buAutoNum type="arabicPeriod" startAt="3"/>
            </a:pP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Pegawai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diberikan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Pergerakan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Gaji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Tahunan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bagi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tahun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2012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pada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1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Januari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.(+250)</a:t>
            </a:r>
          </a:p>
        </p:txBody>
      </p:sp>
      <p:grpSp>
        <p:nvGrpSpPr>
          <p:cNvPr id="2" name="Group 76"/>
          <p:cNvGrpSpPr/>
          <p:nvPr/>
        </p:nvGrpSpPr>
        <p:grpSpPr>
          <a:xfrm>
            <a:off x="2631744" y="1676400"/>
            <a:ext cx="990600" cy="381000"/>
            <a:chOff x="3159456" y="1676400"/>
            <a:chExt cx="990600" cy="381000"/>
          </a:xfrm>
        </p:grpSpPr>
        <p:sp>
          <p:nvSpPr>
            <p:cNvPr id="64" name="Curved Up Arrow 53"/>
            <p:cNvSpPr>
              <a:spLocks noChangeArrowheads="1"/>
            </p:cNvSpPr>
            <p:nvPr/>
          </p:nvSpPr>
          <p:spPr bwMode="auto">
            <a:xfrm>
              <a:off x="3352800" y="1676400"/>
              <a:ext cx="797256" cy="304800"/>
            </a:xfrm>
            <a:prstGeom prst="curvedUpArrow">
              <a:avLst>
                <a:gd name="adj1" fmla="val 24991"/>
                <a:gd name="adj2" fmla="val 96444"/>
                <a:gd name="adj3" fmla="val 25000"/>
              </a:avLst>
            </a:prstGeom>
            <a:solidFill>
              <a:srgbClr val="FF0000"/>
            </a:solidFill>
            <a:ln w="3175" algn="ctr">
              <a:solidFill>
                <a:schemeClr val="tx1"/>
              </a:solidFill>
              <a:round/>
              <a:headEnd/>
              <a:tailEnd/>
            </a:ln>
          </p:spPr>
          <p:txBody>
            <a:bodyPr lIns="96989" tIns="48495" rIns="96989" bIns="48495"/>
            <a:lstStyle/>
            <a:p>
              <a:pPr eaLnBrk="0" hangingPunct="0">
                <a:spcBef>
                  <a:spcPct val="30000"/>
                </a:spcBef>
              </a:pPr>
              <a:endParaRPr kumimoji="1" lang="en-US" sz="1200" b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69" name="Oval 71"/>
            <p:cNvSpPr>
              <a:spLocks noChangeArrowheads="1"/>
            </p:cNvSpPr>
            <p:nvPr/>
          </p:nvSpPr>
          <p:spPr bwMode="auto">
            <a:xfrm>
              <a:off x="3159456" y="1752614"/>
              <a:ext cx="285374" cy="304786"/>
            </a:xfrm>
            <a:prstGeom prst="ellipse">
              <a:avLst/>
            </a:prstGeom>
            <a:solidFill>
              <a:schemeClr val="bg1"/>
            </a:solidFill>
            <a:ln w="38100" algn="ctr">
              <a:solidFill>
                <a:srgbClr val="FF0000"/>
              </a:solidFill>
              <a:round/>
              <a:headEnd/>
              <a:tailEnd/>
            </a:ln>
          </p:spPr>
          <p:txBody>
            <a:bodyPr lIns="96989" tIns="48495" rIns="96989" bIns="48495" anchor="ctr"/>
            <a:lstStyle/>
            <a:p>
              <a:pPr algn="ctr" eaLnBrk="0" hangingPunct="0">
                <a:spcBef>
                  <a:spcPct val="30000"/>
                </a:spcBef>
              </a:pPr>
              <a:r>
                <a:rPr kumimoji="1" lang="en-US" sz="1200" b="1" dirty="0" smtClean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1</a:t>
              </a:r>
              <a:endParaRPr kumimoji="1" lang="en-US" sz="1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3" name="Group 77"/>
          <p:cNvGrpSpPr/>
          <p:nvPr/>
        </p:nvGrpSpPr>
        <p:grpSpPr>
          <a:xfrm>
            <a:off x="1600200" y="1676400"/>
            <a:ext cx="2057400" cy="2057400"/>
            <a:chOff x="1600200" y="1676400"/>
            <a:chExt cx="2057400" cy="2057400"/>
          </a:xfrm>
        </p:grpSpPr>
        <p:cxnSp>
          <p:nvCxnSpPr>
            <p:cNvPr id="54" name="Straight Arrow Connector 53"/>
            <p:cNvCxnSpPr/>
            <p:nvPr/>
          </p:nvCxnSpPr>
          <p:spPr>
            <a:xfrm rot="5400000">
              <a:off x="1600200" y="1676400"/>
              <a:ext cx="2057400" cy="2057400"/>
            </a:xfrm>
            <a:prstGeom prst="straightConnector1">
              <a:avLst/>
            </a:prstGeom>
            <a:ln w="57150">
              <a:solidFill>
                <a:srgbClr val="FF0000"/>
              </a:solidFill>
              <a:prstDash val="dash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Oval 71"/>
            <p:cNvSpPr>
              <a:spLocks noChangeArrowheads="1"/>
            </p:cNvSpPr>
            <p:nvPr/>
          </p:nvSpPr>
          <p:spPr bwMode="auto">
            <a:xfrm>
              <a:off x="2356512" y="2514614"/>
              <a:ext cx="285374" cy="304786"/>
            </a:xfrm>
            <a:prstGeom prst="ellipse">
              <a:avLst/>
            </a:prstGeom>
            <a:solidFill>
              <a:schemeClr val="bg1"/>
            </a:solidFill>
            <a:ln w="38100" algn="ctr">
              <a:solidFill>
                <a:srgbClr val="FF0000"/>
              </a:solidFill>
              <a:round/>
              <a:headEnd/>
              <a:tailEnd/>
            </a:ln>
          </p:spPr>
          <p:txBody>
            <a:bodyPr lIns="96989" tIns="48495" rIns="96989" bIns="48495" anchor="ctr"/>
            <a:lstStyle/>
            <a:p>
              <a:pPr algn="ctr" eaLnBrk="0" hangingPunct="0">
                <a:spcBef>
                  <a:spcPct val="30000"/>
                </a:spcBef>
              </a:pPr>
              <a:r>
                <a:rPr kumimoji="1" lang="en-US" sz="1200" b="1" dirty="0" smtClean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2</a:t>
              </a:r>
              <a:endParaRPr kumimoji="1" lang="en-US" sz="1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4" name="Group 78"/>
          <p:cNvGrpSpPr/>
          <p:nvPr/>
        </p:nvGrpSpPr>
        <p:grpSpPr>
          <a:xfrm>
            <a:off x="1205552" y="4332038"/>
            <a:ext cx="928048" cy="304786"/>
            <a:chOff x="699448" y="4191014"/>
            <a:chExt cx="928048" cy="304786"/>
          </a:xfrm>
        </p:grpSpPr>
        <p:sp>
          <p:nvSpPr>
            <p:cNvPr id="73" name="Curved Up Arrow 53"/>
            <p:cNvSpPr>
              <a:spLocks noChangeArrowheads="1"/>
            </p:cNvSpPr>
            <p:nvPr/>
          </p:nvSpPr>
          <p:spPr bwMode="auto">
            <a:xfrm>
              <a:off x="990600" y="4202376"/>
              <a:ext cx="636896" cy="230872"/>
            </a:xfrm>
            <a:prstGeom prst="curvedUpArrow">
              <a:avLst>
                <a:gd name="adj1" fmla="val 24991"/>
                <a:gd name="adj2" fmla="val 50004"/>
                <a:gd name="adj3" fmla="val 25000"/>
              </a:avLst>
            </a:prstGeom>
            <a:solidFill>
              <a:srgbClr val="FF0000"/>
            </a:solidFill>
            <a:ln w="3175" algn="ctr">
              <a:solidFill>
                <a:schemeClr val="tx1"/>
              </a:solidFill>
              <a:round/>
              <a:headEnd/>
              <a:tailEnd/>
            </a:ln>
          </p:spPr>
          <p:txBody>
            <a:bodyPr lIns="96989" tIns="48495" rIns="96989" bIns="48495"/>
            <a:lstStyle/>
            <a:p>
              <a:pPr eaLnBrk="0" hangingPunct="0">
                <a:spcBef>
                  <a:spcPct val="30000"/>
                </a:spcBef>
              </a:pPr>
              <a:endParaRPr kumimoji="1" lang="en-US" sz="1200" b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74" name="Oval 71"/>
            <p:cNvSpPr>
              <a:spLocks noChangeArrowheads="1"/>
            </p:cNvSpPr>
            <p:nvPr/>
          </p:nvSpPr>
          <p:spPr bwMode="auto">
            <a:xfrm>
              <a:off x="699448" y="4191014"/>
              <a:ext cx="285374" cy="304786"/>
            </a:xfrm>
            <a:prstGeom prst="ellipse">
              <a:avLst/>
            </a:prstGeom>
            <a:solidFill>
              <a:schemeClr val="bg1"/>
            </a:solidFill>
            <a:ln w="38100" algn="ctr">
              <a:solidFill>
                <a:srgbClr val="FF0000"/>
              </a:solidFill>
              <a:round/>
              <a:headEnd/>
              <a:tailEnd/>
            </a:ln>
          </p:spPr>
          <p:txBody>
            <a:bodyPr lIns="96989" tIns="48495" rIns="96989" bIns="48495" anchor="ctr"/>
            <a:lstStyle/>
            <a:p>
              <a:pPr algn="ctr" eaLnBrk="0" hangingPunct="0">
                <a:spcBef>
                  <a:spcPct val="30000"/>
                </a:spcBef>
              </a:pPr>
              <a:r>
                <a:rPr kumimoji="1" lang="en-US" sz="1200" b="1" dirty="0" smtClean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3</a:t>
              </a:r>
              <a:endParaRPr kumimoji="1" lang="en-US" sz="1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0" name="Curved Up Arrow 53"/>
          <p:cNvSpPr>
            <a:spLocks noChangeArrowheads="1"/>
          </p:cNvSpPr>
          <p:nvPr/>
        </p:nvSpPr>
        <p:spPr bwMode="auto">
          <a:xfrm>
            <a:off x="2133600" y="4359320"/>
            <a:ext cx="457200" cy="214952"/>
          </a:xfrm>
          <a:prstGeom prst="curvedUpArrow">
            <a:avLst>
              <a:gd name="adj1" fmla="val 24991"/>
              <a:gd name="adj2" fmla="val 50004"/>
              <a:gd name="adj3" fmla="val 25000"/>
            </a:avLst>
          </a:prstGeom>
          <a:solidFill>
            <a:srgbClr val="FF0000"/>
          </a:solidFill>
          <a:ln w="3175" algn="ctr">
            <a:solidFill>
              <a:schemeClr val="tx1"/>
            </a:solidFill>
            <a:round/>
            <a:headEnd/>
            <a:tailEnd/>
          </a:ln>
        </p:spPr>
        <p:txBody>
          <a:bodyPr lIns="96989" tIns="48495" rIns="96989" bIns="48495"/>
          <a:lstStyle/>
          <a:p>
            <a:pPr eaLnBrk="0" hangingPunct="0">
              <a:spcBef>
                <a:spcPct val="30000"/>
              </a:spcBef>
            </a:pPr>
            <a:endParaRPr kumimoji="1" lang="en-US" sz="1200" b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505200" y="4495800"/>
            <a:ext cx="5486400" cy="95410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231775" indent="-231775" algn="just">
              <a:buFont typeface="+mj-lt"/>
              <a:buAutoNum type="arabicPeriod" startAt="4"/>
            </a:pP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Pegawai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menggenapkan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10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tahun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perkhidmatan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gred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DG44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dan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boleh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dipertimbangkan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peningkatan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gred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gaji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ke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Gred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DG1-4. (+485)</a:t>
            </a:r>
          </a:p>
          <a:p>
            <a:pPr marL="231775" indent="-231775" algn="just">
              <a:buFont typeface="+mj-lt"/>
              <a:buAutoNum type="arabicPeriod" startAt="4"/>
            </a:pP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Pergerakan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Gaji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Tahunan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graphicFrame>
        <p:nvGraphicFramePr>
          <p:cNvPr id="29" name="Table 28"/>
          <p:cNvGraphicFramePr>
            <a:graphicFrameLocks noGrp="1"/>
          </p:cNvGraphicFramePr>
          <p:nvPr/>
        </p:nvGraphicFramePr>
        <p:xfrm>
          <a:off x="609595" y="5576248"/>
          <a:ext cx="6616164" cy="834866"/>
        </p:xfrm>
        <a:graphic>
          <a:graphicData uri="http://schemas.openxmlformats.org/drawingml/2006/table">
            <a:tbl>
              <a:tblPr/>
              <a:tblGrid>
                <a:gridCol w="546654"/>
                <a:gridCol w="414131"/>
                <a:gridCol w="414131"/>
                <a:gridCol w="414131"/>
                <a:gridCol w="414131"/>
                <a:gridCol w="414131"/>
                <a:gridCol w="414131"/>
                <a:gridCol w="414131"/>
                <a:gridCol w="414131"/>
                <a:gridCol w="414131"/>
                <a:gridCol w="414131"/>
                <a:gridCol w="414131"/>
                <a:gridCol w="414131"/>
                <a:gridCol w="503579"/>
                <a:gridCol w="182228"/>
                <a:gridCol w="414131"/>
              </a:tblGrid>
              <a:tr h="45386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err="1" smtClean="0">
                          <a:solidFill>
                            <a:srgbClr val="000000"/>
                          </a:solidFill>
                          <a:latin typeface="Arial"/>
                        </a:rPr>
                        <a:t>Gred</a:t>
                      </a: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(SBPA)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T5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T6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T7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T8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T9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T10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T11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T12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T13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T14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T15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T16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T17</a:t>
                      </a:r>
                    </a:p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(</a:t>
                      </a:r>
                      <a:r>
                        <a:rPr lang="en-US" sz="1200" b="1" i="0" u="none" strike="noStrike" dirty="0" err="1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Maks</a:t>
                      </a: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KGT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DG1-4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5470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5740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6010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6280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1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6550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6820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7090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7360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7630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7900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8170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8440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8710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MY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270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</a:tr>
            </a:tbl>
          </a:graphicData>
        </a:graphic>
      </p:graphicFrame>
      <p:grpSp>
        <p:nvGrpSpPr>
          <p:cNvPr id="5" name="Group 48"/>
          <p:cNvGrpSpPr/>
          <p:nvPr/>
        </p:nvGrpSpPr>
        <p:grpSpPr>
          <a:xfrm>
            <a:off x="1371600" y="4343400"/>
            <a:ext cx="1066800" cy="1371600"/>
            <a:chOff x="1371600" y="4343400"/>
            <a:chExt cx="1066800" cy="1371600"/>
          </a:xfrm>
        </p:grpSpPr>
        <p:sp>
          <p:nvSpPr>
            <p:cNvPr id="24" name="Oval 71"/>
            <p:cNvSpPr>
              <a:spLocks noChangeArrowheads="1"/>
            </p:cNvSpPr>
            <p:nvPr/>
          </p:nvSpPr>
          <p:spPr bwMode="auto">
            <a:xfrm>
              <a:off x="1905000" y="5029214"/>
              <a:ext cx="285374" cy="304786"/>
            </a:xfrm>
            <a:prstGeom prst="ellipse">
              <a:avLst/>
            </a:prstGeom>
            <a:solidFill>
              <a:schemeClr val="bg1"/>
            </a:solidFill>
            <a:ln w="38100" algn="ctr">
              <a:solidFill>
                <a:srgbClr val="FF0000"/>
              </a:solidFill>
              <a:round/>
              <a:headEnd/>
              <a:tailEnd/>
            </a:ln>
          </p:spPr>
          <p:txBody>
            <a:bodyPr lIns="96989" tIns="48495" rIns="96989" bIns="48495" anchor="ctr"/>
            <a:lstStyle/>
            <a:p>
              <a:pPr algn="ctr" eaLnBrk="0" hangingPunct="0">
                <a:spcBef>
                  <a:spcPct val="30000"/>
                </a:spcBef>
              </a:pPr>
              <a:r>
                <a:rPr kumimoji="1" lang="en-US" sz="1200" b="1" dirty="0" smtClean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4</a:t>
              </a:r>
              <a:endParaRPr kumimoji="1" lang="en-US" sz="1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30" name="Straight Arrow Connector 29"/>
            <p:cNvCxnSpPr/>
            <p:nvPr/>
          </p:nvCxnSpPr>
          <p:spPr>
            <a:xfrm rot="5400000">
              <a:off x="1219200" y="4495800"/>
              <a:ext cx="1371600" cy="1066800"/>
            </a:xfrm>
            <a:prstGeom prst="straightConnector1">
              <a:avLst/>
            </a:prstGeom>
            <a:ln w="57150">
              <a:solidFill>
                <a:srgbClr val="FF0000"/>
              </a:solidFill>
              <a:prstDash val="dash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oup 49"/>
          <p:cNvGrpSpPr/>
          <p:nvPr/>
        </p:nvGrpSpPr>
        <p:grpSpPr>
          <a:xfrm>
            <a:off x="1295400" y="6297304"/>
            <a:ext cx="4974608" cy="498130"/>
            <a:chOff x="1295400" y="6297304"/>
            <a:chExt cx="4974608" cy="498130"/>
          </a:xfrm>
        </p:grpSpPr>
        <p:grpSp>
          <p:nvGrpSpPr>
            <p:cNvPr id="7" name="Group 50"/>
            <p:cNvGrpSpPr/>
            <p:nvPr/>
          </p:nvGrpSpPr>
          <p:grpSpPr>
            <a:xfrm>
              <a:off x="1295400" y="6297304"/>
              <a:ext cx="4974608" cy="247936"/>
              <a:chOff x="1295400" y="6297304"/>
              <a:chExt cx="4974608" cy="247936"/>
            </a:xfrm>
          </p:grpSpPr>
          <p:sp>
            <p:nvSpPr>
              <p:cNvPr id="34" name="Curved Up Arrow 53"/>
              <p:cNvSpPr>
                <a:spLocks noChangeArrowheads="1"/>
              </p:cNvSpPr>
              <p:nvPr/>
            </p:nvSpPr>
            <p:spPr bwMode="auto">
              <a:xfrm>
                <a:off x="1295400" y="6297304"/>
                <a:ext cx="457200" cy="214952"/>
              </a:xfrm>
              <a:prstGeom prst="curvedUpArrow">
                <a:avLst>
                  <a:gd name="adj1" fmla="val 24991"/>
                  <a:gd name="adj2" fmla="val 50004"/>
                  <a:gd name="adj3" fmla="val 25000"/>
                </a:avLst>
              </a:prstGeom>
              <a:solidFill>
                <a:srgbClr val="FF0000"/>
              </a:solidFill>
              <a:ln w="317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6989" tIns="48495" rIns="96989" bIns="48495"/>
              <a:lstStyle/>
              <a:p>
                <a:pPr eaLnBrk="0" hangingPunct="0">
                  <a:spcBef>
                    <a:spcPct val="30000"/>
                  </a:spcBef>
                </a:pPr>
                <a:endParaRPr kumimoji="1" lang="en-US" sz="1200" b="0">
                  <a:solidFill>
                    <a:schemeClr val="tx1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5" name="Curved Up Arrow 53"/>
              <p:cNvSpPr>
                <a:spLocks noChangeArrowheads="1"/>
              </p:cNvSpPr>
              <p:nvPr/>
            </p:nvSpPr>
            <p:spPr bwMode="auto">
              <a:xfrm>
                <a:off x="1774208" y="6302992"/>
                <a:ext cx="457200" cy="214952"/>
              </a:xfrm>
              <a:prstGeom prst="curvedUpArrow">
                <a:avLst>
                  <a:gd name="adj1" fmla="val 24991"/>
                  <a:gd name="adj2" fmla="val 50004"/>
                  <a:gd name="adj3" fmla="val 25000"/>
                </a:avLst>
              </a:prstGeom>
              <a:solidFill>
                <a:srgbClr val="FF0000"/>
              </a:solidFill>
              <a:ln w="317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6989" tIns="48495" rIns="96989" bIns="48495"/>
              <a:lstStyle/>
              <a:p>
                <a:pPr eaLnBrk="0" hangingPunct="0">
                  <a:spcBef>
                    <a:spcPct val="30000"/>
                  </a:spcBef>
                </a:pPr>
                <a:endParaRPr kumimoji="1" lang="en-US" sz="1200" b="0">
                  <a:solidFill>
                    <a:schemeClr val="tx1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6" name="Curved Up Arrow 53"/>
              <p:cNvSpPr>
                <a:spLocks noChangeArrowheads="1"/>
              </p:cNvSpPr>
              <p:nvPr/>
            </p:nvSpPr>
            <p:spPr bwMode="auto">
              <a:xfrm>
                <a:off x="2209800" y="6310952"/>
                <a:ext cx="457200" cy="214952"/>
              </a:xfrm>
              <a:prstGeom prst="curvedUpArrow">
                <a:avLst>
                  <a:gd name="adj1" fmla="val 24991"/>
                  <a:gd name="adj2" fmla="val 50004"/>
                  <a:gd name="adj3" fmla="val 25000"/>
                </a:avLst>
              </a:prstGeom>
              <a:solidFill>
                <a:srgbClr val="FF0000"/>
              </a:solidFill>
              <a:ln w="317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6989" tIns="48495" rIns="96989" bIns="48495"/>
              <a:lstStyle/>
              <a:p>
                <a:pPr eaLnBrk="0" hangingPunct="0">
                  <a:spcBef>
                    <a:spcPct val="30000"/>
                  </a:spcBef>
                </a:pPr>
                <a:endParaRPr kumimoji="1" lang="en-US" sz="1200" b="0">
                  <a:solidFill>
                    <a:schemeClr val="tx1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7" name="Curved Up Arrow 53"/>
              <p:cNvSpPr>
                <a:spLocks noChangeArrowheads="1"/>
              </p:cNvSpPr>
              <p:nvPr/>
            </p:nvSpPr>
            <p:spPr bwMode="auto">
              <a:xfrm>
                <a:off x="2702256" y="6310952"/>
                <a:ext cx="457200" cy="214952"/>
              </a:xfrm>
              <a:prstGeom prst="curvedUpArrow">
                <a:avLst>
                  <a:gd name="adj1" fmla="val 24991"/>
                  <a:gd name="adj2" fmla="val 50004"/>
                  <a:gd name="adj3" fmla="val 25000"/>
                </a:avLst>
              </a:prstGeom>
              <a:solidFill>
                <a:srgbClr val="FF0000"/>
              </a:solidFill>
              <a:ln w="317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6989" tIns="48495" rIns="96989" bIns="48495"/>
              <a:lstStyle/>
              <a:p>
                <a:pPr eaLnBrk="0" hangingPunct="0">
                  <a:spcBef>
                    <a:spcPct val="30000"/>
                  </a:spcBef>
                </a:pPr>
                <a:endParaRPr kumimoji="1" lang="en-US" sz="1200" b="0">
                  <a:solidFill>
                    <a:schemeClr val="tx1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8" name="Curved Up Arrow 53"/>
              <p:cNvSpPr>
                <a:spLocks noChangeArrowheads="1"/>
              </p:cNvSpPr>
              <p:nvPr/>
            </p:nvSpPr>
            <p:spPr bwMode="auto">
              <a:xfrm>
                <a:off x="3153768" y="6318912"/>
                <a:ext cx="457200" cy="214952"/>
              </a:xfrm>
              <a:prstGeom prst="curvedUpArrow">
                <a:avLst>
                  <a:gd name="adj1" fmla="val 24991"/>
                  <a:gd name="adj2" fmla="val 50004"/>
                  <a:gd name="adj3" fmla="val 25000"/>
                </a:avLst>
              </a:prstGeom>
              <a:solidFill>
                <a:srgbClr val="FF0000"/>
              </a:solidFill>
              <a:ln w="317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6989" tIns="48495" rIns="96989" bIns="48495"/>
              <a:lstStyle/>
              <a:p>
                <a:pPr eaLnBrk="0" hangingPunct="0">
                  <a:spcBef>
                    <a:spcPct val="30000"/>
                  </a:spcBef>
                </a:pPr>
                <a:endParaRPr kumimoji="1" lang="en-US" sz="1200" b="0">
                  <a:solidFill>
                    <a:schemeClr val="tx1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9" name="Curved Up Arrow 53"/>
              <p:cNvSpPr>
                <a:spLocks noChangeArrowheads="1"/>
              </p:cNvSpPr>
              <p:nvPr/>
            </p:nvSpPr>
            <p:spPr bwMode="auto">
              <a:xfrm>
                <a:off x="3597320" y="6310952"/>
                <a:ext cx="457200" cy="214952"/>
              </a:xfrm>
              <a:prstGeom prst="curvedUpArrow">
                <a:avLst>
                  <a:gd name="adj1" fmla="val 24991"/>
                  <a:gd name="adj2" fmla="val 50004"/>
                  <a:gd name="adj3" fmla="val 25000"/>
                </a:avLst>
              </a:prstGeom>
              <a:solidFill>
                <a:srgbClr val="FF0000"/>
              </a:solidFill>
              <a:ln w="317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6989" tIns="48495" rIns="96989" bIns="48495"/>
              <a:lstStyle/>
              <a:p>
                <a:pPr eaLnBrk="0" hangingPunct="0">
                  <a:spcBef>
                    <a:spcPct val="30000"/>
                  </a:spcBef>
                </a:pPr>
                <a:endParaRPr kumimoji="1" lang="en-US" sz="1200" b="0">
                  <a:solidFill>
                    <a:schemeClr val="tx1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41" name="Curved Up Arrow 53"/>
              <p:cNvSpPr>
                <a:spLocks noChangeArrowheads="1"/>
              </p:cNvSpPr>
              <p:nvPr/>
            </p:nvSpPr>
            <p:spPr bwMode="auto">
              <a:xfrm>
                <a:off x="4054520" y="6297304"/>
                <a:ext cx="457200" cy="214952"/>
              </a:xfrm>
              <a:prstGeom prst="curvedUpArrow">
                <a:avLst>
                  <a:gd name="adj1" fmla="val 24991"/>
                  <a:gd name="adj2" fmla="val 50004"/>
                  <a:gd name="adj3" fmla="val 25000"/>
                </a:avLst>
              </a:prstGeom>
              <a:solidFill>
                <a:srgbClr val="FF0000"/>
              </a:solidFill>
              <a:ln w="317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6989" tIns="48495" rIns="96989" bIns="48495"/>
              <a:lstStyle/>
              <a:p>
                <a:pPr eaLnBrk="0" hangingPunct="0">
                  <a:spcBef>
                    <a:spcPct val="30000"/>
                  </a:spcBef>
                </a:pPr>
                <a:endParaRPr kumimoji="1" lang="en-US" sz="1200" b="0">
                  <a:solidFill>
                    <a:schemeClr val="tx1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42" name="Curved Up Arrow 53"/>
              <p:cNvSpPr>
                <a:spLocks noChangeArrowheads="1"/>
              </p:cNvSpPr>
              <p:nvPr/>
            </p:nvSpPr>
            <p:spPr bwMode="auto">
              <a:xfrm>
                <a:off x="4482152" y="6310952"/>
                <a:ext cx="457200" cy="214952"/>
              </a:xfrm>
              <a:prstGeom prst="curvedUpArrow">
                <a:avLst>
                  <a:gd name="adj1" fmla="val 24991"/>
                  <a:gd name="adj2" fmla="val 50004"/>
                  <a:gd name="adj3" fmla="val 25000"/>
                </a:avLst>
              </a:prstGeom>
              <a:solidFill>
                <a:srgbClr val="FF0000"/>
              </a:solidFill>
              <a:ln w="317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6989" tIns="48495" rIns="96989" bIns="48495"/>
              <a:lstStyle/>
              <a:p>
                <a:pPr eaLnBrk="0" hangingPunct="0">
                  <a:spcBef>
                    <a:spcPct val="30000"/>
                  </a:spcBef>
                </a:pPr>
                <a:endParaRPr kumimoji="1" lang="en-US" sz="1200" b="0">
                  <a:solidFill>
                    <a:schemeClr val="tx1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43" name="Curved Up Arrow 53"/>
              <p:cNvSpPr>
                <a:spLocks noChangeArrowheads="1"/>
              </p:cNvSpPr>
              <p:nvPr/>
            </p:nvSpPr>
            <p:spPr bwMode="auto">
              <a:xfrm>
                <a:off x="4898408" y="6316640"/>
                <a:ext cx="457200" cy="214952"/>
              </a:xfrm>
              <a:prstGeom prst="curvedUpArrow">
                <a:avLst>
                  <a:gd name="adj1" fmla="val 24991"/>
                  <a:gd name="adj2" fmla="val 50004"/>
                  <a:gd name="adj3" fmla="val 25000"/>
                </a:avLst>
              </a:prstGeom>
              <a:solidFill>
                <a:srgbClr val="FF0000"/>
              </a:solidFill>
              <a:ln w="317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6989" tIns="48495" rIns="96989" bIns="48495"/>
              <a:lstStyle/>
              <a:p>
                <a:pPr eaLnBrk="0" hangingPunct="0">
                  <a:spcBef>
                    <a:spcPct val="30000"/>
                  </a:spcBef>
                </a:pPr>
                <a:endParaRPr kumimoji="1" lang="en-US" sz="1200" b="0">
                  <a:solidFill>
                    <a:schemeClr val="tx1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44" name="Curved Up Arrow 53"/>
              <p:cNvSpPr>
                <a:spLocks noChangeArrowheads="1"/>
              </p:cNvSpPr>
              <p:nvPr/>
            </p:nvSpPr>
            <p:spPr bwMode="auto">
              <a:xfrm>
                <a:off x="5377216" y="6322328"/>
                <a:ext cx="457200" cy="214952"/>
              </a:xfrm>
              <a:prstGeom prst="curvedUpArrow">
                <a:avLst>
                  <a:gd name="adj1" fmla="val 24991"/>
                  <a:gd name="adj2" fmla="val 50004"/>
                  <a:gd name="adj3" fmla="val 25000"/>
                </a:avLst>
              </a:prstGeom>
              <a:solidFill>
                <a:srgbClr val="FF0000"/>
              </a:solidFill>
              <a:ln w="317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6989" tIns="48495" rIns="96989" bIns="48495"/>
              <a:lstStyle/>
              <a:p>
                <a:pPr eaLnBrk="0" hangingPunct="0">
                  <a:spcBef>
                    <a:spcPct val="30000"/>
                  </a:spcBef>
                </a:pPr>
                <a:endParaRPr kumimoji="1" lang="en-US" sz="1200" b="0">
                  <a:solidFill>
                    <a:schemeClr val="tx1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45" name="Curved Up Arrow 53"/>
              <p:cNvSpPr>
                <a:spLocks noChangeArrowheads="1"/>
              </p:cNvSpPr>
              <p:nvPr/>
            </p:nvSpPr>
            <p:spPr bwMode="auto">
              <a:xfrm>
                <a:off x="5812808" y="6330288"/>
                <a:ext cx="457200" cy="214952"/>
              </a:xfrm>
              <a:prstGeom prst="curvedUpArrow">
                <a:avLst>
                  <a:gd name="adj1" fmla="val 24991"/>
                  <a:gd name="adj2" fmla="val 50004"/>
                  <a:gd name="adj3" fmla="val 25000"/>
                </a:avLst>
              </a:prstGeom>
              <a:solidFill>
                <a:srgbClr val="FF0000"/>
              </a:solidFill>
              <a:ln w="317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6989" tIns="48495" rIns="96989" bIns="48495"/>
              <a:lstStyle/>
              <a:p>
                <a:pPr eaLnBrk="0" hangingPunct="0">
                  <a:spcBef>
                    <a:spcPct val="30000"/>
                  </a:spcBef>
                </a:pPr>
                <a:endParaRPr kumimoji="1" lang="en-US" sz="1200" b="0">
                  <a:solidFill>
                    <a:schemeClr val="tx1"/>
                  </a:solidFill>
                  <a:latin typeface="Times New Roman" pitchFamily="18" charset="0"/>
                </a:endParaRPr>
              </a:p>
            </p:txBody>
          </p:sp>
        </p:grpSp>
        <p:sp>
          <p:nvSpPr>
            <p:cNvPr id="55" name="Oval 71"/>
            <p:cNvSpPr>
              <a:spLocks noChangeArrowheads="1"/>
            </p:cNvSpPr>
            <p:nvPr/>
          </p:nvSpPr>
          <p:spPr bwMode="auto">
            <a:xfrm>
              <a:off x="4286626" y="6490648"/>
              <a:ext cx="285374" cy="304786"/>
            </a:xfrm>
            <a:prstGeom prst="ellipse">
              <a:avLst/>
            </a:prstGeom>
            <a:solidFill>
              <a:schemeClr val="bg1"/>
            </a:solidFill>
            <a:ln w="38100" algn="ctr">
              <a:solidFill>
                <a:srgbClr val="FF0000"/>
              </a:solidFill>
              <a:round/>
              <a:headEnd/>
              <a:tailEnd/>
            </a:ln>
          </p:spPr>
          <p:txBody>
            <a:bodyPr lIns="96989" tIns="48495" rIns="96989" bIns="48495" anchor="ctr"/>
            <a:lstStyle/>
            <a:p>
              <a:pPr algn="ctr" eaLnBrk="0" hangingPunct="0">
                <a:spcBef>
                  <a:spcPct val="30000"/>
                </a:spcBef>
              </a:pPr>
              <a:r>
                <a:rPr kumimoji="1" lang="en-US" sz="1200" b="1" dirty="0" smtClean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5</a:t>
              </a:r>
              <a:endParaRPr kumimoji="1" lang="en-US" sz="1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48" name="TextBox 47"/>
          <p:cNvSpPr txBox="1"/>
          <p:nvPr/>
        </p:nvSpPr>
        <p:spPr>
          <a:xfrm>
            <a:off x="152400" y="2161401"/>
            <a:ext cx="2667000" cy="276999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31775" indent="-231775" algn="just"/>
            <a:r>
              <a:rPr lang="en-MY" sz="12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Opsyen</a:t>
            </a:r>
            <a:r>
              <a:rPr lang="en-MY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(1+2) + PGT = RM499.21 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 Box 6"/>
          <p:cNvSpPr txBox="1">
            <a:spLocks noChangeArrowheads="1"/>
          </p:cNvSpPr>
          <p:nvPr/>
        </p:nvSpPr>
        <p:spPr bwMode="auto">
          <a:xfrm>
            <a:off x="381000" y="381000"/>
            <a:ext cx="86868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CONTOH KUANTUM PERTAMBAHAN GAJI DARIPADA SSM KE SBPA</a:t>
            </a:r>
          </a:p>
          <a:p>
            <a:pPr algn="ctr">
              <a:defRPr/>
            </a:pPr>
            <a:r>
              <a:rPr lang="en-US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(DG48 </a:t>
            </a:r>
            <a:r>
              <a:rPr lang="en-US" sz="16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ke</a:t>
            </a:r>
            <a:r>
              <a:rPr lang="en-US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 DG1-4 </a:t>
            </a:r>
            <a:r>
              <a:rPr lang="en-US" sz="16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ke</a:t>
            </a:r>
            <a:r>
              <a:rPr lang="en-US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 DG1-5 = RM932.88) </a:t>
            </a:r>
            <a:endParaRPr lang="en-US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graphicFrame>
        <p:nvGraphicFramePr>
          <p:cNvPr id="46" name="Table 45"/>
          <p:cNvGraphicFramePr>
            <a:graphicFrameLocks noGrp="1"/>
          </p:cNvGraphicFramePr>
          <p:nvPr/>
        </p:nvGraphicFramePr>
        <p:xfrm>
          <a:off x="762000" y="1028700"/>
          <a:ext cx="3810000" cy="723900"/>
        </p:xfrm>
        <a:graphic>
          <a:graphicData uri="http://schemas.openxmlformats.org/drawingml/2006/table">
            <a:tbl>
              <a:tblPr/>
              <a:tblGrid>
                <a:gridCol w="1109872"/>
                <a:gridCol w="786326"/>
                <a:gridCol w="786326"/>
                <a:gridCol w="604662"/>
                <a:gridCol w="522814"/>
              </a:tblGrid>
              <a:tr h="38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err="1" smtClean="0">
                          <a:solidFill>
                            <a:schemeClr val="tx1"/>
                          </a:solidFill>
                          <a:latin typeface="Arial"/>
                        </a:rPr>
                        <a:t>Gred</a:t>
                      </a:r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 DG48  (SSM)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T7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T8</a:t>
                      </a:r>
                    </a:p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(</a:t>
                      </a:r>
                      <a:r>
                        <a:rPr lang="en-US" sz="1200" b="1" i="0" u="none" strike="noStrike" dirty="0" err="1" smtClean="0">
                          <a:solidFill>
                            <a:schemeClr val="tx1"/>
                          </a:solidFill>
                          <a:latin typeface="Arial"/>
                        </a:rPr>
                        <a:t>Maks</a:t>
                      </a:r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)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KGT 1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P1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5573.96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5777.12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5980.28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203.16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2" name="Table 51"/>
          <p:cNvGraphicFramePr>
            <a:graphicFrameLocks noGrp="1"/>
          </p:cNvGraphicFramePr>
          <p:nvPr/>
        </p:nvGraphicFramePr>
        <p:xfrm>
          <a:off x="220641" y="3581400"/>
          <a:ext cx="7143699" cy="838200"/>
        </p:xfrm>
        <a:graphic>
          <a:graphicData uri="http://schemas.openxmlformats.org/drawingml/2006/table">
            <a:tbl>
              <a:tblPr/>
              <a:tblGrid>
                <a:gridCol w="644373"/>
                <a:gridCol w="473084"/>
                <a:gridCol w="473084"/>
                <a:gridCol w="473084"/>
                <a:gridCol w="473084"/>
                <a:gridCol w="473084"/>
                <a:gridCol w="473084"/>
                <a:gridCol w="473084"/>
                <a:gridCol w="473084"/>
                <a:gridCol w="473084"/>
                <a:gridCol w="473084"/>
                <a:gridCol w="473084"/>
                <a:gridCol w="560462"/>
                <a:gridCol w="261856"/>
                <a:gridCol w="473084"/>
              </a:tblGrid>
              <a:tr h="4572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err="1" smtClean="0">
                          <a:solidFill>
                            <a:srgbClr val="000000"/>
                          </a:solidFill>
                          <a:latin typeface="Arial"/>
                        </a:rPr>
                        <a:t>Gred</a:t>
                      </a: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(SBPA)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T6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FFFF00"/>
                          </a:solidFill>
                          <a:latin typeface="Arial"/>
                        </a:rPr>
                        <a:t>T7</a:t>
                      </a:r>
                      <a:endParaRPr lang="en-US" sz="1200" b="1" i="0" u="none" strike="noStrike" dirty="0">
                        <a:solidFill>
                          <a:srgbClr val="FFFF00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T8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T9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T10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T11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T12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T13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T14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T15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T16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T17</a:t>
                      </a:r>
                    </a:p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(</a:t>
                      </a:r>
                      <a:r>
                        <a:rPr lang="en-US" sz="1200" b="1" i="0" u="none" strike="noStrike" dirty="0" err="1" smtClean="0">
                          <a:solidFill>
                            <a:srgbClr val="000000"/>
                          </a:solidFill>
                          <a:latin typeface="Arial"/>
                        </a:rPr>
                        <a:t>Maks</a:t>
                      </a: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KGT 1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DG1-4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5740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6010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6280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1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6550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6820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7090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7360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7630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7900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8170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8440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8710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270</a:t>
                      </a:r>
                      <a:endParaRPr lang="en-MY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66"/>
                    </a:solidFill>
                  </a:tcPr>
                </a:tc>
              </a:tr>
            </a:tbl>
          </a:graphicData>
        </a:graphic>
      </p:graphicFrame>
      <p:sp>
        <p:nvSpPr>
          <p:cNvPr id="67" name="TextBox 66"/>
          <p:cNvSpPr txBox="1"/>
          <p:nvPr/>
        </p:nvSpPr>
        <p:spPr>
          <a:xfrm>
            <a:off x="3505200" y="1782168"/>
            <a:ext cx="5486400" cy="181588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/>
            <a:r>
              <a:rPr lang="en-MY" sz="1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Pemindahan</a:t>
            </a:r>
            <a:r>
              <a:rPr lang="en-MY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Gaji</a:t>
            </a:r>
            <a:r>
              <a:rPr lang="en-MY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JGM </a:t>
            </a:r>
            <a:r>
              <a:rPr lang="en-MY" sz="1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ke</a:t>
            </a:r>
            <a:r>
              <a:rPr lang="en-MY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JGS</a:t>
            </a:r>
          </a:p>
          <a:p>
            <a:pPr marL="231775" indent="-231775" algn="just">
              <a:buAutoNum type="arabicPeriod"/>
            </a:pP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Pegawai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diberikan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satu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Pergerakan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Gaji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Biasa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gred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gaji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asal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.(+203.16)</a:t>
            </a:r>
          </a:p>
          <a:p>
            <a:pPr marL="231775" indent="-231775" algn="just">
              <a:buAutoNum type="arabicPeriod"/>
            </a:pP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Gaji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pegawai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dipindahkan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ke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JGS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berdasarkan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matagaji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sama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atau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tertinggi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berhampiran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Tarikh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Pergerakan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Gaji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pegawai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ialah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1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Januari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.(+29.72)</a:t>
            </a:r>
          </a:p>
          <a:p>
            <a:pPr marL="231775" indent="-231775" algn="just">
              <a:buAutoNum type="arabicPeriod" startAt="3"/>
            </a:pP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Pegawai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diberikan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Pergerakan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Gaji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Tahunan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bagi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tahun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2012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pada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1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Januari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.(+270)</a:t>
            </a:r>
          </a:p>
        </p:txBody>
      </p:sp>
      <p:grpSp>
        <p:nvGrpSpPr>
          <p:cNvPr id="2" name="Group 76"/>
          <p:cNvGrpSpPr/>
          <p:nvPr/>
        </p:nvGrpSpPr>
        <p:grpSpPr>
          <a:xfrm>
            <a:off x="2631744" y="1676400"/>
            <a:ext cx="990600" cy="381000"/>
            <a:chOff x="3159456" y="1676400"/>
            <a:chExt cx="990600" cy="381000"/>
          </a:xfrm>
        </p:grpSpPr>
        <p:sp>
          <p:nvSpPr>
            <p:cNvPr id="64" name="Curved Up Arrow 53"/>
            <p:cNvSpPr>
              <a:spLocks noChangeArrowheads="1"/>
            </p:cNvSpPr>
            <p:nvPr/>
          </p:nvSpPr>
          <p:spPr bwMode="auto">
            <a:xfrm>
              <a:off x="3352800" y="1676400"/>
              <a:ext cx="797256" cy="304800"/>
            </a:xfrm>
            <a:prstGeom prst="curvedUpArrow">
              <a:avLst>
                <a:gd name="adj1" fmla="val 24991"/>
                <a:gd name="adj2" fmla="val 96444"/>
                <a:gd name="adj3" fmla="val 25000"/>
              </a:avLst>
            </a:prstGeom>
            <a:solidFill>
              <a:srgbClr val="FF0000"/>
            </a:solidFill>
            <a:ln w="3175" algn="ctr">
              <a:solidFill>
                <a:schemeClr val="tx1"/>
              </a:solidFill>
              <a:round/>
              <a:headEnd/>
              <a:tailEnd/>
            </a:ln>
          </p:spPr>
          <p:txBody>
            <a:bodyPr lIns="96989" tIns="48495" rIns="96989" bIns="48495"/>
            <a:lstStyle/>
            <a:p>
              <a:pPr eaLnBrk="0" hangingPunct="0">
                <a:spcBef>
                  <a:spcPct val="30000"/>
                </a:spcBef>
              </a:pPr>
              <a:endParaRPr kumimoji="1" lang="en-US" sz="1200" b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69" name="Oval 71"/>
            <p:cNvSpPr>
              <a:spLocks noChangeArrowheads="1"/>
            </p:cNvSpPr>
            <p:nvPr/>
          </p:nvSpPr>
          <p:spPr bwMode="auto">
            <a:xfrm>
              <a:off x="3159456" y="1752614"/>
              <a:ext cx="285374" cy="304786"/>
            </a:xfrm>
            <a:prstGeom prst="ellipse">
              <a:avLst/>
            </a:prstGeom>
            <a:solidFill>
              <a:schemeClr val="bg1"/>
            </a:solidFill>
            <a:ln w="38100" algn="ctr">
              <a:solidFill>
                <a:srgbClr val="FF0000"/>
              </a:solidFill>
              <a:round/>
              <a:headEnd/>
              <a:tailEnd/>
            </a:ln>
          </p:spPr>
          <p:txBody>
            <a:bodyPr lIns="96989" tIns="48495" rIns="96989" bIns="48495" anchor="ctr"/>
            <a:lstStyle/>
            <a:p>
              <a:pPr algn="ctr" eaLnBrk="0" hangingPunct="0">
                <a:spcBef>
                  <a:spcPct val="30000"/>
                </a:spcBef>
              </a:pPr>
              <a:r>
                <a:rPr kumimoji="1" lang="en-US" sz="1200" b="1" dirty="0" smtClean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1</a:t>
              </a:r>
              <a:endParaRPr kumimoji="1" lang="en-US" sz="1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3" name="Group 77"/>
          <p:cNvGrpSpPr/>
          <p:nvPr/>
        </p:nvGrpSpPr>
        <p:grpSpPr>
          <a:xfrm>
            <a:off x="1600200" y="1676400"/>
            <a:ext cx="2057400" cy="2057400"/>
            <a:chOff x="1600200" y="1676400"/>
            <a:chExt cx="2057400" cy="2057400"/>
          </a:xfrm>
        </p:grpSpPr>
        <p:cxnSp>
          <p:nvCxnSpPr>
            <p:cNvPr id="54" name="Straight Arrow Connector 53"/>
            <p:cNvCxnSpPr/>
            <p:nvPr/>
          </p:nvCxnSpPr>
          <p:spPr>
            <a:xfrm rot="5400000">
              <a:off x="1600200" y="1676400"/>
              <a:ext cx="2057400" cy="2057400"/>
            </a:xfrm>
            <a:prstGeom prst="straightConnector1">
              <a:avLst/>
            </a:prstGeom>
            <a:ln w="57150">
              <a:solidFill>
                <a:srgbClr val="FF0000"/>
              </a:solidFill>
              <a:prstDash val="dash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Oval 71"/>
            <p:cNvSpPr>
              <a:spLocks noChangeArrowheads="1"/>
            </p:cNvSpPr>
            <p:nvPr/>
          </p:nvSpPr>
          <p:spPr bwMode="auto">
            <a:xfrm>
              <a:off x="2356512" y="2514614"/>
              <a:ext cx="285374" cy="304786"/>
            </a:xfrm>
            <a:prstGeom prst="ellipse">
              <a:avLst/>
            </a:prstGeom>
            <a:solidFill>
              <a:schemeClr val="bg1"/>
            </a:solidFill>
            <a:ln w="38100" algn="ctr">
              <a:solidFill>
                <a:srgbClr val="FF0000"/>
              </a:solidFill>
              <a:round/>
              <a:headEnd/>
              <a:tailEnd/>
            </a:ln>
          </p:spPr>
          <p:txBody>
            <a:bodyPr lIns="96989" tIns="48495" rIns="96989" bIns="48495" anchor="ctr"/>
            <a:lstStyle/>
            <a:p>
              <a:pPr algn="ctr" eaLnBrk="0" hangingPunct="0">
                <a:spcBef>
                  <a:spcPct val="30000"/>
                </a:spcBef>
              </a:pPr>
              <a:r>
                <a:rPr kumimoji="1" lang="en-US" sz="1200" b="1" dirty="0" smtClean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2</a:t>
              </a:r>
              <a:endParaRPr kumimoji="1" lang="en-US" sz="1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4" name="Group 78"/>
          <p:cNvGrpSpPr/>
          <p:nvPr/>
        </p:nvGrpSpPr>
        <p:grpSpPr>
          <a:xfrm>
            <a:off x="1205552" y="4332038"/>
            <a:ext cx="928048" cy="304786"/>
            <a:chOff x="699448" y="4191014"/>
            <a:chExt cx="928048" cy="304786"/>
          </a:xfrm>
        </p:grpSpPr>
        <p:sp>
          <p:nvSpPr>
            <p:cNvPr id="73" name="Curved Up Arrow 53"/>
            <p:cNvSpPr>
              <a:spLocks noChangeArrowheads="1"/>
            </p:cNvSpPr>
            <p:nvPr/>
          </p:nvSpPr>
          <p:spPr bwMode="auto">
            <a:xfrm>
              <a:off x="990600" y="4202376"/>
              <a:ext cx="636896" cy="230872"/>
            </a:xfrm>
            <a:prstGeom prst="curvedUpArrow">
              <a:avLst>
                <a:gd name="adj1" fmla="val 24991"/>
                <a:gd name="adj2" fmla="val 50004"/>
                <a:gd name="adj3" fmla="val 25000"/>
              </a:avLst>
            </a:prstGeom>
            <a:solidFill>
              <a:srgbClr val="FF0000"/>
            </a:solidFill>
            <a:ln w="3175" algn="ctr">
              <a:solidFill>
                <a:schemeClr val="tx1"/>
              </a:solidFill>
              <a:round/>
              <a:headEnd/>
              <a:tailEnd/>
            </a:ln>
          </p:spPr>
          <p:txBody>
            <a:bodyPr lIns="96989" tIns="48495" rIns="96989" bIns="48495"/>
            <a:lstStyle/>
            <a:p>
              <a:pPr eaLnBrk="0" hangingPunct="0">
                <a:spcBef>
                  <a:spcPct val="30000"/>
                </a:spcBef>
              </a:pPr>
              <a:endParaRPr kumimoji="1" lang="en-US" sz="1200" b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74" name="Oval 71"/>
            <p:cNvSpPr>
              <a:spLocks noChangeArrowheads="1"/>
            </p:cNvSpPr>
            <p:nvPr/>
          </p:nvSpPr>
          <p:spPr bwMode="auto">
            <a:xfrm>
              <a:off x="699448" y="4191014"/>
              <a:ext cx="285374" cy="304786"/>
            </a:xfrm>
            <a:prstGeom prst="ellipse">
              <a:avLst/>
            </a:prstGeom>
            <a:solidFill>
              <a:schemeClr val="bg1"/>
            </a:solidFill>
            <a:ln w="38100" algn="ctr">
              <a:solidFill>
                <a:srgbClr val="FF0000"/>
              </a:solidFill>
              <a:round/>
              <a:headEnd/>
              <a:tailEnd/>
            </a:ln>
          </p:spPr>
          <p:txBody>
            <a:bodyPr lIns="96989" tIns="48495" rIns="96989" bIns="48495" anchor="ctr"/>
            <a:lstStyle/>
            <a:p>
              <a:pPr algn="ctr" eaLnBrk="0" hangingPunct="0">
                <a:spcBef>
                  <a:spcPct val="30000"/>
                </a:spcBef>
              </a:pPr>
              <a:r>
                <a:rPr kumimoji="1" lang="en-US" sz="1200" b="1" dirty="0" smtClean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3</a:t>
              </a:r>
              <a:endParaRPr kumimoji="1" lang="en-US" sz="1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0" name="Curved Up Arrow 53"/>
          <p:cNvSpPr>
            <a:spLocks noChangeArrowheads="1"/>
          </p:cNvSpPr>
          <p:nvPr/>
        </p:nvSpPr>
        <p:spPr bwMode="auto">
          <a:xfrm>
            <a:off x="2133600" y="4359320"/>
            <a:ext cx="457200" cy="214952"/>
          </a:xfrm>
          <a:prstGeom prst="curvedUpArrow">
            <a:avLst>
              <a:gd name="adj1" fmla="val 24991"/>
              <a:gd name="adj2" fmla="val 50004"/>
              <a:gd name="adj3" fmla="val 25000"/>
            </a:avLst>
          </a:prstGeom>
          <a:solidFill>
            <a:srgbClr val="FF0000"/>
          </a:solidFill>
          <a:ln w="3175" algn="ctr">
            <a:solidFill>
              <a:schemeClr val="tx1"/>
            </a:solidFill>
            <a:round/>
            <a:headEnd/>
            <a:tailEnd/>
          </a:ln>
        </p:spPr>
        <p:txBody>
          <a:bodyPr lIns="96989" tIns="48495" rIns="96989" bIns="48495"/>
          <a:lstStyle/>
          <a:p>
            <a:pPr eaLnBrk="0" hangingPunct="0">
              <a:spcBef>
                <a:spcPct val="30000"/>
              </a:spcBef>
            </a:pPr>
            <a:endParaRPr kumimoji="1" lang="en-US" sz="1200" b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24" name="Oval 71"/>
          <p:cNvSpPr>
            <a:spLocks noChangeArrowheads="1"/>
          </p:cNvSpPr>
          <p:nvPr/>
        </p:nvSpPr>
        <p:spPr bwMode="auto">
          <a:xfrm>
            <a:off x="1905000" y="5029214"/>
            <a:ext cx="285374" cy="304786"/>
          </a:xfrm>
          <a:prstGeom prst="ellipse">
            <a:avLst/>
          </a:prstGeom>
          <a:solidFill>
            <a:schemeClr val="bg1"/>
          </a:solidFill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lIns="96989" tIns="48495" rIns="96989" bIns="48495" anchor="ctr"/>
          <a:lstStyle/>
          <a:p>
            <a:pPr algn="ctr" eaLnBrk="0" hangingPunct="0">
              <a:spcBef>
                <a:spcPct val="30000"/>
              </a:spcBef>
            </a:pPr>
            <a:r>
              <a:rPr kumimoji="1" lang="en-US" sz="1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4</a:t>
            </a:r>
            <a:endParaRPr kumimoji="1" lang="en-US" sz="12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505200" y="4495800"/>
            <a:ext cx="5486400" cy="95410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231775" indent="-231775" algn="just">
              <a:buFont typeface="+mj-lt"/>
              <a:buAutoNum type="arabicPeriod" startAt="4"/>
            </a:pP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Pegawai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menggenapkan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6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tahun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perkhidmatan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gred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DG48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dan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boleh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dipertimbangkan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peningkatan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gred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gaji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ke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Gred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DG1-5. (+430)</a:t>
            </a:r>
          </a:p>
          <a:p>
            <a:pPr marL="231775" indent="-231775" algn="just">
              <a:buFont typeface="+mj-lt"/>
              <a:buAutoNum type="arabicPeriod" startAt="4"/>
            </a:pP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Pergerakan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Gaji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Tahunan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graphicFrame>
        <p:nvGraphicFramePr>
          <p:cNvPr id="29" name="Table 28"/>
          <p:cNvGraphicFramePr>
            <a:graphicFrameLocks noGrp="1"/>
          </p:cNvGraphicFramePr>
          <p:nvPr/>
        </p:nvGraphicFramePr>
        <p:xfrm>
          <a:off x="609595" y="5576248"/>
          <a:ext cx="5698454" cy="834866"/>
        </p:xfrm>
        <a:graphic>
          <a:graphicData uri="http://schemas.openxmlformats.org/drawingml/2006/table">
            <a:tbl>
              <a:tblPr/>
              <a:tblGrid>
                <a:gridCol w="546654"/>
                <a:gridCol w="414131"/>
                <a:gridCol w="414131"/>
                <a:gridCol w="414131"/>
                <a:gridCol w="414131"/>
                <a:gridCol w="414131"/>
                <a:gridCol w="414131"/>
                <a:gridCol w="414131"/>
                <a:gridCol w="414131"/>
                <a:gridCol w="414131"/>
                <a:gridCol w="414131"/>
                <a:gridCol w="414131"/>
                <a:gridCol w="182228"/>
                <a:gridCol w="414131"/>
              </a:tblGrid>
              <a:tr h="45386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err="1" smtClean="0">
                          <a:solidFill>
                            <a:srgbClr val="000000"/>
                          </a:solidFill>
                          <a:latin typeface="Arial"/>
                        </a:rPr>
                        <a:t>Gred</a:t>
                      </a: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(SBPA)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T6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T7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T8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T9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T10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T11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T12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T13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T14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T15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T16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KGT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DG1-5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6710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7000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1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7290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7580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7870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8160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8450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8740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9030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9320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9610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MY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290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</a:tr>
            </a:tbl>
          </a:graphicData>
        </a:graphic>
      </p:graphicFrame>
      <p:cxnSp>
        <p:nvCxnSpPr>
          <p:cNvPr id="30" name="Straight Arrow Connector 29"/>
          <p:cNvCxnSpPr/>
          <p:nvPr/>
        </p:nvCxnSpPr>
        <p:spPr>
          <a:xfrm rot="5400000">
            <a:off x="1219200" y="4495800"/>
            <a:ext cx="1371600" cy="1066800"/>
          </a:xfrm>
          <a:prstGeom prst="straightConnector1">
            <a:avLst/>
          </a:prstGeom>
          <a:ln w="57150">
            <a:solidFill>
              <a:srgbClr val="FF0000"/>
            </a:solidFill>
            <a:prstDash val="dash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8"/>
          <p:cNvGrpSpPr/>
          <p:nvPr/>
        </p:nvGrpSpPr>
        <p:grpSpPr>
          <a:xfrm>
            <a:off x="1295400" y="6297304"/>
            <a:ext cx="4974608" cy="498130"/>
            <a:chOff x="1295400" y="6297304"/>
            <a:chExt cx="4974608" cy="498130"/>
          </a:xfrm>
        </p:grpSpPr>
        <p:grpSp>
          <p:nvGrpSpPr>
            <p:cNvPr id="6" name="Group 50"/>
            <p:cNvGrpSpPr/>
            <p:nvPr/>
          </p:nvGrpSpPr>
          <p:grpSpPr>
            <a:xfrm>
              <a:off x="1295400" y="6297304"/>
              <a:ext cx="4974608" cy="247936"/>
              <a:chOff x="1295400" y="6297304"/>
              <a:chExt cx="4974608" cy="247936"/>
            </a:xfrm>
          </p:grpSpPr>
          <p:sp>
            <p:nvSpPr>
              <p:cNvPr id="34" name="Curved Up Arrow 53"/>
              <p:cNvSpPr>
                <a:spLocks noChangeArrowheads="1"/>
              </p:cNvSpPr>
              <p:nvPr/>
            </p:nvSpPr>
            <p:spPr bwMode="auto">
              <a:xfrm>
                <a:off x="1295400" y="6297304"/>
                <a:ext cx="457200" cy="214952"/>
              </a:xfrm>
              <a:prstGeom prst="curvedUpArrow">
                <a:avLst>
                  <a:gd name="adj1" fmla="val 24991"/>
                  <a:gd name="adj2" fmla="val 50004"/>
                  <a:gd name="adj3" fmla="val 25000"/>
                </a:avLst>
              </a:prstGeom>
              <a:solidFill>
                <a:srgbClr val="FF0000"/>
              </a:solidFill>
              <a:ln w="317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6989" tIns="48495" rIns="96989" bIns="48495"/>
              <a:lstStyle/>
              <a:p>
                <a:pPr eaLnBrk="0" hangingPunct="0">
                  <a:spcBef>
                    <a:spcPct val="30000"/>
                  </a:spcBef>
                </a:pPr>
                <a:endParaRPr kumimoji="1" lang="en-US" sz="1200" b="0">
                  <a:solidFill>
                    <a:schemeClr val="tx1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5" name="Curved Up Arrow 53"/>
              <p:cNvSpPr>
                <a:spLocks noChangeArrowheads="1"/>
              </p:cNvSpPr>
              <p:nvPr/>
            </p:nvSpPr>
            <p:spPr bwMode="auto">
              <a:xfrm>
                <a:off x="1774208" y="6302992"/>
                <a:ext cx="457200" cy="214952"/>
              </a:xfrm>
              <a:prstGeom prst="curvedUpArrow">
                <a:avLst>
                  <a:gd name="adj1" fmla="val 24991"/>
                  <a:gd name="adj2" fmla="val 50004"/>
                  <a:gd name="adj3" fmla="val 25000"/>
                </a:avLst>
              </a:prstGeom>
              <a:solidFill>
                <a:srgbClr val="FF0000"/>
              </a:solidFill>
              <a:ln w="317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6989" tIns="48495" rIns="96989" bIns="48495"/>
              <a:lstStyle/>
              <a:p>
                <a:pPr eaLnBrk="0" hangingPunct="0">
                  <a:spcBef>
                    <a:spcPct val="30000"/>
                  </a:spcBef>
                </a:pPr>
                <a:endParaRPr kumimoji="1" lang="en-US" sz="1200" b="0">
                  <a:solidFill>
                    <a:schemeClr val="tx1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6" name="Curved Up Arrow 53"/>
              <p:cNvSpPr>
                <a:spLocks noChangeArrowheads="1"/>
              </p:cNvSpPr>
              <p:nvPr/>
            </p:nvSpPr>
            <p:spPr bwMode="auto">
              <a:xfrm>
                <a:off x="2209800" y="6310952"/>
                <a:ext cx="457200" cy="214952"/>
              </a:xfrm>
              <a:prstGeom prst="curvedUpArrow">
                <a:avLst>
                  <a:gd name="adj1" fmla="val 24991"/>
                  <a:gd name="adj2" fmla="val 50004"/>
                  <a:gd name="adj3" fmla="val 25000"/>
                </a:avLst>
              </a:prstGeom>
              <a:solidFill>
                <a:srgbClr val="FF0000"/>
              </a:solidFill>
              <a:ln w="317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6989" tIns="48495" rIns="96989" bIns="48495"/>
              <a:lstStyle/>
              <a:p>
                <a:pPr eaLnBrk="0" hangingPunct="0">
                  <a:spcBef>
                    <a:spcPct val="30000"/>
                  </a:spcBef>
                </a:pPr>
                <a:endParaRPr kumimoji="1" lang="en-US" sz="1200" b="0">
                  <a:solidFill>
                    <a:schemeClr val="tx1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7" name="Curved Up Arrow 53"/>
              <p:cNvSpPr>
                <a:spLocks noChangeArrowheads="1"/>
              </p:cNvSpPr>
              <p:nvPr/>
            </p:nvSpPr>
            <p:spPr bwMode="auto">
              <a:xfrm>
                <a:off x="2702256" y="6310952"/>
                <a:ext cx="457200" cy="214952"/>
              </a:xfrm>
              <a:prstGeom prst="curvedUpArrow">
                <a:avLst>
                  <a:gd name="adj1" fmla="val 24991"/>
                  <a:gd name="adj2" fmla="val 50004"/>
                  <a:gd name="adj3" fmla="val 25000"/>
                </a:avLst>
              </a:prstGeom>
              <a:solidFill>
                <a:srgbClr val="FF0000"/>
              </a:solidFill>
              <a:ln w="317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6989" tIns="48495" rIns="96989" bIns="48495"/>
              <a:lstStyle/>
              <a:p>
                <a:pPr eaLnBrk="0" hangingPunct="0">
                  <a:spcBef>
                    <a:spcPct val="30000"/>
                  </a:spcBef>
                </a:pPr>
                <a:endParaRPr kumimoji="1" lang="en-US" sz="1200" b="0">
                  <a:solidFill>
                    <a:schemeClr val="tx1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8" name="Curved Up Arrow 53"/>
              <p:cNvSpPr>
                <a:spLocks noChangeArrowheads="1"/>
              </p:cNvSpPr>
              <p:nvPr/>
            </p:nvSpPr>
            <p:spPr bwMode="auto">
              <a:xfrm>
                <a:off x="3153768" y="6318912"/>
                <a:ext cx="457200" cy="214952"/>
              </a:xfrm>
              <a:prstGeom prst="curvedUpArrow">
                <a:avLst>
                  <a:gd name="adj1" fmla="val 24991"/>
                  <a:gd name="adj2" fmla="val 50004"/>
                  <a:gd name="adj3" fmla="val 25000"/>
                </a:avLst>
              </a:prstGeom>
              <a:solidFill>
                <a:srgbClr val="FF0000"/>
              </a:solidFill>
              <a:ln w="317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6989" tIns="48495" rIns="96989" bIns="48495"/>
              <a:lstStyle/>
              <a:p>
                <a:pPr eaLnBrk="0" hangingPunct="0">
                  <a:spcBef>
                    <a:spcPct val="30000"/>
                  </a:spcBef>
                </a:pPr>
                <a:endParaRPr kumimoji="1" lang="en-US" sz="1200" b="0">
                  <a:solidFill>
                    <a:schemeClr val="tx1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9" name="Curved Up Arrow 53"/>
              <p:cNvSpPr>
                <a:spLocks noChangeArrowheads="1"/>
              </p:cNvSpPr>
              <p:nvPr/>
            </p:nvSpPr>
            <p:spPr bwMode="auto">
              <a:xfrm>
                <a:off x="3597320" y="6310952"/>
                <a:ext cx="457200" cy="214952"/>
              </a:xfrm>
              <a:prstGeom prst="curvedUpArrow">
                <a:avLst>
                  <a:gd name="adj1" fmla="val 24991"/>
                  <a:gd name="adj2" fmla="val 50004"/>
                  <a:gd name="adj3" fmla="val 25000"/>
                </a:avLst>
              </a:prstGeom>
              <a:solidFill>
                <a:srgbClr val="FF0000"/>
              </a:solidFill>
              <a:ln w="317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6989" tIns="48495" rIns="96989" bIns="48495"/>
              <a:lstStyle/>
              <a:p>
                <a:pPr eaLnBrk="0" hangingPunct="0">
                  <a:spcBef>
                    <a:spcPct val="30000"/>
                  </a:spcBef>
                </a:pPr>
                <a:endParaRPr kumimoji="1" lang="en-US" sz="1200" b="0">
                  <a:solidFill>
                    <a:schemeClr val="tx1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41" name="Curved Up Arrow 53"/>
              <p:cNvSpPr>
                <a:spLocks noChangeArrowheads="1"/>
              </p:cNvSpPr>
              <p:nvPr/>
            </p:nvSpPr>
            <p:spPr bwMode="auto">
              <a:xfrm>
                <a:off x="4054520" y="6297304"/>
                <a:ext cx="457200" cy="214952"/>
              </a:xfrm>
              <a:prstGeom prst="curvedUpArrow">
                <a:avLst>
                  <a:gd name="adj1" fmla="val 24991"/>
                  <a:gd name="adj2" fmla="val 50004"/>
                  <a:gd name="adj3" fmla="val 25000"/>
                </a:avLst>
              </a:prstGeom>
              <a:solidFill>
                <a:srgbClr val="FF0000"/>
              </a:solidFill>
              <a:ln w="317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6989" tIns="48495" rIns="96989" bIns="48495"/>
              <a:lstStyle/>
              <a:p>
                <a:pPr eaLnBrk="0" hangingPunct="0">
                  <a:spcBef>
                    <a:spcPct val="30000"/>
                  </a:spcBef>
                </a:pPr>
                <a:endParaRPr kumimoji="1" lang="en-US" sz="1200" b="0">
                  <a:solidFill>
                    <a:schemeClr val="tx1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42" name="Curved Up Arrow 53"/>
              <p:cNvSpPr>
                <a:spLocks noChangeArrowheads="1"/>
              </p:cNvSpPr>
              <p:nvPr/>
            </p:nvSpPr>
            <p:spPr bwMode="auto">
              <a:xfrm>
                <a:off x="4482152" y="6310952"/>
                <a:ext cx="457200" cy="214952"/>
              </a:xfrm>
              <a:prstGeom prst="curvedUpArrow">
                <a:avLst>
                  <a:gd name="adj1" fmla="val 24991"/>
                  <a:gd name="adj2" fmla="val 50004"/>
                  <a:gd name="adj3" fmla="val 25000"/>
                </a:avLst>
              </a:prstGeom>
              <a:solidFill>
                <a:srgbClr val="FF0000"/>
              </a:solidFill>
              <a:ln w="317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6989" tIns="48495" rIns="96989" bIns="48495"/>
              <a:lstStyle/>
              <a:p>
                <a:pPr eaLnBrk="0" hangingPunct="0">
                  <a:spcBef>
                    <a:spcPct val="30000"/>
                  </a:spcBef>
                </a:pPr>
                <a:endParaRPr kumimoji="1" lang="en-US" sz="1200" b="0">
                  <a:solidFill>
                    <a:schemeClr val="tx1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43" name="Curved Up Arrow 53"/>
              <p:cNvSpPr>
                <a:spLocks noChangeArrowheads="1"/>
              </p:cNvSpPr>
              <p:nvPr/>
            </p:nvSpPr>
            <p:spPr bwMode="auto">
              <a:xfrm>
                <a:off x="4898408" y="6316640"/>
                <a:ext cx="457200" cy="214952"/>
              </a:xfrm>
              <a:prstGeom prst="curvedUpArrow">
                <a:avLst>
                  <a:gd name="adj1" fmla="val 24991"/>
                  <a:gd name="adj2" fmla="val 50004"/>
                  <a:gd name="adj3" fmla="val 25000"/>
                </a:avLst>
              </a:prstGeom>
              <a:solidFill>
                <a:srgbClr val="FF0000"/>
              </a:solidFill>
              <a:ln w="317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6989" tIns="48495" rIns="96989" bIns="48495"/>
              <a:lstStyle/>
              <a:p>
                <a:pPr eaLnBrk="0" hangingPunct="0">
                  <a:spcBef>
                    <a:spcPct val="30000"/>
                  </a:spcBef>
                </a:pPr>
                <a:endParaRPr kumimoji="1" lang="en-US" sz="1200" b="0">
                  <a:solidFill>
                    <a:schemeClr val="tx1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44" name="Curved Up Arrow 53"/>
              <p:cNvSpPr>
                <a:spLocks noChangeArrowheads="1"/>
              </p:cNvSpPr>
              <p:nvPr/>
            </p:nvSpPr>
            <p:spPr bwMode="auto">
              <a:xfrm>
                <a:off x="5377216" y="6322328"/>
                <a:ext cx="457200" cy="214952"/>
              </a:xfrm>
              <a:prstGeom prst="curvedUpArrow">
                <a:avLst>
                  <a:gd name="adj1" fmla="val 24991"/>
                  <a:gd name="adj2" fmla="val 50004"/>
                  <a:gd name="adj3" fmla="val 25000"/>
                </a:avLst>
              </a:prstGeom>
              <a:solidFill>
                <a:srgbClr val="FF0000"/>
              </a:solidFill>
              <a:ln w="317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6989" tIns="48495" rIns="96989" bIns="48495"/>
              <a:lstStyle/>
              <a:p>
                <a:pPr eaLnBrk="0" hangingPunct="0">
                  <a:spcBef>
                    <a:spcPct val="30000"/>
                  </a:spcBef>
                </a:pPr>
                <a:endParaRPr kumimoji="1" lang="en-US" sz="1200" b="0">
                  <a:solidFill>
                    <a:schemeClr val="tx1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45" name="Curved Up Arrow 53"/>
              <p:cNvSpPr>
                <a:spLocks noChangeArrowheads="1"/>
              </p:cNvSpPr>
              <p:nvPr/>
            </p:nvSpPr>
            <p:spPr bwMode="auto">
              <a:xfrm>
                <a:off x="5812808" y="6330288"/>
                <a:ext cx="457200" cy="214952"/>
              </a:xfrm>
              <a:prstGeom prst="curvedUpArrow">
                <a:avLst>
                  <a:gd name="adj1" fmla="val 24991"/>
                  <a:gd name="adj2" fmla="val 50004"/>
                  <a:gd name="adj3" fmla="val 25000"/>
                </a:avLst>
              </a:prstGeom>
              <a:solidFill>
                <a:srgbClr val="FF0000"/>
              </a:solidFill>
              <a:ln w="317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6989" tIns="48495" rIns="96989" bIns="48495"/>
              <a:lstStyle/>
              <a:p>
                <a:pPr eaLnBrk="0" hangingPunct="0">
                  <a:spcBef>
                    <a:spcPct val="30000"/>
                  </a:spcBef>
                </a:pPr>
                <a:endParaRPr kumimoji="1" lang="en-US" sz="1200" b="0">
                  <a:solidFill>
                    <a:schemeClr val="tx1"/>
                  </a:solidFill>
                  <a:latin typeface="Times New Roman" pitchFamily="18" charset="0"/>
                </a:endParaRPr>
              </a:p>
            </p:txBody>
          </p:sp>
        </p:grpSp>
        <p:sp>
          <p:nvSpPr>
            <p:cNvPr id="55" name="Oval 71"/>
            <p:cNvSpPr>
              <a:spLocks noChangeArrowheads="1"/>
            </p:cNvSpPr>
            <p:nvPr/>
          </p:nvSpPr>
          <p:spPr bwMode="auto">
            <a:xfrm>
              <a:off x="4286626" y="6490648"/>
              <a:ext cx="285374" cy="304786"/>
            </a:xfrm>
            <a:prstGeom prst="ellipse">
              <a:avLst/>
            </a:prstGeom>
            <a:solidFill>
              <a:schemeClr val="bg1"/>
            </a:solidFill>
            <a:ln w="38100" algn="ctr">
              <a:solidFill>
                <a:srgbClr val="FF0000"/>
              </a:solidFill>
              <a:round/>
              <a:headEnd/>
              <a:tailEnd/>
            </a:ln>
          </p:spPr>
          <p:txBody>
            <a:bodyPr lIns="96989" tIns="48495" rIns="96989" bIns="48495" anchor="ctr"/>
            <a:lstStyle/>
            <a:p>
              <a:pPr algn="ctr" eaLnBrk="0" hangingPunct="0">
                <a:spcBef>
                  <a:spcPct val="30000"/>
                </a:spcBef>
              </a:pPr>
              <a:r>
                <a:rPr kumimoji="1" lang="en-US" sz="1200" b="1" dirty="0" smtClean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5</a:t>
              </a:r>
              <a:endParaRPr kumimoji="1" lang="en-US" sz="1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48" name="TextBox 47"/>
          <p:cNvSpPr txBox="1"/>
          <p:nvPr/>
        </p:nvSpPr>
        <p:spPr>
          <a:xfrm>
            <a:off x="152400" y="2161401"/>
            <a:ext cx="2667000" cy="276999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31775" indent="-231775" algn="just"/>
            <a:r>
              <a:rPr lang="en-MY" sz="12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Opsyen</a:t>
            </a:r>
            <a:r>
              <a:rPr lang="en-MY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(1+2) + PGT = RM502.88 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 Box 6"/>
          <p:cNvSpPr txBox="1">
            <a:spLocks noChangeArrowheads="1"/>
          </p:cNvSpPr>
          <p:nvPr/>
        </p:nvSpPr>
        <p:spPr bwMode="auto">
          <a:xfrm>
            <a:off x="381000" y="381000"/>
            <a:ext cx="86868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CONTOH KUANTUM PERTAMBAHAN GAJI DARIPADA SSM KE SBPA</a:t>
            </a:r>
          </a:p>
          <a:p>
            <a:pPr algn="ctr">
              <a:defRPr/>
            </a:pPr>
            <a:r>
              <a:rPr lang="en-US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(DG52 </a:t>
            </a:r>
            <a:r>
              <a:rPr lang="en-US" sz="16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ke</a:t>
            </a:r>
            <a:r>
              <a:rPr lang="en-US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 DG1-5 </a:t>
            </a:r>
            <a:r>
              <a:rPr lang="en-US" sz="16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ke</a:t>
            </a:r>
            <a:r>
              <a:rPr lang="en-US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 DG1-6 = RM1,022.41) </a:t>
            </a:r>
            <a:endParaRPr lang="en-US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graphicFrame>
        <p:nvGraphicFramePr>
          <p:cNvPr id="46" name="Table 45"/>
          <p:cNvGraphicFramePr>
            <a:graphicFrameLocks noGrp="1"/>
          </p:cNvGraphicFramePr>
          <p:nvPr/>
        </p:nvGraphicFramePr>
        <p:xfrm>
          <a:off x="956480" y="1028700"/>
          <a:ext cx="3510770" cy="723900"/>
        </p:xfrm>
        <a:graphic>
          <a:graphicData uri="http://schemas.openxmlformats.org/drawingml/2006/table">
            <a:tbl>
              <a:tblPr/>
              <a:tblGrid>
                <a:gridCol w="980158"/>
                <a:gridCol w="694425"/>
                <a:gridCol w="694425"/>
                <a:gridCol w="592545"/>
                <a:gridCol w="549217"/>
              </a:tblGrid>
              <a:tr h="38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err="1" smtClean="0">
                          <a:solidFill>
                            <a:schemeClr val="tx1"/>
                          </a:solidFill>
                          <a:latin typeface="Arial"/>
                        </a:rPr>
                        <a:t>Gred</a:t>
                      </a:r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 DG52  (SSM)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T7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T8</a:t>
                      </a:r>
                    </a:p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(</a:t>
                      </a:r>
                      <a:r>
                        <a:rPr lang="en-US" sz="1200" b="1" i="0" u="none" strike="noStrike" dirty="0" err="1" smtClean="0">
                          <a:solidFill>
                            <a:schemeClr val="tx1"/>
                          </a:solidFill>
                          <a:latin typeface="Arial"/>
                        </a:rPr>
                        <a:t>Maks</a:t>
                      </a:r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)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KGT 1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P1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6119.43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6322.59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6525.75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203.16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2" name="Table 51"/>
          <p:cNvGraphicFramePr>
            <a:graphicFrameLocks noGrp="1"/>
          </p:cNvGraphicFramePr>
          <p:nvPr/>
        </p:nvGraphicFramePr>
        <p:xfrm>
          <a:off x="220641" y="3581400"/>
          <a:ext cx="7143699" cy="838200"/>
        </p:xfrm>
        <a:graphic>
          <a:graphicData uri="http://schemas.openxmlformats.org/drawingml/2006/table">
            <a:tbl>
              <a:tblPr/>
              <a:tblGrid>
                <a:gridCol w="644373"/>
                <a:gridCol w="473084"/>
                <a:gridCol w="473084"/>
                <a:gridCol w="473084"/>
                <a:gridCol w="473084"/>
                <a:gridCol w="473084"/>
                <a:gridCol w="473084"/>
                <a:gridCol w="473084"/>
                <a:gridCol w="473084"/>
                <a:gridCol w="473084"/>
                <a:gridCol w="473084"/>
                <a:gridCol w="473084"/>
                <a:gridCol w="560462"/>
                <a:gridCol w="261856"/>
                <a:gridCol w="473084"/>
              </a:tblGrid>
              <a:tr h="4572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err="1" smtClean="0">
                          <a:solidFill>
                            <a:srgbClr val="000000"/>
                          </a:solidFill>
                          <a:latin typeface="Arial"/>
                        </a:rPr>
                        <a:t>Gred</a:t>
                      </a: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(SBPA)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T5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FFFF00"/>
                          </a:solidFill>
                          <a:latin typeface="Arial"/>
                        </a:rPr>
                        <a:t>T6</a:t>
                      </a:r>
                      <a:endParaRPr lang="en-US" sz="1200" b="1" i="0" u="none" strike="noStrike" dirty="0">
                        <a:solidFill>
                          <a:srgbClr val="FFFF00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T7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T8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T9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T10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T11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T12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T13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T14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T15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T16</a:t>
                      </a:r>
                    </a:p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(</a:t>
                      </a:r>
                      <a:r>
                        <a:rPr lang="en-US" sz="1200" b="1" i="0" u="none" strike="noStrike" dirty="0" err="1" smtClean="0">
                          <a:solidFill>
                            <a:srgbClr val="000000"/>
                          </a:solidFill>
                          <a:latin typeface="Arial"/>
                        </a:rPr>
                        <a:t>Maks</a:t>
                      </a: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KGT 1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DG1-5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6420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0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6710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7000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1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7290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7580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7870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8160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8450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8740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9030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9320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9610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0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290</a:t>
                      </a:r>
                      <a:endParaRPr lang="en-MY" sz="1200" b="0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</a:tr>
            </a:tbl>
          </a:graphicData>
        </a:graphic>
      </p:graphicFrame>
      <p:sp>
        <p:nvSpPr>
          <p:cNvPr id="67" name="TextBox 66"/>
          <p:cNvSpPr txBox="1"/>
          <p:nvPr/>
        </p:nvSpPr>
        <p:spPr>
          <a:xfrm>
            <a:off x="3581400" y="1782168"/>
            <a:ext cx="5486400" cy="181588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/>
            <a:r>
              <a:rPr lang="en-MY" sz="1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Pemindahan</a:t>
            </a:r>
            <a:r>
              <a:rPr lang="en-MY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Gaji</a:t>
            </a:r>
            <a:r>
              <a:rPr lang="en-MY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JGM </a:t>
            </a:r>
            <a:r>
              <a:rPr lang="en-MY" sz="1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ke</a:t>
            </a:r>
            <a:r>
              <a:rPr lang="en-MY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JGS</a:t>
            </a:r>
          </a:p>
          <a:p>
            <a:pPr marL="231775" indent="-231775" algn="just">
              <a:buAutoNum type="arabicPeriod"/>
            </a:pP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Pegawai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diberikan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satu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Pergerakan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Gaji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Biasa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gred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gaji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asal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.(+203.16)</a:t>
            </a:r>
          </a:p>
          <a:p>
            <a:pPr marL="231775" indent="-231775" algn="just">
              <a:buAutoNum type="arabicPeriod"/>
            </a:pP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Gaji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pegawai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dipindahkan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ke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JGS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berdasarkan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matagaji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sama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atau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tertinggi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berhampiran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Tarikh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Pergerakan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Gaji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pegawai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ialah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1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Januari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.(+184.25)</a:t>
            </a:r>
          </a:p>
          <a:p>
            <a:pPr marL="231775" indent="-231775" algn="just">
              <a:buAutoNum type="arabicPeriod" startAt="3"/>
            </a:pP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Pegawai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diberikan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Pergerakan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Gaji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Tahunan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bagi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tahun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2012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pada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1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Januari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.(+290)</a:t>
            </a:r>
          </a:p>
        </p:txBody>
      </p:sp>
      <p:grpSp>
        <p:nvGrpSpPr>
          <p:cNvPr id="2" name="Group 48"/>
          <p:cNvGrpSpPr/>
          <p:nvPr/>
        </p:nvGrpSpPr>
        <p:grpSpPr>
          <a:xfrm>
            <a:off x="2819400" y="1676400"/>
            <a:ext cx="873456" cy="609600"/>
            <a:chOff x="2819400" y="1676400"/>
            <a:chExt cx="873456" cy="609600"/>
          </a:xfrm>
        </p:grpSpPr>
        <p:sp>
          <p:nvSpPr>
            <p:cNvPr id="64" name="Curved Up Arrow 53"/>
            <p:cNvSpPr>
              <a:spLocks noChangeArrowheads="1"/>
            </p:cNvSpPr>
            <p:nvPr/>
          </p:nvSpPr>
          <p:spPr bwMode="auto">
            <a:xfrm>
              <a:off x="2895600" y="1676400"/>
              <a:ext cx="797256" cy="304800"/>
            </a:xfrm>
            <a:prstGeom prst="curvedUpArrow">
              <a:avLst>
                <a:gd name="adj1" fmla="val 24991"/>
                <a:gd name="adj2" fmla="val 96444"/>
                <a:gd name="adj3" fmla="val 25000"/>
              </a:avLst>
            </a:prstGeom>
            <a:solidFill>
              <a:srgbClr val="FF0000"/>
            </a:solidFill>
            <a:ln w="3175" algn="ctr">
              <a:solidFill>
                <a:schemeClr val="tx1"/>
              </a:solidFill>
              <a:round/>
              <a:headEnd/>
              <a:tailEnd/>
            </a:ln>
          </p:spPr>
          <p:txBody>
            <a:bodyPr lIns="96989" tIns="48495" rIns="96989" bIns="48495"/>
            <a:lstStyle/>
            <a:p>
              <a:pPr eaLnBrk="0" hangingPunct="0">
                <a:spcBef>
                  <a:spcPct val="30000"/>
                </a:spcBef>
              </a:pPr>
              <a:endParaRPr kumimoji="1" lang="en-US" sz="1200" b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69" name="Oval 71"/>
            <p:cNvSpPr>
              <a:spLocks noChangeArrowheads="1"/>
            </p:cNvSpPr>
            <p:nvPr/>
          </p:nvSpPr>
          <p:spPr bwMode="auto">
            <a:xfrm>
              <a:off x="2819400" y="1981214"/>
              <a:ext cx="285374" cy="304786"/>
            </a:xfrm>
            <a:prstGeom prst="ellipse">
              <a:avLst/>
            </a:prstGeom>
            <a:solidFill>
              <a:schemeClr val="bg1"/>
            </a:solidFill>
            <a:ln w="38100" algn="ctr">
              <a:solidFill>
                <a:srgbClr val="FF0000"/>
              </a:solidFill>
              <a:round/>
              <a:headEnd/>
              <a:tailEnd/>
            </a:ln>
          </p:spPr>
          <p:txBody>
            <a:bodyPr lIns="96989" tIns="48495" rIns="96989" bIns="48495" anchor="ctr"/>
            <a:lstStyle/>
            <a:p>
              <a:pPr algn="ctr" eaLnBrk="0" hangingPunct="0">
                <a:spcBef>
                  <a:spcPct val="30000"/>
                </a:spcBef>
              </a:pPr>
              <a:r>
                <a:rPr kumimoji="1" lang="en-US" sz="1200" b="1" dirty="0" smtClean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1</a:t>
              </a:r>
              <a:endParaRPr kumimoji="1" lang="en-US" sz="1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cxnSp>
        <p:nvCxnSpPr>
          <p:cNvPr id="54" name="Straight Arrow Connector 53"/>
          <p:cNvCxnSpPr/>
          <p:nvPr/>
        </p:nvCxnSpPr>
        <p:spPr>
          <a:xfrm rot="10800000" flipV="1">
            <a:off x="1524000" y="1676400"/>
            <a:ext cx="2286000" cy="2057400"/>
          </a:xfrm>
          <a:prstGeom prst="straightConnector1">
            <a:avLst/>
          </a:prstGeom>
          <a:ln w="57150">
            <a:solidFill>
              <a:srgbClr val="FF0000"/>
            </a:solidFill>
            <a:prstDash val="dash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Oval 71"/>
          <p:cNvSpPr>
            <a:spLocks noChangeArrowheads="1"/>
          </p:cNvSpPr>
          <p:nvPr/>
        </p:nvSpPr>
        <p:spPr bwMode="auto">
          <a:xfrm>
            <a:off x="2356512" y="2514614"/>
            <a:ext cx="285374" cy="304786"/>
          </a:xfrm>
          <a:prstGeom prst="ellipse">
            <a:avLst/>
          </a:prstGeom>
          <a:solidFill>
            <a:schemeClr val="bg1"/>
          </a:solidFill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lIns="96989" tIns="48495" rIns="96989" bIns="48495" anchor="ctr"/>
          <a:lstStyle/>
          <a:p>
            <a:pPr algn="ctr" eaLnBrk="0" hangingPunct="0">
              <a:spcBef>
                <a:spcPct val="30000"/>
              </a:spcBef>
            </a:pPr>
            <a:r>
              <a:rPr kumimoji="1" lang="en-US" sz="1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  <a:endParaRPr kumimoji="1" lang="en-US" sz="12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" name="Group 78"/>
          <p:cNvGrpSpPr/>
          <p:nvPr/>
        </p:nvGrpSpPr>
        <p:grpSpPr>
          <a:xfrm>
            <a:off x="1205552" y="4332038"/>
            <a:ext cx="928048" cy="304786"/>
            <a:chOff x="699448" y="4191014"/>
            <a:chExt cx="928048" cy="304786"/>
          </a:xfrm>
        </p:grpSpPr>
        <p:sp>
          <p:nvSpPr>
            <p:cNvPr id="73" name="Curved Up Arrow 53"/>
            <p:cNvSpPr>
              <a:spLocks noChangeArrowheads="1"/>
            </p:cNvSpPr>
            <p:nvPr/>
          </p:nvSpPr>
          <p:spPr bwMode="auto">
            <a:xfrm>
              <a:off x="990600" y="4202376"/>
              <a:ext cx="636896" cy="230872"/>
            </a:xfrm>
            <a:prstGeom prst="curvedUpArrow">
              <a:avLst>
                <a:gd name="adj1" fmla="val 24991"/>
                <a:gd name="adj2" fmla="val 50004"/>
                <a:gd name="adj3" fmla="val 25000"/>
              </a:avLst>
            </a:prstGeom>
            <a:solidFill>
              <a:srgbClr val="FF0000"/>
            </a:solidFill>
            <a:ln w="3175" algn="ctr">
              <a:solidFill>
                <a:schemeClr val="tx1"/>
              </a:solidFill>
              <a:round/>
              <a:headEnd/>
              <a:tailEnd/>
            </a:ln>
          </p:spPr>
          <p:txBody>
            <a:bodyPr lIns="96989" tIns="48495" rIns="96989" bIns="48495"/>
            <a:lstStyle/>
            <a:p>
              <a:pPr eaLnBrk="0" hangingPunct="0">
                <a:spcBef>
                  <a:spcPct val="30000"/>
                </a:spcBef>
              </a:pPr>
              <a:endParaRPr kumimoji="1" lang="en-US" sz="1200" b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74" name="Oval 71"/>
            <p:cNvSpPr>
              <a:spLocks noChangeArrowheads="1"/>
            </p:cNvSpPr>
            <p:nvPr/>
          </p:nvSpPr>
          <p:spPr bwMode="auto">
            <a:xfrm>
              <a:off x="699448" y="4191014"/>
              <a:ext cx="285374" cy="304786"/>
            </a:xfrm>
            <a:prstGeom prst="ellipse">
              <a:avLst/>
            </a:prstGeom>
            <a:solidFill>
              <a:schemeClr val="bg1"/>
            </a:solidFill>
            <a:ln w="38100" algn="ctr">
              <a:solidFill>
                <a:srgbClr val="FF0000"/>
              </a:solidFill>
              <a:round/>
              <a:headEnd/>
              <a:tailEnd/>
            </a:ln>
          </p:spPr>
          <p:txBody>
            <a:bodyPr lIns="96989" tIns="48495" rIns="96989" bIns="48495" anchor="ctr"/>
            <a:lstStyle/>
            <a:p>
              <a:pPr algn="ctr" eaLnBrk="0" hangingPunct="0">
                <a:spcBef>
                  <a:spcPct val="30000"/>
                </a:spcBef>
              </a:pPr>
              <a:r>
                <a:rPr kumimoji="1" lang="en-US" sz="1200" b="1" dirty="0" smtClean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3</a:t>
              </a:r>
              <a:endParaRPr kumimoji="1" lang="en-US" sz="1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0" name="Curved Up Arrow 53"/>
          <p:cNvSpPr>
            <a:spLocks noChangeArrowheads="1"/>
          </p:cNvSpPr>
          <p:nvPr/>
        </p:nvSpPr>
        <p:spPr bwMode="auto">
          <a:xfrm>
            <a:off x="2133600" y="4359320"/>
            <a:ext cx="457200" cy="214952"/>
          </a:xfrm>
          <a:prstGeom prst="curvedUpArrow">
            <a:avLst>
              <a:gd name="adj1" fmla="val 24991"/>
              <a:gd name="adj2" fmla="val 50004"/>
              <a:gd name="adj3" fmla="val 25000"/>
            </a:avLst>
          </a:prstGeom>
          <a:solidFill>
            <a:srgbClr val="FF0000"/>
          </a:solidFill>
          <a:ln w="3175" algn="ctr">
            <a:solidFill>
              <a:schemeClr val="tx1"/>
            </a:solidFill>
            <a:round/>
            <a:headEnd/>
            <a:tailEnd/>
          </a:ln>
        </p:spPr>
        <p:txBody>
          <a:bodyPr lIns="96989" tIns="48495" rIns="96989" bIns="48495"/>
          <a:lstStyle/>
          <a:p>
            <a:pPr eaLnBrk="0" hangingPunct="0">
              <a:spcBef>
                <a:spcPct val="30000"/>
              </a:spcBef>
            </a:pPr>
            <a:endParaRPr kumimoji="1" lang="en-US" sz="1200" b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24" name="Oval 71"/>
          <p:cNvSpPr>
            <a:spLocks noChangeArrowheads="1"/>
          </p:cNvSpPr>
          <p:nvPr/>
        </p:nvSpPr>
        <p:spPr bwMode="auto">
          <a:xfrm>
            <a:off x="1905000" y="5029214"/>
            <a:ext cx="285374" cy="304786"/>
          </a:xfrm>
          <a:prstGeom prst="ellipse">
            <a:avLst/>
          </a:prstGeom>
          <a:solidFill>
            <a:schemeClr val="bg1"/>
          </a:solidFill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lIns="96989" tIns="48495" rIns="96989" bIns="48495" anchor="ctr"/>
          <a:lstStyle/>
          <a:p>
            <a:pPr algn="ctr" eaLnBrk="0" hangingPunct="0">
              <a:spcBef>
                <a:spcPct val="30000"/>
              </a:spcBef>
            </a:pPr>
            <a:r>
              <a:rPr kumimoji="1" lang="en-US" sz="1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4</a:t>
            </a:r>
            <a:endParaRPr kumimoji="1" lang="en-US" sz="12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505200" y="4495800"/>
            <a:ext cx="5486400" cy="95410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231775" indent="-231775" algn="just">
              <a:buFont typeface="+mj-lt"/>
              <a:buAutoNum type="arabicPeriod" startAt="4"/>
            </a:pP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Pegawai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menggenapkan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3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tahun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perkhidmatan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gred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DG52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dan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boleh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dipertimbangkan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peningkatan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gred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gaji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ke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Gred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DG1-6. (+345)</a:t>
            </a:r>
          </a:p>
          <a:p>
            <a:pPr marL="231775" indent="-231775" algn="just">
              <a:buFont typeface="+mj-lt"/>
              <a:buAutoNum type="arabicPeriod" startAt="4"/>
            </a:pP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Pergerakan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Gaji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Tahunan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graphicFrame>
        <p:nvGraphicFramePr>
          <p:cNvPr id="29" name="Table 28"/>
          <p:cNvGraphicFramePr>
            <a:graphicFrameLocks noGrp="1"/>
          </p:cNvGraphicFramePr>
          <p:nvPr/>
        </p:nvGraphicFramePr>
        <p:xfrm>
          <a:off x="609595" y="5576248"/>
          <a:ext cx="7752221" cy="834866"/>
        </p:xfrm>
        <a:graphic>
          <a:graphicData uri="http://schemas.openxmlformats.org/drawingml/2006/table">
            <a:tbl>
              <a:tblPr/>
              <a:tblGrid>
                <a:gridCol w="600633"/>
                <a:gridCol w="455023"/>
                <a:gridCol w="455023"/>
                <a:gridCol w="455023"/>
                <a:gridCol w="455023"/>
                <a:gridCol w="455023"/>
                <a:gridCol w="455023"/>
                <a:gridCol w="455023"/>
                <a:gridCol w="455023"/>
                <a:gridCol w="455023"/>
                <a:gridCol w="455023"/>
                <a:gridCol w="455023"/>
                <a:gridCol w="455023"/>
                <a:gridCol w="455023"/>
                <a:gridCol w="509985"/>
                <a:gridCol w="363152"/>
                <a:gridCol w="363152"/>
              </a:tblGrid>
              <a:tr h="45386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err="1" smtClean="0">
                          <a:solidFill>
                            <a:srgbClr val="000000"/>
                          </a:solidFill>
                          <a:latin typeface="Arial"/>
                        </a:rPr>
                        <a:t>Gred</a:t>
                      </a: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(SBPA)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T2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T3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T4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T5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T6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T7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T8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T9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T10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T11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T12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T13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T14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T15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KGT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DG1-6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7345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1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7665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7985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8305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8625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8945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9265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9585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9905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10225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>
                          <a:solidFill>
                            <a:schemeClr val="bg1"/>
                          </a:solidFill>
                          <a:latin typeface="Arial"/>
                        </a:rPr>
                        <a:t>10545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10865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11185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11505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320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</a:tr>
            </a:tbl>
          </a:graphicData>
        </a:graphic>
      </p:graphicFrame>
      <p:cxnSp>
        <p:nvCxnSpPr>
          <p:cNvPr id="30" name="Straight Arrow Connector 29"/>
          <p:cNvCxnSpPr/>
          <p:nvPr/>
        </p:nvCxnSpPr>
        <p:spPr>
          <a:xfrm rot="5400000">
            <a:off x="1219200" y="4495800"/>
            <a:ext cx="1371600" cy="1066800"/>
          </a:xfrm>
          <a:prstGeom prst="straightConnector1">
            <a:avLst/>
          </a:prstGeom>
          <a:ln w="57150">
            <a:solidFill>
              <a:srgbClr val="FF0000"/>
            </a:solidFill>
            <a:prstDash val="dash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49"/>
          <p:cNvGrpSpPr/>
          <p:nvPr/>
        </p:nvGrpSpPr>
        <p:grpSpPr>
          <a:xfrm>
            <a:off x="1295400" y="6297304"/>
            <a:ext cx="6019800" cy="498130"/>
            <a:chOff x="1295400" y="6297304"/>
            <a:chExt cx="6019800" cy="498130"/>
          </a:xfrm>
        </p:grpSpPr>
        <p:sp>
          <p:nvSpPr>
            <p:cNvPr id="55" name="Oval 71"/>
            <p:cNvSpPr>
              <a:spLocks noChangeArrowheads="1"/>
            </p:cNvSpPr>
            <p:nvPr/>
          </p:nvSpPr>
          <p:spPr bwMode="auto">
            <a:xfrm>
              <a:off x="4286626" y="6490648"/>
              <a:ext cx="285374" cy="304786"/>
            </a:xfrm>
            <a:prstGeom prst="ellipse">
              <a:avLst/>
            </a:prstGeom>
            <a:solidFill>
              <a:schemeClr val="bg1"/>
            </a:solidFill>
            <a:ln w="38100" algn="ctr">
              <a:solidFill>
                <a:srgbClr val="FF0000"/>
              </a:solidFill>
              <a:round/>
              <a:headEnd/>
              <a:tailEnd/>
            </a:ln>
          </p:spPr>
          <p:txBody>
            <a:bodyPr lIns="96989" tIns="48495" rIns="96989" bIns="48495" anchor="ctr"/>
            <a:lstStyle/>
            <a:p>
              <a:pPr algn="ctr" eaLnBrk="0" hangingPunct="0">
                <a:spcBef>
                  <a:spcPct val="30000"/>
                </a:spcBef>
              </a:pPr>
              <a:r>
                <a:rPr kumimoji="1" lang="en-US" sz="1200" b="1" dirty="0" smtClean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5</a:t>
              </a:r>
              <a:endParaRPr kumimoji="1" lang="en-US" sz="1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5" name="Group 64"/>
            <p:cNvGrpSpPr/>
            <p:nvPr/>
          </p:nvGrpSpPr>
          <p:grpSpPr>
            <a:xfrm>
              <a:off x="1295400" y="6297304"/>
              <a:ext cx="6019800" cy="247936"/>
              <a:chOff x="1295400" y="6297304"/>
              <a:chExt cx="6019800" cy="247936"/>
            </a:xfrm>
          </p:grpSpPr>
          <p:sp>
            <p:nvSpPr>
              <p:cNvPr id="34" name="Curved Up Arrow 53"/>
              <p:cNvSpPr>
                <a:spLocks noChangeArrowheads="1"/>
              </p:cNvSpPr>
              <p:nvPr/>
            </p:nvSpPr>
            <p:spPr bwMode="auto">
              <a:xfrm>
                <a:off x="1295400" y="6297304"/>
                <a:ext cx="457200" cy="214952"/>
              </a:xfrm>
              <a:prstGeom prst="curvedUpArrow">
                <a:avLst>
                  <a:gd name="adj1" fmla="val 24991"/>
                  <a:gd name="adj2" fmla="val 50004"/>
                  <a:gd name="adj3" fmla="val 25000"/>
                </a:avLst>
              </a:prstGeom>
              <a:solidFill>
                <a:srgbClr val="FF0000"/>
              </a:solidFill>
              <a:ln w="317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6989" tIns="48495" rIns="96989" bIns="48495"/>
              <a:lstStyle/>
              <a:p>
                <a:pPr eaLnBrk="0" hangingPunct="0">
                  <a:spcBef>
                    <a:spcPct val="30000"/>
                  </a:spcBef>
                </a:pPr>
                <a:endParaRPr kumimoji="1" lang="en-US" sz="1200" b="0">
                  <a:solidFill>
                    <a:schemeClr val="tx1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5" name="Curved Up Arrow 53"/>
              <p:cNvSpPr>
                <a:spLocks noChangeArrowheads="1"/>
              </p:cNvSpPr>
              <p:nvPr/>
            </p:nvSpPr>
            <p:spPr bwMode="auto">
              <a:xfrm>
                <a:off x="1774208" y="6302992"/>
                <a:ext cx="457200" cy="214952"/>
              </a:xfrm>
              <a:prstGeom prst="curvedUpArrow">
                <a:avLst>
                  <a:gd name="adj1" fmla="val 24991"/>
                  <a:gd name="adj2" fmla="val 50004"/>
                  <a:gd name="adj3" fmla="val 25000"/>
                </a:avLst>
              </a:prstGeom>
              <a:solidFill>
                <a:srgbClr val="FF0000"/>
              </a:solidFill>
              <a:ln w="317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6989" tIns="48495" rIns="96989" bIns="48495"/>
              <a:lstStyle/>
              <a:p>
                <a:pPr eaLnBrk="0" hangingPunct="0">
                  <a:spcBef>
                    <a:spcPct val="30000"/>
                  </a:spcBef>
                </a:pPr>
                <a:endParaRPr kumimoji="1" lang="en-US" sz="1200" b="0">
                  <a:solidFill>
                    <a:schemeClr val="tx1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6" name="Curved Up Arrow 53"/>
              <p:cNvSpPr>
                <a:spLocks noChangeArrowheads="1"/>
              </p:cNvSpPr>
              <p:nvPr/>
            </p:nvSpPr>
            <p:spPr bwMode="auto">
              <a:xfrm>
                <a:off x="2209800" y="6310952"/>
                <a:ext cx="457200" cy="214952"/>
              </a:xfrm>
              <a:prstGeom prst="curvedUpArrow">
                <a:avLst>
                  <a:gd name="adj1" fmla="val 24991"/>
                  <a:gd name="adj2" fmla="val 50004"/>
                  <a:gd name="adj3" fmla="val 25000"/>
                </a:avLst>
              </a:prstGeom>
              <a:solidFill>
                <a:srgbClr val="FF0000"/>
              </a:solidFill>
              <a:ln w="317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6989" tIns="48495" rIns="96989" bIns="48495"/>
              <a:lstStyle/>
              <a:p>
                <a:pPr eaLnBrk="0" hangingPunct="0">
                  <a:spcBef>
                    <a:spcPct val="30000"/>
                  </a:spcBef>
                </a:pPr>
                <a:endParaRPr kumimoji="1" lang="en-US" sz="1200" b="0">
                  <a:solidFill>
                    <a:schemeClr val="tx1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7" name="Curved Up Arrow 53"/>
              <p:cNvSpPr>
                <a:spLocks noChangeArrowheads="1"/>
              </p:cNvSpPr>
              <p:nvPr/>
            </p:nvSpPr>
            <p:spPr bwMode="auto">
              <a:xfrm>
                <a:off x="2702256" y="6310952"/>
                <a:ext cx="457200" cy="214952"/>
              </a:xfrm>
              <a:prstGeom prst="curvedUpArrow">
                <a:avLst>
                  <a:gd name="adj1" fmla="val 24991"/>
                  <a:gd name="adj2" fmla="val 50004"/>
                  <a:gd name="adj3" fmla="val 25000"/>
                </a:avLst>
              </a:prstGeom>
              <a:solidFill>
                <a:srgbClr val="FF0000"/>
              </a:solidFill>
              <a:ln w="317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6989" tIns="48495" rIns="96989" bIns="48495"/>
              <a:lstStyle/>
              <a:p>
                <a:pPr eaLnBrk="0" hangingPunct="0">
                  <a:spcBef>
                    <a:spcPct val="30000"/>
                  </a:spcBef>
                </a:pPr>
                <a:endParaRPr kumimoji="1" lang="en-US" sz="1200" b="0">
                  <a:solidFill>
                    <a:schemeClr val="tx1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8" name="Curved Up Arrow 53"/>
              <p:cNvSpPr>
                <a:spLocks noChangeArrowheads="1"/>
              </p:cNvSpPr>
              <p:nvPr/>
            </p:nvSpPr>
            <p:spPr bwMode="auto">
              <a:xfrm>
                <a:off x="3153768" y="6318912"/>
                <a:ext cx="457200" cy="214952"/>
              </a:xfrm>
              <a:prstGeom prst="curvedUpArrow">
                <a:avLst>
                  <a:gd name="adj1" fmla="val 24991"/>
                  <a:gd name="adj2" fmla="val 50004"/>
                  <a:gd name="adj3" fmla="val 25000"/>
                </a:avLst>
              </a:prstGeom>
              <a:solidFill>
                <a:srgbClr val="FF0000"/>
              </a:solidFill>
              <a:ln w="317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6989" tIns="48495" rIns="96989" bIns="48495"/>
              <a:lstStyle/>
              <a:p>
                <a:pPr eaLnBrk="0" hangingPunct="0">
                  <a:spcBef>
                    <a:spcPct val="30000"/>
                  </a:spcBef>
                </a:pPr>
                <a:endParaRPr kumimoji="1" lang="en-US" sz="1200" b="0">
                  <a:solidFill>
                    <a:schemeClr val="tx1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9" name="Curved Up Arrow 53"/>
              <p:cNvSpPr>
                <a:spLocks noChangeArrowheads="1"/>
              </p:cNvSpPr>
              <p:nvPr/>
            </p:nvSpPr>
            <p:spPr bwMode="auto">
              <a:xfrm>
                <a:off x="3597320" y="6310952"/>
                <a:ext cx="457200" cy="214952"/>
              </a:xfrm>
              <a:prstGeom prst="curvedUpArrow">
                <a:avLst>
                  <a:gd name="adj1" fmla="val 24991"/>
                  <a:gd name="adj2" fmla="val 50004"/>
                  <a:gd name="adj3" fmla="val 25000"/>
                </a:avLst>
              </a:prstGeom>
              <a:solidFill>
                <a:srgbClr val="FF0000"/>
              </a:solidFill>
              <a:ln w="317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6989" tIns="48495" rIns="96989" bIns="48495"/>
              <a:lstStyle/>
              <a:p>
                <a:pPr eaLnBrk="0" hangingPunct="0">
                  <a:spcBef>
                    <a:spcPct val="30000"/>
                  </a:spcBef>
                </a:pPr>
                <a:endParaRPr kumimoji="1" lang="en-US" sz="1200" b="0">
                  <a:solidFill>
                    <a:schemeClr val="tx1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41" name="Curved Up Arrow 53"/>
              <p:cNvSpPr>
                <a:spLocks noChangeArrowheads="1"/>
              </p:cNvSpPr>
              <p:nvPr/>
            </p:nvSpPr>
            <p:spPr bwMode="auto">
              <a:xfrm>
                <a:off x="4054520" y="6297304"/>
                <a:ext cx="457200" cy="214952"/>
              </a:xfrm>
              <a:prstGeom prst="curvedUpArrow">
                <a:avLst>
                  <a:gd name="adj1" fmla="val 24991"/>
                  <a:gd name="adj2" fmla="val 50004"/>
                  <a:gd name="adj3" fmla="val 25000"/>
                </a:avLst>
              </a:prstGeom>
              <a:solidFill>
                <a:srgbClr val="FF0000"/>
              </a:solidFill>
              <a:ln w="317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6989" tIns="48495" rIns="96989" bIns="48495"/>
              <a:lstStyle/>
              <a:p>
                <a:pPr eaLnBrk="0" hangingPunct="0">
                  <a:spcBef>
                    <a:spcPct val="30000"/>
                  </a:spcBef>
                </a:pPr>
                <a:endParaRPr kumimoji="1" lang="en-US" sz="1200" b="0">
                  <a:solidFill>
                    <a:schemeClr val="tx1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42" name="Curved Up Arrow 53"/>
              <p:cNvSpPr>
                <a:spLocks noChangeArrowheads="1"/>
              </p:cNvSpPr>
              <p:nvPr/>
            </p:nvSpPr>
            <p:spPr bwMode="auto">
              <a:xfrm>
                <a:off x="4572000" y="6310952"/>
                <a:ext cx="457200" cy="214952"/>
              </a:xfrm>
              <a:prstGeom prst="curvedUpArrow">
                <a:avLst>
                  <a:gd name="adj1" fmla="val 24991"/>
                  <a:gd name="adj2" fmla="val 50004"/>
                  <a:gd name="adj3" fmla="val 25000"/>
                </a:avLst>
              </a:prstGeom>
              <a:solidFill>
                <a:srgbClr val="FF0000"/>
              </a:solidFill>
              <a:ln w="317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6989" tIns="48495" rIns="96989" bIns="48495"/>
              <a:lstStyle/>
              <a:p>
                <a:pPr eaLnBrk="0" hangingPunct="0">
                  <a:spcBef>
                    <a:spcPct val="30000"/>
                  </a:spcBef>
                </a:pPr>
                <a:endParaRPr kumimoji="1" lang="en-US" sz="1200" b="0">
                  <a:solidFill>
                    <a:schemeClr val="tx1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43" name="Curved Up Arrow 53"/>
              <p:cNvSpPr>
                <a:spLocks noChangeArrowheads="1"/>
              </p:cNvSpPr>
              <p:nvPr/>
            </p:nvSpPr>
            <p:spPr bwMode="auto">
              <a:xfrm>
                <a:off x="5029200" y="6316640"/>
                <a:ext cx="457200" cy="214952"/>
              </a:xfrm>
              <a:prstGeom prst="curvedUpArrow">
                <a:avLst>
                  <a:gd name="adj1" fmla="val 24991"/>
                  <a:gd name="adj2" fmla="val 50004"/>
                  <a:gd name="adj3" fmla="val 25000"/>
                </a:avLst>
              </a:prstGeom>
              <a:solidFill>
                <a:srgbClr val="FF0000"/>
              </a:solidFill>
              <a:ln w="317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6989" tIns="48495" rIns="96989" bIns="48495"/>
              <a:lstStyle/>
              <a:p>
                <a:pPr eaLnBrk="0" hangingPunct="0">
                  <a:spcBef>
                    <a:spcPct val="30000"/>
                  </a:spcBef>
                </a:pPr>
                <a:endParaRPr kumimoji="1" lang="en-US" sz="1200" b="0">
                  <a:solidFill>
                    <a:schemeClr val="tx1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44" name="Curved Up Arrow 53"/>
              <p:cNvSpPr>
                <a:spLocks noChangeArrowheads="1"/>
              </p:cNvSpPr>
              <p:nvPr/>
            </p:nvSpPr>
            <p:spPr bwMode="auto">
              <a:xfrm>
                <a:off x="5486400" y="6322328"/>
                <a:ext cx="457200" cy="214952"/>
              </a:xfrm>
              <a:prstGeom prst="curvedUpArrow">
                <a:avLst>
                  <a:gd name="adj1" fmla="val 24991"/>
                  <a:gd name="adj2" fmla="val 50004"/>
                  <a:gd name="adj3" fmla="val 25000"/>
                </a:avLst>
              </a:prstGeom>
              <a:solidFill>
                <a:srgbClr val="FF0000"/>
              </a:solidFill>
              <a:ln w="317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6989" tIns="48495" rIns="96989" bIns="48495"/>
              <a:lstStyle/>
              <a:p>
                <a:pPr eaLnBrk="0" hangingPunct="0">
                  <a:spcBef>
                    <a:spcPct val="30000"/>
                  </a:spcBef>
                </a:pPr>
                <a:endParaRPr kumimoji="1" lang="en-US" sz="1200" b="0">
                  <a:solidFill>
                    <a:schemeClr val="tx1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45" name="Curved Up Arrow 53"/>
              <p:cNvSpPr>
                <a:spLocks noChangeArrowheads="1"/>
              </p:cNvSpPr>
              <p:nvPr/>
            </p:nvSpPr>
            <p:spPr bwMode="auto">
              <a:xfrm>
                <a:off x="5943600" y="6330288"/>
                <a:ext cx="457200" cy="214952"/>
              </a:xfrm>
              <a:prstGeom prst="curvedUpArrow">
                <a:avLst>
                  <a:gd name="adj1" fmla="val 24991"/>
                  <a:gd name="adj2" fmla="val 50004"/>
                  <a:gd name="adj3" fmla="val 25000"/>
                </a:avLst>
              </a:prstGeom>
              <a:solidFill>
                <a:srgbClr val="FF0000"/>
              </a:solidFill>
              <a:ln w="317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6989" tIns="48495" rIns="96989" bIns="48495"/>
              <a:lstStyle/>
              <a:p>
                <a:pPr eaLnBrk="0" hangingPunct="0">
                  <a:spcBef>
                    <a:spcPct val="30000"/>
                  </a:spcBef>
                </a:pPr>
                <a:endParaRPr kumimoji="1" lang="en-US" sz="1200" b="0">
                  <a:solidFill>
                    <a:schemeClr val="tx1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60" name="Curved Up Arrow 53"/>
              <p:cNvSpPr>
                <a:spLocks noChangeArrowheads="1"/>
              </p:cNvSpPr>
              <p:nvPr/>
            </p:nvSpPr>
            <p:spPr bwMode="auto">
              <a:xfrm>
                <a:off x="6400800" y="6324600"/>
                <a:ext cx="457200" cy="214952"/>
              </a:xfrm>
              <a:prstGeom prst="curvedUpArrow">
                <a:avLst>
                  <a:gd name="adj1" fmla="val 24991"/>
                  <a:gd name="adj2" fmla="val 50004"/>
                  <a:gd name="adj3" fmla="val 25000"/>
                </a:avLst>
              </a:prstGeom>
              <a:solidFill>
                <a:srgbClr val="FF0000"/>
              </a:solidFill>
              <a:ln w="317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6989" tIns="48495" rIns="96989" bIns="48495"/>
              <a:lstStyle/>
              <a:p>
                <a:pPr eaLnBrk="0" hangingPunct="0">
                  <a:spcBef>
                    <a:spcPct val="30000"/>
                  </a:spcBef>
                </a:pPr>
                <a:endParaRPr kumimoji="1" lang="en-US" sz="1200" b="0">
                  <a:solidFill>
                    <a:schemeClr val="tx1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61" name="Curved Up Arrow 53"/>
              <p:cNvSpPr>
                <a:spLocks noChangeArrowheads="1"/>
              </p:cNvSpPr>
              <p:nvPr/>
            </p:nvSpPr>
            <p:spPr bwMode="auto">
              <a:xfrm>
                <a:off x="6858000" y="6324600"/>
                <a:ext cx="457200" cy="214952"/>
              </a:xfrm>
              <a:prstGeom prst="curvedUpArrow">
                <a:avLst>
                  <a:gd name="adj1" fmla="val 24991"/>
                  <a:gd name="adj2" fmla="val 50004"/>
                  <a:gd name="adj3" fmla="val 25000"/>
                </a:avLst>
              </a:prstGeom>
              <a:solidFill>
                <a:srgbClr val="FF0000"/>
              </a:solidFill>
              <a:ln w="317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6989" tIns="48495" rIns="96989" bIns="48495"/>
              <a:lstStyle/>
              <a:p>
                <a:pPr eaLnBrk="0" hangingPunct="0">
                  <a:spcBef>
                    <a:spcPct val="30000"/>
                  </a:spcBef>
                </a:pPr>
                <a:endParaRPr kumimoji="1" lang="en-US" sz="1200" b="0">
                  <a:solidFill>
                    <a:schemeClr val="tx1"/>
                  </a:solidFill>
                  <a:latin typeface="Times New Roman" pitchFamily="18" charset="0"/>
                </a:endParaRPr>
              </a:p>
            </p:txBody>
          </p:sp>
        </p:grpSp>
      </p:grpSp>
      <p:sp>
        <p:nvSpPr>
          <p:cNvPr id="48" name="TextBox 47"/>
          <p:cNvSpPr txBox="1"/>
          <p:nvPr/>
        </p:nvSpPr>
        <p:spPr>
          <a:xfrm>
            <a:off x="152400" y="2161401"/>
            <a:ext cx="2667000" cy="276999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31775" indent="-231775" algn="just"/>
            <a:r>
              <a:rPr lang="en-MY" sz="12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Opsyen</a:t>
            </a:r>
            <a:r>
              <a:rPr lang="en-MY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(1+2) + PGT = RM677.41 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 Box 6"/>
          <p:cNvSpPr txBox="1">
            <a:spLocks noChangeArrowheads="1"/>
          </p:cNvSpPr>
          <p:nvPr/>
        </p:nvSpPr>
        <p:spPr bwMode="auto">
          <a:xfrm>
            <a:off x="381000" y="381000"/>
            <a:ext cx="86868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CONTOH KUANTUM PERTAMBAHAN GAJI DARIPADA SSM KE SBPA</a:t>
            </a:r>
          </a:p>
          <a:p>
            <a:pPr algn="ctr">
              <a:defRPr/>
            </a:pPr>
            <a:r>
              <a:rPr lang="en-US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(DGA29 </a:t>
            </a:r>
            <a:r>
              <a:rPr lang="en-US" sz="16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ke</a:t>
            </a:r>
            <a:r>
              <a:rPr lang="en-US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 DG2-1 </a:t>
            </a:r>
            <a:r>
              <a:rPr lang="en-US" sz="16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ke</a:t>
            </a:r>
            <a:r>
              <a:rPr lang="en-US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 DG2-2 = RM653.89) </a:t>
            </a:r>
            <a:endParaRPr lang="en-US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graphicFrame>
        <p:nvGraphicFramePr>
          <p:cNvPr id="46" name="Table 45"/>
          <p:cNvGraphicFramePr>
            <a:graphicFrameLocks noGrp="1"/>
          </p:cNvGraphicFramePr>
          <p:nvPr/>
        </p:nvGraphicFramePr>
        <p:xfrm>
          <a:off x="990600" y="1028700"/>
          <a:ext cx="6488374" cy="723900"/>
        </p:xfrm>
        <a:graphic>
          <a:graphicData uri="http://schemas.openxmlformats.org/drawingml/2006/table">
            <a:tbl>
              <a:tblPr/>
              <a:tblGrid>
                <a:gridCol w="951931"/>
                <a:gridCol w="674427"/>
                <a:gridCol w="674427"/>
                <a:gridCol w="674427"/>
                <a:gridCol w="674427"/>
                <a:gridCol w="674427"/>
                <a:gridCol w="674427"/>
                <a:gridCol w="270681"/>
                <a:gridCol w="609600"/>
                <a:gridCol w="609600"/>
              </a:tblGrid>
              <a:tr h="38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err="1" smtClean="0">
                          <a:solidFill>
                            <a:schemeClr val="tx1"/>
                          </a:solidFill>
                          <a:latin typeface="Arial"/>
                        </a:rPr>
                        <a:t>Gred</a:t>
                      </a:r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 DGA29  (SSM)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T10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T11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T12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T13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T14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T23</a:t>
                      </a:r>
                    </a:p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(</a:t>
                      </a:r>
                      <a:r>
                        <a:rPr lang="en-US" sz="1200" b="1" i="0" u="none" strike="noStrike" dirty="0" err="1" smtClean="0">
                          <a:solidFill>
                            <a:schemeClr val="tx1"/>
                          </a:solidFill>
                          <a:latin typeface="Arial"/>
                        </a:rPr>
                        <a:t>Maks</a:t>
                      </a:r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)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KGT 1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KGT</a:t>
                      </a:r>
                      <a:r>
                        <a:rPr lang="en-US" sz="1200" b="1" i="0" u="none" strike="noStrike" baseline="0" dirty="0" smtClean="0">
                          <a:solidFill>
                            <a:schemeClr val="tx1"/>
                          </a:solidFill>
                          <a:latin typeface="Arial"/>
                        </a:rPr>
                        <a:t> 2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P1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1991.07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2056.11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2121.15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2186.19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2251.23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82550" indent="0"/>
                      <a:r>
                        <a:rPr lang="en-US" sz="1200" b="1" dirty="0" smtClean="0">
                          <a:solidFill>
                            <a:schemeClr val="bg1"/>
                          </a:solidFill>
                        </a:rPr>
                        <a:t>3036.21</a:t>
                      </a:r>
                      <a:endParaRPr lang="en-MY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MY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65.04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98.31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2" name="Table 51"/>
          <p:cNvGraphicFramePr>
            <a:graphicFrameLocks noGrp="1"/>
          </p:cNvGraphicFramePr>
          <p:nvPr/>
        </p:nvGraphicFramePr>
        <p:xfrm>
          <a:off x="220641" y="3581400"/>
          <a:ext cx="8686801" cy="838200"/>
        </p:xfrm>
        <a:graphic>
          <a:graphicData uri="http://schemas.openxmlformats.org/drawingml/2006/table">
            <a:tbl>
              <a:tblPr/>
              <a:tblGrid>
                <a:gridCol w="644373"/>
                <a:gridCol w="473084"/>
                <a:gridCol w="473084"/>
                <a:gridCol w="473084"/>
                <a:gridCol w="473084"/>
                <a:gridCol w="473084"/>
                <a:gridCol w="473084"/>
                <a:gridCol w="473084"/>
                <a:gridCol w="473084"/>
                <a:gridCol w="473084"/>
                <a:gridCol w="473084"/>
                <a:gridCol w="473084"/>
                <a:gridCol w="473084"/>
                <a:gridCol w="473084"/>
                <a:gridCol w="596934"/>
                <a:gridCol w="349234"/>
                <a:gridCol w="473084"/>
                <a:gridCol w="473084"/>
              </a:tblGrid>
              <a:tr h="4572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err="1" smtClean="0">
                          <a:solidFill>
                            <a:srgbClr val="000000"/>
                          </a:solidFill>
                          <a:latin typeface="Arial"/>
                        </a:rPr>
                        <a:t>Gred</a:t>
                      </a: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(SBPA)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T4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FFFF00"/>
                          </a:solidFill>
                          <a:latin typeface="Arial"/>
                        </a:rPr>
                        <a:t>T5</a:t>
                      </a:r>
                      <a:endParaRPr lang="en-US" sz="1200" b="1" i="0" u="none" strike="noStrike" dirty="0">
                        <a:solidFill>
                          <a:srgbClr val="FFFF00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T6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T7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T8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T9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T10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T11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T12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T13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T14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T15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T16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T20</a:t>
                      </a:r>
                    </a:p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(</a:t>
                      </a:r>
                      <a:r>
                        <a:rPr lang="en-US" sz="1200" b="1" i="0" u="none" strike="noStrike" dirty="0" err="1" smtClean="0">
                          <a:solidFill>
                            <a:srgbClr val="000000"/>
                          </a:solidFill>
                          <a:latin typeface="Arial"/>
                        </a:rPr>
                        <a:t>Maks</a:t>
                      </a: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KGT 1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KGT</a:t>
                      </a:r>
                      <a:r>
                        <a:rPr lang="en-US" sz="1200" b="1" i="0" u="none" strike="noStrike" baseline="0" dirty="0" smtClean="0">
                          <a:solidFill>
                            <a:schemeClr val="tx1"/>
                          </a:solidFill>
                          <a:latin typeface="Arial"/>
                        </a:rPr>
                        <a:t> 2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smtClean="0">
                          <a:solidFill>
                            <a:schemeClr val="bg1"/>
                          </a:solidFill>
                          <a:latin typeface="Arial"/>
                        </a:rPr>
                        <a:t>DG2-1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1995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2140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2285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2430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2575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2720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2865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3010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3155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3300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3445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3590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1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3735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4335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145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150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</a:tr>
            </a:tbl>
          </a:graphicData>
        </a:graphic>
      </p:graphicFrame>
      <p:sp>
        <p:nvSpPr>
          <p:cNvPr id="67" name="TextBox 66"/>
          <p:cNvSpPr txBox="1"/>
          <p:nvPr/>
        </p:nvSpPr>
        <p:spPr>
          <a:xfrm>
            <a:off x="3505200" y="1782168"/>
            <a:ext cx="5486400" cy="181588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/>
            <a:r>
              <a:rPr lang="en-MY" sz="1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Pemindahan</a:t>
            </a:r>
            <a:r>
              <a:rPr lang="en-MY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Gaji</a:t>
            </a:r>
            <a:r>
              <a:rPr lang="en-MY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JGM </a:t>
            </a:r>
            <a:r>
              <a:rPr lang="en-MY" sz="1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ke</a:t>
            </a:r>
            <a:r>
              <a:rPr lang="en-MY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JGS</a:t>
            </a:r>
          </a:p>
          <a:p>
            <a:pPr marL="231775" indent="-231775" algn="just">
              <a:buAutoNum type="arabicPeriod"/>
            </a:pP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Pegawai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diberikan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satu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Pergerakan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Gaji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Biasa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gred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gaji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asal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(+65.04)</a:t>
            </a:r>
          </a:p>
          <a:p>
            <a:pPr marL="231775" indent="-231775" algn="just">
              <a:buAutoNum type="arabicPeriod"/>
            </a:pP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Gaji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pegawai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dipindahkan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ke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JGS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berdasarkan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matagaji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sama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atau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tertinggi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berhampiran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Tarikh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Pergerakan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Gaji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pegawai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ialah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1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Januari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(+18.85)</a:t>
            </a:r>
          </a:p>
          <a:p>
            <a:pPr marL="231775" indent="-231775" algn="just">
              <a:buAutoNum type="arabicPeriod" startAt="3"/>
            </a:pP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Pegawai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diberikan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Pergerakan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Gaji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Tahunan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bagi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tahun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2012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pada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1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Januari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(+145)</a:t>
            </a:r>
          </a:p>
        </p:txBody>
      </p:sp>
      <p:grpSp>
        <p:nvGrpSpPr>
          <p:cNvPr id="2" name="Group 76"/>
          <p:cNvGrpSpPr/>
          <p:nvPr/>
        </p:nvGrpSpPr>
        <p:grpSpPr>
          <a:xfrm>
            <a:off x="2631744" y="1676400"/>
            <a:ext cx="990600" cy="381000"/>
            <a:chOff x="3159456" y="1676400"/>
            <a:chExt cx="990600" cy="381000"/>
          </a:xfrm>
        </p:grpSpPr>
        <p:sp>
          <p:nvSpPr>
            <p:cNvPr id="64" name="Curved Up Arrow 53"/>
            <p:cNvSpPr>
              <a:spLocks noChangeArrowheads="1"/>
            </p:cNvSpPr>
            <p:nvPr/>
          </p:nvSpPr>
          <p:spPr bwMode="auto">
            <a:xfrm>
              <a:off x="3352800" y="1676400"/>
              <a:ext cx="797256" cy="304800"/>
            </a:xfrm>
            <a:prstGeom prst="curvedUpArrow">
              <a:avLst>
                <a:gd name="adj1" fmla="val 24991"/>
                <a:gd name="adj2" fmla="val 96444"/>
                <a:gd name="adj3" fmla="val 25000"/>
              </a:avLst>
            </a:prstGeom>
            <a:solidFill>
              <a:srgbClr val="FF0000"/>
            </a:solidFill>
            <a:ln w="3175" algn="ctr">
              <a:solidFill>
                <a:schemeClr val="tx1"/>
              </a:solidFill>
              <a:round/>
              <a:headEnd/>
              <a:tailEnd/>
            </a:ln>
          </p:spPr>
          <p:txBody>
            <a:bodyPr lIns="96989" tIns="48495" rIns="96989" bIns="48495"/>
            <a:lstStyle/>
            <a:p>
              <a:pPr eaLnBrk="0" hangingPunct="0">
                <a:spcBef>
                  <a:spcPct val="30000"/>
                </a:spcBef>
              </a:pPr>
              <a:endParaRPr kumimoji="1" lang="en-US" sz="1200" b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69" name="Oval 71"/>
            <p:cNvSpPr>
              <a:spLocks noChangeArrowheads="1"/>
            </p:cNvSpPr>
            <p:nvPr/>
          </p:nvSpPr>
          <p:spPr bwMode="auto">
            <a:xfrm>
              <a:off x="3159456" y="1752614"/>
              <a:ext cx="285374" cy="304786"/>
            </a:xfrm>
            <a:prstGeom prst="ellipse">
              <a:avLst/>
            </a:prstGeom>
            <a:solidFill>
              <a:schemeClr val="bg1"/>
            </a:solidFill>
            <a:ln w="38100" algn="ctr">
              <a:solidFill>
                <a:srgbClr val="FF0000"/>
              </a:solidFill>
              <a:round/>
              <a:headEnd/>
              <a:tailEnd/>
            </a:ln>
          </p:spPr>
          <p:txBody>
            <a:bodyPr lIns="96989" tIns="48495" rIns="96989" bIns="48495" anchor="ctr"/>
            <a:lstStyle/>
            <a:p>
              <a:pPr algn="ctr" eaLnBrk="0" hangingPunct="0">
                <a:spcBef>
                  <a:spcPct val="30000"/>
                </a:spcBef>
              </a:pPr>
              <a:r>
                <a:rPr kumimoji="1" lang="en-US" sz="1200" b="1" dirty="0" smtClean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1</a:t>
              </a:r>
              <a:endParaRPr kumimoji="1" lang="en-US" sz="1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3" name="Group 77"/>
          <p:cNvGrpSpPr/>
          <p:nvPr/>
        </p:nvGrpSpPr>
        <p:grpSpPr>
          <a:xfrm>
            <a:off x="1600200" y="1676400"/>
            <a:ext cx="2057400" cy="2057400"/>
            <a:chOff x="1600200" y="1676400"/>
            <a:chExt cx="2057400" cy="2057400"/>
          </a:xfrm>
        </p:grpSpPr>
        <p:cxnSp>
          <p:nvCxnSpPr>
            <p:cNvPr id="54" name="Straight Arrow Connector 53"/>
            <p:cNvCxnSpPr/>
            <p:nvPr/>
          </p:nvCxnSpPr>
          <p:spPr>
            <a:xfrm rot="5400000">
              <a:off x="1600200" y="1676400"/>
              <a:ext cx="2057400" cy="2057400"/>
            </a:xfrm>
            <a:prstGeom prst="straightConnector1">
              <a:avLst/>
            </a:prstGeom>
            <a:ln w="57150">
              <a:solidFill>
                <a:srgbClr val="FF0000"/>
              </a:solidFill>
              <a:prstDash val="dash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Oval 71"/>
            <p:cNvSpPr>
              <a:spLocks noChangeArrowheads="1"/>
            </p:cNvSpPr>
            <p:nvPr/>
          </p:nvSpPr>
          <p:spPr bwMode="auto">
            <a:xfrm>
              <a:off x="2356512" y="2514614"/>
              <a:ext cx="285374" cy="304786"/>
            </a:xfrm>
            <a:prstGeom prst="ellipse">
              <a:avLst/>
            </a:prstGeom>
            <a:solidFill>
              <a:schemeClr val="bg1"/>
            </a:solidFill>
            <a:ln w="38100" algn="ctr">
              <a:solidFill>
                <a:srgbClr val="FF0000"/>
              </a:solidFill>
              <a:round/>
              <a:headEnd/>
              <a:tailEnd/>
            </a:ln>
          </p:spPr>
          <p:txBody>
            <a:bodyPr lIns="96989" tIns="48495" rIns="96989" bIns="48495" anchor="ctr"/>
            <a:lstStyle/>
            <a:p>
              <a:pPr algn="ctr" eaLnBrk="0" hangingPunct="0">
                <a:spcBef>
                  <a:spcPct val="30000"/>
                </a:spcBef>
              </a:pPr>
              <a:r>
                <a:rPr kumimoji="1" lang="en-US" sz="1200" b="1" dirty="0" smtClean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2</a:t>
              </a:r>
              <a:endParaRPr kumimoji="1" lang="en-US" sz="1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4" name="Group 78"/>
          <p:cNvGrpSpPr/>
          <p:nvPr/>
        </p:nvGrpSpPr>
        <p:grpSpPr>
          <a:xfrm>
            <a:off x="1205552" y="4332038"/>
            <a:ext cx="928048" cy="304786"/>
            <a:chOff x="699448" y="4191014"/>
            <a:chExt cx="928048" cy="304786"/>
          </a:xfrm>
        </p:grpSpPr>
        <p:sp>
          <p:nvSpPr>
            <p:cNvPr id="73" name="Curved Up Arrow 53"/>
            <p:cNvSpPr>
              <a:spLocks noChangeArrowheads="1"/>
            </p:cNvSpPr>
            <p:nvPr/>
          </p:nvSpPr>
          <p:spPr bwMode="auto">
            <a:xfrm>
              <a:off x="990600" y="4202376"/>
              <a:ext cx="636896" cy="230872"/>
            </a:xfrm>
            <a:prstGeom prst="curvedUpArrow">
              <a:avLst>
                <a:gd name="adj1" fmla="val 24991"/>
                <a:gd name="adj2" fmla="val 50004"/>
                <a:gd name="adj3" fmla="val 25000"/>
              </a:avLst>
            </a:prstGeom>
            <a:solidFill>
              <a:srgbClr val="FF0000"/>
            </a:solidFill>
            <a:ln w="3175" algn="ctr">
              <a:solidFill>
                <a:schemeClr val="tx1"/>
              </a:solidFill>
              <a:round/>
              <a:headEnd/>
              <a:tailEnd/>
            </a:ln>
          </p:spPr>
          <p:txBody>
            <a:bodyPr lIns="96989" tIns="48495" rIns="96989" bIns="48495"/>
            <a:lstStyle/>
            <a:p>
              <a:pPr eaLnBrk="0" hangingPunct="0">
                <a:spcBef>
                  <a:spcPct val="30000"/>
                </a:spcBef>
              </a:pPr>
              <a:endParaRPr kumimoji="1" lang="en-US" sz="1200" b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74" name="Oval 71"/>
            <p:cNvSpPr>
              <a:spLocks noChangeArrowheads="1"/>
            </p:cNvSpPr>
            <p:nvPr/>
          </p:nvSpPr>
          <p:spPr bwMode="auto">
            <a:xfrm>
              <a:off x="699448" y="4191014"/>
              <a:ext cx="285374" cy="304786"/>
            </a:xfrm>
            <a:prstGeom prst="ellipse">
              <a:avLst/>
            </a:prstGeom>
            <a:solidFill>
              <a:schemeClr val="bg1"/>
            </a:solidFill>
            <a:ln w="38100" algn="ctr">
              <a:solidFill>
                <a:srgbClr val="FF0000"/>
              </a:solidFill>
              <a:round/>
              <a:headEnd/>
              <a:tailEnd/>
            </a:ln>
          </p:spPr>
          <p:txBody>
            <a:bodyPr lIns="96989" tIns="48495" rIns="96989" bIns="48495" anchor="ctr"/>
            <a:lstStyle/>
            <a:p>
              <a:pPr algn="ctr" eaLnBrk="0" hangingPunct="0">
                <a:spcBef>
                  <a:spcPct val="30000"/>
                </a:spcBef>
              </a:pPr>
              <a:r>
                <a:rPr kumimoji="1" lang="en-US" sz="1200" b="1" dirty="0" smtClean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3</a:t>
              </a:r>
              <a:endParaRPr kumimoji="1" lang="en-US" sz="1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0" name="Curved Up Arrow 53"/>
          <p:cNvSpPr>
            <a:spLocks noChangeArrowheads="1"/>
          </p:cNvSpPr>
          <p:nvPr/>
        </p:nvSpPr>
        <p:spPr bwMode="auto">
          <a:xfrm>
            <a:off x="2133600" y="4359320"/>
            <a:ext cx="457200" cy="214952"/>
          </a:xfrm>
          <a:prstGeom prst="curvedUpArrow">
            <a:avLst>
              <a:gd name="adj1" fmla="val 24991"/>
              <a:gd name="adj2" fmla="val 50004"/>
              <a:gd name="adj3" fmla="val 25000"/>
            </a:avLst>
          </a:prstGeom>
          <a:solidFill>
            <a:srgbClr val="FF0000"/>
          </a:solidFill>
          <a:ln w="3175" algn="ctr">
            <a:solidFill>
              <a:schemeClr val="tx1"/>
            </a:solidFill>
            <a:round/>
            <a:headEnd/>
            <a:tailEnd/>
          </a:ln>
        </p:spPr>
        <p:txBody>
          <a:bodyPr lIns="96989" tIns="48495" rIns="96989" bIns="48495"/>
          <a:lstStyle/>
          <a:p>
            <a:pPr eaLnBrk="0" hangingPunct="0">
              <a:spcBef>
                <a:spcPct val="30000"/>
              </a:spcBef>
            </a:pPr>
            <a:endParaRPr kumimoji="1" lang="en-US" sz="1200" b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24" name="Oval 71"/>
          <p:cNvSpPr>
            <a:spLocks noChangeArrowheads="1"/>
          </p:cNvSpPr>
          <p:nvPr/>
        </p:nvSpPr>
        <p:spPr bwMode="auto">
          <a:xfrm>
            <a:off x="1905000" y="5029214"/>
            <a:ext cx="285374" cy="304786"/>
          </a:xfrm>
          <a:prstGeom prst="ellipse">
            <a:avLst/>
          </a:prstGeom>
          <a:solidFill>
            <a:schemeClr val="bg1"/>
          </a:solidFill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lIns="96989" tIns="48495" rIns="96989" bIns="48495" anchor="ctr"/>
          <a:lstStyle/>
          <a:p>
            <a:pPr algn="ctr" eaLnBrk="0" hangingPunct="0">
              <a:spcBef>
                <a:spcPct val="30000"/>
              </a:spcBef>
            </a:pPr>
            <a:r>
              <a:rPr kumimoji="1" lang="en-US" sz="1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4</a:t>
            </a:r>
            <a:endParaRPr kumimoji="1" lang="en-US" sz="12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505200" y="4495800"/>
            <a:ext cx="5486400" cy="95410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231775" indent="-231775" algn="just">
              <a:buFont typeface="+mj-lt"/>
              <a:buAutoNum type="arabicPeriod" startAt="4"/>
            </a:pP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Pegawai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menggenapkan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10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tahun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perkhidmatan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gred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lantikan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dan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boleh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dipertimbangkan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peningkatan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gred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gaji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ke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Gred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DG2-2. (+425)</a:t>
            </a:r>
          </a:p>
          <a:p>
            <a:pPr marL="231775" indent="-231775" algn="just">
              <a:buFont typeface="+mj-lt"/>
              <a:buAutoNum type="arabicPeriod" startAt="4"/>
            </a:pP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Pergerakan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Gaji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Tahunan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graphicFrame>
        <p:nvGraphicFramePr>
          <p:cNvPr id="29" name="Table 28"/>
          <p:cNvGraphicFramePr>
            <a:graphicFrameLocks noGrp="1"/>
          </p:cNvGraphicFramePr>
          <p:nvPr/>
        </p:nvGraphicFramePr>
        <p:xfrm>
          <a:off x="609595" y="5576248"/>
          <a:ext cx="7444426" cy="834866"/>
        </p:xfrm>
        <a:graphic>
          <a:graphicData uri="http://schemas.openxmlformats.org/drawingml/2006/table">
            <a:tbl>
              <a:tblPr/>
              <a:tblGrid>
                <a:gridCol w="546654"/>
                <a:gridCol w="414131"/>
                <a:gridCol w="414131"/>
                <a:gridCol w="414131"/>
                <a:gridCol w="414131"/>
                <a:gridCol w="414131"/>
                <a:gridCol w="414131"/>
                <a:gridCol w="414131"/>
                <a:gridCol w="414131"/>
                <a:gridCol w="414131"/>
                <a:gridCol w="414131"/>
                <a:gridCol w="414131"/>
                <a:gridCol w="414131"/>
                <a:gridCol w="414131"/>
                <a:gridCol w="414131"/>
                <a:gridCol w="513517"/>
                <a:gridCol w="228600"/>
                <a:gridCol w="357821"/>
              </a:tblGrid>
              <a:tr h="45386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err="1" smtClean="0">
                          <a:solidFill>
                            <a:srgbClr val="000000"/>
                          </a:solidFill>
                          <a:latin typeface="Arial"/>
                        </a:rPr>
                        <a:t>Gred</a:t>
                      </a: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(SBPA)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T1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T2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T3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T4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T5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T6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T7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T8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T9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T10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T11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T12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T13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T14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T15</a:t>
                      </a:r>
                    </a:p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(</a:t>
                      </a:r>
                      <a:r>
                        <a:rPr lang="en-US" sz="1200" b="1" i="0" u="none" strike="noStrike" dirty="0" err="1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Maks</a:t>
                      </a: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KGT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DG2-2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2710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2865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3020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3175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3330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3485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3640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3795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3950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1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4105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4260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4415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4570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4725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4880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MY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155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</a:tr>
            </a:tbl>
          </a:graphicData>
        </a:graphic>
      </p:graphicFrame>
      <p:cxnSp>
        <p:nvCxnSpPr>
          <p:cNvPr id="30" name="Straight Arrow Connector 29"/>
          <p:cNvCxnSpPr/>
          <p:nvPr/>
        </p:nvCxnSpPr>
        <p:spPr>
          <a:xfrm rot="5400000">
            <a:off x="1219200" y="4495800"/>
            <a:ext cx="1371600" cy="1066800"/>
          </a:xfrm>
          <a:prstGeom prst="straightConnector1">
            <a:avLst/>
          </a:prstGeom>
          <a:ln w="57150">
            <a:solidFill>
              <a:srgbClr val="FF0000"/>
            </a:solidFill>
            <a:prstDash val="dash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52"/>
          <p:cNvGrpSpPr/>
          <p:nvPr/>
        </p:nvGrpSpPr>
        <p:grpSpPr>
          <a:xfrm>
            <a:off x="1295400" y="6297304"/>
            <a:ext cx="5918576" cy="255896"/>
            <a:chOff x="1295400" y="6297304"/>
            <a:chExt cx="5918576" cy="255896"/>
          </a:xfrm>
        </p:grpSpPr>
        <p:sp>
          <p:nvSpPr>
            <p:cNvPr id="34" name="Curved Up Arrow 53"/>
            <p:cNvSpPr>
              <a:spLocks noChangeArrowheads="1"/>
            </p:cNvSpPr>
            <p:nvPr/>
          </p:nvSpPr>
          <p:spPr bwMode="auto">
            <a:xfrm>
              <a:off x="1295400" y="6297304"/>
              <a:ext cx="457200" cy="214952"/>
            </a:xfrm>
            <a:prstGeom prst="curvedUpArrow">
              <a:avLst>
                <a:gd name="adj1" fmla="val 24991"/>
                <a:gd name="adj2" fmla="val 50004"/>
                <a:gd name="adj3" fmla="val 25000"/>
              </a:avLst>
            </a:prstGeom>
            <a:solidFill>
              <a:srgbClr val="FF0000"/>
            </a:solidFill>
            <a:ln w="3175" algn="ctr">
              <a:solidFill>
                <a:schemeClr val="tx1"/>
              </a:solidFill>
              <a:round/>
              <a:headEnd/>
              <a:tailEnd/>
            </a:ln>
          </p:spPr>
          <p:txBody>
            <a:bodyPr lIns="96989" tIns="48495" rIns="96989" bIns="48495"/>
            <a:lstStyle/>
            <a:p>
              <a:pPr eaLnBrk="0" hangingPunct="0">
                <a:spcBef>
                  <a:spcPct val="30000"/>
                </a:spcBef>
              </a:pPr>
              <a:endParaRPr kumimoji="1" lang="en-US" sz="1200" b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5" name="Curved Up Arrow 53"/>
            <p:cNvSpPr>
              <a:spLocks noChangeArrowheads="1"/>
            </p:cNvSpPr>
            <p:nvPr/>
          </p:nvSpPr>
          <p:spPr bwMode="auto">
            <a:xfrm>
              <a:off x="1774208" y="6302992"/>
              <a:ext cx="457200" cy="214952"/>
            </a:xfrm>
            <a:prstGeom prst="curvedUpArrow">
              <a:avLst>
                <a:gd name="adj1" fmla="val 24991"/>
                <a:gd name="adj2" fmla="val 50004"/>
                <a:gd name="adj3" fmla="val 25000"/>
              </a:avLst>
            </a:prstGeom>
            <a:solidFill>
              <a:srgbClr val="FF0000"/>
            </a:solidFill>
            <a:ln w="3175" algn="ctr">
              <a:solidFill>
                <a:schemeClr val="tx1"/>
              </a:solidFill>
              <a:round/>
              <a:headEnd/>
              <a:tailEnd/>
            </a:ln>
          </p:spPr>
          <p:txBody>
            <a:bodyPr lIns="96989" tIns="48495" rIns="96989" bIns="48495"/>
            <a:lstStyle/>
            <a:p>
              <a:pPr eaLnBrk="0" hangingPunct="0">
                <a:spcBef>
                  <a:spcPct val="30000"/>
                </a:spcBef>
              </a:pPr>
              <a:endParaRPr kumimoji="1" lang="en-US" sz="1200" b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6" name="Curved Up Arrow 53"/>
            <p:cNvSpPr>
              <a:spLocks noChangeArrowheads="1"/>
            </p:cNvSpPr>
            <p:nvPr/>
          </p:nvSpPr>
          <p:spPr bwMode="auto">
            <a:xfrm>
              <a:off x="2209800" y="6310952"/>
              <a:ext cx="457200" cy="214952"/>
            </a:xfrm>
            <a:prstGeom prst="curvedUpArrow">
              <a:avLst>
                <a:gd name="adj1" fmla="val 24991"/>
                <a:gd name="adj2" fmla="val 50004"/>
                <a:gd name="adj3" fmla="val 25000"/>
              </a:avLst>
            </a:prstGeom>
            <a:solidFill>
              <a:srgbClr val="FF0000"/>
            </a:solidFill>
            <a:ln w="3175" algn="ctr">
              <a:solidFill>
                <a:schemeClr val="tx1"/>
              </a:solidFill>
              <a:round/>
              <a:headEnd/>
              <a:tailEnd/>
            </a:ln>
          </p:spPr>
          <p:txBody>
            <a:bodyPr lIns="96989" tIns="48495" rIns="96989" bIns="48495"/>
            <a:lstStyle/>
            <a:p>
              <a:pPr eaLnBrk="0" hangingPunct="0">
                <a:spcBef>
                  <a:spcPct val="30000"/>
                </a:spcBef>
              </a:pPr>
              <a:endParaRPr kumimoji="1" lang="en-US" sz="1200" b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7" name="Curved Up Arrow 53"/>
            <p:cNvSpPr>
              <a:spLocks noChangeArrowheads="1"/>
            </p:cNvSpPr>
            <p:nvPr/>
          </p:nvSpPr>
          <p:spPr bwMode="auto">
            <a:xfrm>
              <a:off x="2702256" y="6310952"/>
              <a:ext cx="457200" cy="214952"/>
            </a:xfrm>
            <a:prstGeom prst="curvedUpArrow">
              <a:avLst>
                <a:gd name="adj1" fmla="val 24991"/>
                <a:gd name="adj2" fmla="val 50004"/>
                <a:gd name="adj3" fmla="val 25000"/>
              </a:avLst>
            </a:prstGeom>
            <a:solidFill>
              <a:srgbClr val="FF0000"/>
            </a:solidFill>
            <a:ln w="3175" algn="ctr">
              <a:solidFill>
                <a:schemeClr val="tx1"/>
              </a:solidFill>
              <a:round/>
              <a:headEnd/>
              <a:tailEnd/>
            </a:ln>
          </p:spPr>
          <p:txBody>
            <a:bodyPr lIns="96989" tIns="48495" rIns="96989" bIns="48495"/>
            <a:lstStyle/>
            <a:p>
              <a:pPr eaLnBrk="0" hangingPunct="0">
                <a:spcBef>
                  <a:spcPct val="30000"/>
                </a:spcBef>
              </a:pPr>
              <a:endParaRPr kumimoji="1" lang="en-US" sz="1200" b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8" name="Curved Up Arrow 53"/>
            <p:cNvSpPr>
              <a:spLocks noChangeArrowheads="1"/>
            </p:cNvSpPr>
            <p:nvPr/>
          </p:nvSpPr>
          <p:spPr bwMode="auto">
            <a:xfrm>
              <a:off x="3153768" y="6318912"/>
              <a:ext cx="457200" cy="214952"/>
            </a:xfrm>
            <a:prstGeom prst="curvedUpArrow">
              <a:avLst>
                <a:gd name="adj1" fmla="val 24991"/>
                <a:gd name="adj2" fmla="val 50004"/>
                <a:gd name="adj3" fmla="val 25000"/>
              </a:avLst>
            </a:prstGeom>
            <a:solidFill>
              <a:srgbClr val="FF0000"/>
            </a:solidFill>
            <a:ln w="3175" algn="ctr">
              <a:solidFill>
                <a:schemeClr val="tx1"/>
              </a:solidFill>
              <a:round/>
              <a:headEnd/>
              <a:tailEnd/>
            </a:ln>
          </p:spPr>
          <p:txBody>
            <a:bodyPr lIns="96989" tIns="48495" rIns="96989" bIns="48495"/>
            <a:lstStyle/>
            <a:p>
              <a:pPr eaLnBrk="0" hangingPunct="0">
                <a:spcBef>
                  <a:spcPct val="30000"/>
                </a:spcBef>
              </a:pPr>
              <a:endParaRPr kumimoji="1" lang="en-US" sz="1200" b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9" name="Curved Up Arrow 53"/>
            <p:cNvSpPr>
              <a:spLocks noChangeArrowheads="1"/>
            </p:cNvSpPr>
            <p:nvPr/>
          </p:nvSpPr>
          <p:spPr bwMode="auto">
            <a:xfrm>
              <a:off x="3597320" y="6310952"/>
              <a:ext cx="457200" cy="214952"/>
            </a:xfrm>
            <a:prstGeom prst="curvedUpArrow">
              <a:avLst>
                <a:gd name="adj1" fmla="val 24991"/>
                <a:gd name="adj2" fmla="val 50004"/>
                <a:gd name="adj3" fmla="val 25000"/>
              </a:avLst>
            </a:prstGeom>
            <a:solidFill>
              <a:srgbClr val="FF0000"/>
            </a:solidFill>
            <a:ln w="3175" algn="ctr">
              <a:solidFill>
                <a:schemeClr val="tx1"/>
              </a:solidFill>
              <a:round/>
              <a:headEnd/>
              <a:tailEnd/>
            </a:ln>
          </p:spPr>
          <p:txBody>
            <a:bodyPr lIns="96989" tIns="48495" rIns="96989" bIns="48495"/>
            <a:lstStyle/>
            <a:p>
              <a:pPr eaLnBrk="0" hangingPunct="0">
                <a:spcBef>
                  <a:spcPct val="30000"/>
                </a:spcBef>
              </a:pPr>
              <a:endParaRPr kumimoji="1" lang="en-US" sz="1200" b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41" name="Curved Up Arrow 53"/>
            <p:cNvSpPr>
              <a:spLocks noChangeArrowheads="1"/>
            </p:cNvSpPr>
            <p:nvPr/>
          </p:nvSpPr>
          <p:spPr bwMode="auto">
            <a:xfrm>
              <a:off x="4054520" y="6297304"/>
              <a:ext cx="457200" cy="214952"/>
            </a:xfrm>
            <a:prstGeom prst="curvedUpArrow">
              <a:avLst>
                <a:gd name="adj1" fmla="val 24991"/>
                <a:gd name="adj2" fmla="val 50004"/>
                <a:gd name="adj3" fmla="val 25000"/>
              </a:avLst>
            </a:prstGeom>
            <a:solidFill>
              <a:srgbClr val="FF0000"/>
            </a:solidFill>
            <a:ln w="3175" algn="ctr">
              <a:solidFill>
                <a:schemeClr val="tx1"/>
              </a:solidFill>
              <a:round/>
              <a:headEnd/>
              <a:tailEnd/>
            </a:ln>
          </p:spPr>
          <p:txBody>
            <a:bodyPr lIns="96989" tIns="48495" rIns="96989" bIns="48495"/>
            <a:lstStyle/>
            <a:p>
              <a:pPr eaLnBrk="0" hangingPunct="0">
                <a:spcBef>
                  <a:spcPct val="30000"/>
                </a:spcBef>
              </a:pPr>
              <a:endParaRPr kumimoji="1" lang="en-US" sz="1200" b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42" name="Curved Up Arrow 53"/>
            <p:cNvSpPr>
              <a:spLocks noChangeArrowheads="1"/>
            </p:cNvSpPr>
            <p:nvPr/>
          </p:nvSpPr>
          <p:spPr bwMode="auto">
            <a:xfrm>
              <a:off x="4482152" y="6310952"/>
              <a:ext cx="457200" cy="214952"/>
            </a:xfrm>
            <a:prstGeom prst="curvedUpArrow">
              <a:avLst>
                <a:gd name="adj1" fmla="val 24991"/>
                <a:gd name="adj2" fmla="val 50004"/>
                <a:gd name="adj3" fmla="val 25000"/>
              </a:avLst>
            </a:prstGeom>
            <a:solidFill>
              <a:srgbClr val="FF0000"/>
            </a:solidFill>
            <a:ln w="3175" algn="ctr">
              <a:solidFill>
                <a:schemeClr val="tx1"/>
              </a:solidFill>
              <a:round/>
              <a:headEnd/>
              <a:tailEnd/>
            </a:ln>
          </p:spPr>
          <p:txBody>
            <a:bodyPr lIns="96989" tIns="48495" rIns="96989" bIns="48495"/>
            <a:lstStyle/>
            <a:p>
              <a:pPr eaLnBrk="0" hangingPunct="0">
                <a:spcBef>
                  <a:spcPct val="30000"/>
                </a:spcBef>
              </a:pPr>
              <a:endParaRPr kumimoji="1" lang="en-US" sz="1200" b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43" name="Curved Up Arrow 53"/>
            <p:cNvSpPr>
              <a:spLocks noChangeArrowheads="1"/>
            </p:cNvSpPr>
            <p:nvPr/>
          </p:nvSpPr>
          <p:spPr bwMode="auto">
            <a:xfrm>
              <a:off x="4898408" y="6316640"/>
              <a:ext cx="457200" cy="214952"/>
            </a:xfrm>
            <a:prstGeom prst="curvedUpArrow">
              <a:avLst>
                <a:gd name="adj1" fmla="val 24991"/>
                <a:gd name="adj2" fmla="val 50004"/>
                <a:gd name="adj3" fmla="val 25000"/>
              </a:avLst>
            </a:prstGeom>
            <a:solidFill>
              <a:srgbClr val="FF0000"/>
            </a:solidFill>
            <a:ln w="3175" algn="ctr">
              <a:solidFill>
                <a:schemeClr val="tx1"/>
              </a:solidFill>
              <a:round/>
              <a:headEnd/>
              <a:tailEnd/>
            </a:ln>
          </p:spPr>
          <p:txBody>
            <a:bodyPr lIns="96989" tIns="48495" rIns="96989" bIns="48495"/>
            <a:lstStyle/>
            <a:p>
              <a:pPr eaLnBrk="0" hangingPunct="0">
                <a:spcBef>
                  <a:spcPct val="30000"/>
                </a:spcBef>
              </a:pPr>
              <a:endParaRPr kumimoji="1" lang="en-US" sz="1200" b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44" name="Curved Up Arrow 53"/>
            <p:cNvSpPr>
              <a:spLocks noChangeArrowheads="1"/>
            </p:cNvSpPr>
            <p:nvPr/>
          </p:nvSpPr>
          <p:spPr bwMode="auto">
            <a:xfrm>
              <a:off x="5377216" y="6322328"/>
              <a:ext cx="457200" cy="214952"/>
            </a:xfrm>
            <a:prstGeom prst="curvedUpArrow">
              <a:avLst>
                <a:gd name="adj1" fmla="val 24991"/>
                <a:gd name="adj2" fmla="val 50004"/>
                <a:gd name="adj3" fmla="val 25000"/>
              </a:avLst>
            </a:prstGeom>
            <a:solidFill>
              <a:srgbClr val="FF0000"/>
            </a:solidFill>
            <a:ln w="3175" algn="ctr">
              <a:solidFill>
                <a:schemeClr val="tx1"/>
              </a:solidFill>
              <a:round/>
              <a:headEnd/>
              <a:tailEnd/>
            </a:ln>
          </p:spPr>
          <p:txBody>
            <a:bodyPr lIns="96989" tIns="48495" rIns="96989" bIns="48495"/>
            <a:lstStyle/>
            <a:p>
              <a:pPr eaLnBrk="0" hangingPunct="0">
                <a:spcBef>
                  <a:spcPct val="30000"/>
                </a:spcBef>
              </a:pPr>
              <a:endParaRPr kumimoji="1" lang="en-US" sz="1200" b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45" name="Curved Up Arrow 53"/>
            <p:cNvSpPr>
              <a:spLocks noChangeArrowheads="1"/>
            </p:cNvSpPr>
            <p:nvPr/>
          </p:nvSpPr>
          <p:spPr bwMode="auto">
            <a:xfrm>
              <a:off x="5812808" y="6330288"/>
              <a:ext cx="457200" cy="214952"/>
            </a:xfrm>
            <a:prstGeom prst="curvedUpArrow">
              <a:avLst>
                <a:gd name="adj1" fmla="val 24991"/>
                <a:gd name="adj2" fmla="val 50004"/>
                <a:gd name="adj3" fmla="val 25000"/>
              </a:avLst>
            </a:prstGeom>
            <a:solidFill>
              <a:srgbClr val="FF0000"/>
            </a:solidFill>
            <a:ln w="3175" algn="ctr">
              <a:solidFill>
                <a:schemeClr val="tx1"/>
              </a:solidFill>
              <a:round/>
              <a:headEnd/>
              <a:tailEnd/>
            </a:ln>
          </p:spPr>
          <p:txBody>
            <a:bodyPr lIns="96989" tIns="48495" rIns="96989" bIns="48495"/>
            <a:lstStyle/>
            <a:p>
              <a:pPr eaLnBrk="0" hangingPunct="0">
                <a:spcBef>
                  <a:spcPct val="30000"/>
                </a:spcBef>
              </a:pPr>
              <a:endParaRPr kumimoji="1" lang="en-US" sz="1200" b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48" name="Curved Up Arrow 53"/>
            <p:cNvSpPr>
              <a:spLocks noChangeArrowheads="1"/>
            </p:cNvSpPr>
            <p:nvPr/>
          </p:nvSpPr>
          <p:spPr bwMode="auto">
            <a:xfrm>
              <a:off x="6305264" y="6330288"/>
              <a:ext cx="457200" cy="214952"/>
            </a:xfrm>
            <a:prstGeom prst="curvedUpArrow">
              <a:avLst>
                <a:gd name="adj1" fmla="val 24991"/>
                <a:gd name="adj2" fmla="val 50004"/>
                <a:gd name="adj3" fmla="val 25000"/>
              </a:avLst>
            </a:prstGeom>
            <a:solidFill>
              <a:srgbClr val="FF0000"/>
            </a:solidFill>
            <a:ln w="3175" algn="ctr">
              <a:solidFill>
                <a:schemeClr val="tx1"/>
              </a:solidFill>
              <a:round/>
              <a:headEnd/>
              <a:tailEnd/>
            </a:ln>
          </p:spPr>
          <p:txBody>
            <a:bodyPr lIns="96989" tIns="48495" rIns="96989" bIns="48495"/>
            <a:lstStyle/>
            <a:p>
              <a:pPr eaLnBrk="0" hangingPunct="0">
                <a:spcBef>
                  <a:spcPct val="30000"/>
                </a:spcBef>
              </a:pPr>
              <a:endParaRPr kumimoji="1" lang="en-US" sz="1200" b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49" name="Curved Up Arrow 53"/>
            <p:cNvSpPr>
              <a:spLocks noChangeArrowheads="1"/>
            </p:cNvSpPr>
            <p:nvPr/>
          </p:nvSpPr>
          <p:spPr bwMode="auto">
            <a:xfrm>
              <a:off x="6756776" y="6338248"/>
              <a:ext cx="457200" cy="214952"/>
            </a:xfrm>
            <a:prstGeom prst="curvedUpArrow">
              <a:avLst>
                <a:gd name="adj1" fmla="val 24991"/>
                <a:gd name="adj2" fmla="val 50004"/>
                <a:gd name="adj3" fmla="val 25000"/>
              </a:avLst>
            </a:prstGeom>
            <a:solidFill>
              <a:srgbClr val="FF0000"/>
            </a:solidFill>
            <a:ln w="3175" algn="ctr">
              <a:solidFill>
                <a:schemeClr val="tx1"/>
              </a:solidFill>
              <a:round/>
              <a:headEnd/>
              <a:tailEnd/>
            </a:ln>
          </p:spPr>
          <p:txBody>
            <a:bodyPr lIns="96989" tIns="48495" rIns="96989" bIns="48495"/>
            <a:lstStyle/>
            <a:p>
              <a:pPr eaLnBrk="0" hangingPunct="0">
                <a:spcBef>
                  <a:spcPct val="30000"/>
                </a:spcBef>
              </a:pPr>
              <a:endParaRPr kumimoji="1" lang="en-US" sz="1200" b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</p:grpSp>
      <p:sp>
        <p:nvSpPr>
          <p:cNvPr id="55" name="Oval 71"/>
          <p:cNvSpPr>
            <a:spLocks noChangeArrowheads="1"/>
          </p:cNvSpPr>
          <p:nvPr/>
        </p:nvSpPr>
        <p:spPr bwMode="auto">
          <a:xfrm>
            <a:off x="4286626" y="6490648"/>
            <a:ext cx="285374" cy="304786"/>
          </a:xfrm>
          <a:prstGeom prst="ellipse">
            <a:avLst/>
          </a:prstGeom>
          <a:solidFill>
            <a:schemeClr val="bg1"/>
          </a:solidFill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lIns="96989" tIns="48495" rIns="96989" bIns="48495" anchor="ctr"/>
          <a:lstStyle/>
          <a:p>
            <a:pPr algn="ctr" eaLnBrk="0" hangingPunct="0">
              <a:spcBef>
                <a:spcPct val="30000"/>
              </a:spcBef>
            </a:pPr>
            <a:r>
              <a:rPr kumimoji="1" lang="en-US" sz="1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5</a:t>
            </a:r>
            <a:endParaRPr kumimoji="1" lang="en-US" sz="12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52400" y="2161401"/>
            <a:ext cx="2667000" cy="276999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31775" indent="-231775" algn="just"/>
            <a:r>
              <a:rPr lang="en-MY" sz="12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Opsyen</a:t>
            </a:r>
            <a:r>
              <a:rPr lang="en-MY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(1+2) + PGT = RM228.89 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 Box 6"/>
          <p:cNvSpPr txBox="1">
            <a:spLocks noChangeArrowheads="1"/>
          </p:cNvSpPr>
          <p:nvPr/>
        </p:nvSpPr>
        <p:spPr bwMode="auto">
          <a:xfrm>
            <a:off x="381000" y="381000"/>
            <a:ext cx="86868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CONTOH KUANTUM PERTAMBAHAN GAJI DARIPADA SSM KE SBPA</a:t>
            </a:r>
          </a:p>
          <a:p>
            <a:pPr algn="ctr">
              <a:defRPr/>
            </a:pPr>
            <a:r>
              <a:rPr lang="en-US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(DGA32 </a:t>
            </a:r>
            <a:r>
              <a:rPr lang="en-US" sz="16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ke</a:t>
            </a:r>
            <a:r>
              <a:rPr lang="en-US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 DG2-2 </a:t>
            </a:r>
            <a:r>
              <a:rPr lang="en-US" sz="16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ke</a:t>
            </a:r>
            <a:r>
              <a:rPr lang="en-US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 DG2-3 = RM517.46) </a:t>
            </a:r>
            <a:endParaRPr lang="en-US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graphicFrame>
        <p:nvGraphicFramePr>
          <p:cNvPr id="46" name="Table 45"/>
          <p:cNvGraphicFramePr>
            <a:graphicFrameLocks noGrp="1"/>
          </p:cNvGraphicFramePr>
          <p:nvPr/>
        </p:nvGraphicFramePr>
        <p:xfrm>
          <a:off x="990600" y="1028700"/>
          <a:ext cx="4529920" cy="723900"/>
        </p:xfrm>
        <a:graphic>
          <a:graphicData uri="http://schemas.openxmlformats.org/drawingml/2006/table">
            <a:tbl>
              <a:tblPr/>
              <a:tblGrid>
                <a:gridCol w="951931"/>
                <a:gridCol w="674427"/>
                <a:gridCol w="674427"/>
                <a:gridCol w="674427"/>
                <a:gridCol w="674427"/>
                <a:gridCol w="270681"/>
                <a:gridCol w="609600"/>
              </a:tblGrid>
              <a:tr h="38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err="1" smtClean="0">
                          <a:solidFill>
                            <a:schemeClr val="tx1"/>
                          </a:solidFill>
                          <a:latin typeface="Arial"/>
                        </a:rPr>
                        <a:t>Gred</a:t>
                      </a:r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 DGA32  (SSM)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T8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T9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T10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T11</a:t>
                      </a:r>
                    </a:p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(</a:t>
                      </a:r>
                      <a:r>
                        <a:rPr lang="en-US" sz="1200" b="1" i="0" u="none" strike="noStrike" dirty="0" err="1" smtClean="0">
                          <a:solidFill>
                            <a:schemeClr val="tx1"/>
                          </a:solidFill>
                          <a:latin typeface="Arial"/>
                        </a:rPr>
                        <a:t>Maks</a:t>
                      </a:r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)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KGT 1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P1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3104.23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3202.54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3300.85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3399.16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MY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98.31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2" name="Table 51"/>
          <p:cNvGraphicFramePr>
            <a:graphicFrameLocks noGrp="1"/>
          </p:cNvGraphicFramePr>
          <p:nvPr/>
        </p:nvGraphicFramePr>
        <p:xfrm>
          <a:off x="220641" y="3581400"/>
          <a:ext cx="7143699" cy="838200"/>
        </p:xfrm>
        <a:graphic>
          <a:graphicData uri="http://schemas.openxmlformats.org/drawingml/2006/table">
            <a:tbl>
              <a:tblPr/>
              <a:tblGrid>
                <a:gridCol w="644373"/>
                <a:gridCol w="473084"/>
                <a:gridCol w="473084"/>
                <a:gridCol w="473084"/>
                <a:gridCol w="473084"/>
                <a:gridCol w="473084"/>
                <a:gridCol w="473084"/>
                <a:gridCol w="473084"/>
                <a:gridCol w="473084"/>
                <a:gridCol w="473084"/>
                <a:gridCol w="473084"/>
                <a:gridCol w="473084"/>
                <a:gridCol w="473084"/>
                <a:gridCol w="349234"/>
                <a:gridCol w="473084"/>
              </a:tblGrid>
              <a:tr h="4572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err="1" smtClean="0">
                          <a:solidFill>
                            <a:srgbClr val="000000"/>
                          </a:solidFill>
                          <a:latin typeface="Arial"/>
                        </a:rPr>
                        <a:t>Gred</a:t>
                      </a: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(SBPA)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T4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FFFF00"/>
                          </a:solidFill>
                          <a:latin typeface="Arial"/>
                        </a:rPr>
                        <a:t>T5</a:t>
                      </a:r>
                      <a:endParaRPr lang="en-US" sz="1200" b="1" i="0" u="none" strike="noStrike" dirty="0">
                        <a:solidFill>
                          <a:srgbClr val="FFFF00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T6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T7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T8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T9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T10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T11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T12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T13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T14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T15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KGT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DG2-2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3175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3330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3485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3640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3795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3950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1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4105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4260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4415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4570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4725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4880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155</a:t>
                      </a:r>
                      <a:endParaRPr lang="en-MY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</a:tr>
            </a:tbl>
          </a:graphicData>
        </a:graphic>
      </p:graphicFrame>
      <p:sp>
        <p:nvSpPr>
          <p:cNvPr id="67" name="TextBox 66"/>
          <p:cNvSpPr txBox="1"/>
          <p:nvPr/>
        </p:nvSpPr>
        <p:spPr>
          <a:xfrm>
            <a:off x="3505200" y="1782168"/>
            <a:ext cx="5486400" cy="181588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/>
            <a:r>
              <a:rPr lang="en-MY" sz="1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Pemindahan</a:t>
            </a:r>
            <a:r>
              <a:rPr lang="en-MY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Gaji</a:t>
            </a:r>
            <a:r>
              <a:rPr lang="en-MY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JGM </a:t>
            </a:r>
            <a:r>
              <a:rPr lang="en-MY" sz="1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ke</a:t>
            </a:r>
            <a:r>
              <a:rPr lang="en-MY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JGS</a:t>
            </a:r>
          </a:p>
          <a:p>
            <a:pPr marL="231775" indent="-231775" algn="just">
              <a:buAutoNum type="arabicPeriod"/>
            </a:pP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Pegawai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diberikan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satu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Pergerakan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Gaji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Biasa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gred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gaji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asal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(+98.31)</a:t>
            </a:r>
          </a:p>
          <a:p>
            <a:pPr marL="231775" indent="-231775" algn="just">
              <a:buAutoNum type="arabicPeriod"/>
            </a:pP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Gaji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pegawai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dipindahkan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ke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JGS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berdasarkan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matagaji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sama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atau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tertinggi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berhampiran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Tarikh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Pergerakan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Gaji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pegawai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ialah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1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Januari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(+29.15)</a:t>
            </a:r>
          </a:p>
          <a:p>
            <a:pPr marL="231775" indent="-231775" algn="just">
              <a:buAutoNum type="arabicPeriod" startAt="3"/>
            </a:pP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Pegawai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diberikan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Pergerakan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Gaji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Tahunan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bagi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tahun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2012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pada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1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Januari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(+155)</a:t>
            </a:r>
          </a:p>
        </p:txBody>
      </p:sp>
      <p:grpSp>
        <p:nvGrpSpPr>
          <p:cNvPr id="2" name="Group 76"/>
          <p:cNvGrpSpPr/>
          <p:nvPr/>
        </p:nvGrpSpPr>
        <p:grpSpPr>
          <a:xfrm>
            <a:off x="2631744" y="1676400"/>
            <a:ext cx="990600" cy="381000"/>
            <a:chOff x="3159456" y="1676400"/>
            <a:chExt cx="990600" cy="381000"/>
          </a:xfrm>
        </p:grpSpPr>
        <p:sp>
          <p:nvSpPr>
            <p:cNvPr id="64" name="Curved Up Arrow 53"/>
            <p:cNvSpPr>
              <a:spLocks noChangeArrowheads="1"/>
            </p:cNvSpPr>
            <p:nvPr/>
          </p:nvSpPr>
          <p:spPr bwMode="auto">
            <a:xfrm>
              <a:off x="3352800" y="1676400"/>
              <a:ext cx="797256" cy="304800"/>
            </a:xfrm>
            <a:prstGeom prst="curvedUpArrow">
              <a:avLst>
                <a:gd name="adj1" fmla="val 24991"/>
                <a:gd name="adj2" fmla="val 96444"/>
                <a:gd name="adj3" fmla="val 25000"/>
              </a:avLst>
            </a:prstGeom>
            <a:solidFill>
              <a:srgbClr val="FF0000"/>
            </a:solidFill>
            <a:ln w="3175" algn="ctr">
              <a:solidFill>
                <a:schemeClr val="tx1"/>
              </a:solidFill>
              <a:round/>
              <a:headEnd/>
              <a:tailEnd/>
            </a:ln>
          </p:spPr>
          <p:txBody>
            <a:bodyPr lIns="96989" tIns="48495" rIns="96989" bIns="48495"/>
            <a:lstStyle/>
            <a:p>
              <a:pPr eaLnBrk="0" hangingPunct="0">
                <a:spcBef>
                  <a:spcPct val="30000"/>
                </a:spcBef>
              </a:pPr>
              <a:endParaRPr kumimoji="1" lang="en-US" sz="1200" b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69" name="Oval 71"/>
            <p:cNvSpPr>
              <a:spLocks noChangeArrowheads="1"/>
            </p:cNvSpPr>
            <p:nvPr/>
          </p:nvSpPr>
          <p:spPr bwMode="auto">
            <a:xfrm>
              <a:off x="3159456" y="1752614"/>
              <a:ext cx="285374" cy="304786"/>
            </a:xfrm>
            <a:prstGeom prst="ellipse">
              <a:avLst/>
            </a:prstGeom>
            <a:solidFill>
              <a:schemeClr val="bg1"/>
            </a:solidFill>
            <a:ln w="38100" algn="ctr">
              <a:solidFill>
                <a:srgbClr val="FF0000"/>
              </a:solidFill>
              <a:round/>
              <a:headEnd/>
              <a:tailEnd/>
            </a:ln>
          </p:spPr>
          <p:txBody>
            <a:bodyPr lIns="96989" tIns="48495" rIns="96989" bIns="48495" anchor="ctr"/>
            <a:lstStyle/>
            <a:p>
              <a:pPr algn="ctr" eaLnBrk="0" hangingPunct="0">
                <a:spcBef>
                  <a:spcPct val="30000"/>
                </a:spcBef>
              </a:pPr>
              <a:r>
                <a:rPr kumimoji="1" lang="en-US" sz="1200" b="1" dirty="0" smtClean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1</a:t>
              </a:r>
              <a:endParaRPr kumimoji="1" lang="en-US" sz="1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3" name="Group 77"/>
          <p:cNvGrpSpPr/>
          <p:nvPr/>
        </p:nvGrpSpPr>
        <p:grpSpPr>
          <a:xfrm>
            <a:off x="1600200" y="1676400"/>
            <a:ext cx="2057400" cy="2057400"/>
            <a:chOff x="1600200" y="1676400"/>
            <a:chExt cx="2057400" cy="2057400"/>
          </a:xfrm>
        </p:grpSpPr>
        <p:cxnSp>
          <p:nvCxnSpPr>
            <p:cNvPr id="54" name="Straight Arrow Connector 53"/>
            <p:cNvCxnSpPr/>
            <p:nvPr/>
          </p:nvCxnSpPr>
          <p:spPr>
            <a:xfrm rot="5400000">
              <a:off x="1600200" y="1676400"/>
              <a:ext cx="2057400" cy="2057400"/>
            </a:xfrm>
            <a:prstGeom prst="straightConnector1">
              <a:avLst/>
            </a:prstGeom>
            <a:ln w="57150">
              <a:solidFill>
                <a:srgbClr val="FF0000"/>
              </a:solidFill>
              <a:prstDash val="dash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Oval 71"/>
            <p:cNvSpPr>
              <a:spLocks noChangeArrowheads="1"/>
            </p:cNvSpPr>
            <p:nvPr/>
          </p:nvSpPr>
          <p:spPr bwMode="auto">
            <a:xfrm>
              <a:off x="2356512" y="2514614"/>
              <a:ext cx="285374" cy="304786"/>
            </a:xfrm>
            <a:prstGeom prst="ellipse">
              <a:avLst/>
            </a:prstGeom>
            <a:solidFill>
              <a:schemeClr val="bg1"/>
            </a:solidFill>
            <a:ln w="38100" algn="ctr">
              <a:solidFill>
                <a:srgbClr val="FF0000"/>
              </a:solidFill>
              <a:round/>
              <a:headEnd/>
              <a:tailEnd/>
            </a:ln>
          </p:spPr>
          <p:txBody>
            <a:bodyPr lIns="96989" tIns="48495" rIns="96989" bIns="48495" anchor="ctr"/>
            <a:lstStyle/>
            <a:p>
              <a:pPr algn="ctr" eaLnBrk="0" hangingPunct="0">
                <a:spcBef>
                  <a:spcPct val="30000"/>
                </a:spcBef>
              </a:pPr>
              <a:r>
                <a:rPr kumimoji="1" lang="en-US" sz="1200" b="1" dirty="0" smtClean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2</a:t>
              </a:r>
              <a:endParaRPr kumimoji="1" lang="en-US" sz="1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4" name="Group 78"/>
          <p:cNvGrpSpPr/>
          <p:nvPr/>
        </p:nvGrpSpPr>
        <p:grpSpPr>
          <a:xfrm>
            <a:off x="1205552" y="4332038"/>
            <a:ext cx="928048" cy="304786"/>
            <a:chOff x="699448" y="4191014"/>
            <a:chExt cx="928048" cy="304786"/>
          </a:xfrm>
        </p:grpSpPr>
        <p:sp>
          <p:nvSpPr>
            <p:cNvPr id="73" name="Curved Up Arrow 53"/>
            <p:cNvSpPr>
              <a:spLocks noChangeArrowheads="1"/>
            </p:cNvSpPr>
            <p:nvPr/>
          </p:nvSpPr>
          <p:spPr bwMode="auto">
            <a:xfrm>
              <a:off x="990600" y="4202376"/>
              <a:ext cx="636896" cy="230872"/>
            </a:xfrm>
            <a:prstGeom prst="curvedUpArrow">
              <a:avLst>
                <a:gd name="adj1" fmla="val 24991"/>
                <a:gd name="adj2" fmla="val 50004"/>
                <a:gd name="adj3" fmla="val 25000"/>
              </a:avLst>
            </a:prstGeom>
            <a:solidFill>
              <a:srgbClr val="FF0000"/>
            </a:solidFill>
            <a:ln w="3175" algn="ctr">
              <a:solidFill>
                <a:schemeClr val="tx1"/>
              </a:solidFill>
              <a:round/>
              <a:headEnd/>
              <a:tailEnd/>
            </a:ln>
          </p:spPr>
          <p:txBody>
            <a:bodyPr lIns="96989" tIns="48495" rIns="96989" bIns="48495"/>
            <a:lstStyle/>
            <a:p>
              <a:pPr eaLnBrk="0" hangingPunct="0">
                <a:spcBef>
                  <a:spcPct val="30000"/>
                </a:spcBef>
              </a:pPr>
              <a:endParaRPr kumimoji="1" lang="en-US" sz="1200" b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74" name="Oval 71"/>
            <p:cNvSpPr>
              <a:spLocks noChangeArrowheads="1"/>
            </p:cNvSpPr>
            <p:nvPr/>
          </p:nvSpPr>
          <p:spPr bwMode="auto">
            <a:xfrm>
              <a:off x="699448" y="4191014"/>
              <a:ext cx="285374" cy="304786"/>
            </a:xfrm>
            <a:prstGeom prst="ellipse">
              <a:avLst/>
            </a:prstGeom>
            <a:solidFill>
              <a:schemeClr val="bg1"/>
            </a:solidFill>
            <a:ln w="38100" algn="ctr">
              <a:solidFill>
                <a:srgbClr val="FF0000"/>
              </a:solidFill>
              <a:round/>
              <a:headEnd/>
              <a:tailEnd/>
            </a:ln>
          </p:spPr>
          <p:txBody>
            <a:bodyPr lIns="96989" tIns="48495" rIns="96989" bIns="48495" anchor="ctr"/>
            <a:lstStyle/>
            <a:p>
              <a:pPr algn="ctr" eaLnBrk="0" hangingPunct="0">
                <a:spcBef>
                  <a:spcPct val="30000"/>
                </a:spcBef>
              </a:pPr>
              <a:r>
                <a:rPr kumimoji="1" lang="en-US" sz="1200" b="1" dirty="0" smtClean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3</a:t>
              </a:r>
              <a:endParaRPr kumimoji="1" lang="en-US" sz="1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0" name="Curved Up Arrow 53"/>
          <p:cNvSpPr>
            <a:spLocks noChangeArrowheads="1"/>
          </p:cNvSpPr>
          <p:nvPr/>
        </p:nvSpPr>
        <p:spPr bwMode="auto">
          <a:xfrm>
            <a:off x="2133600" y="4359320"/>
            <a:ext cx="457200" cy="214952"/>
          </a:xfrm>
          <a:prstGeom prst="curvedUpArrow">
            <a:avLst>
              <a:gd name="adj1" fmla="val 24991"/>
              <a:gd name="adj2" fmla="val 50004"/>
              <a:gd name="adj3" fmla="val 25000"/>
            </a:avLst>
          </a:prstGeom>
          <a:solidFill>
            <a:srgbClr val="FF0000"/>
          </a:solidFill>
          <a:ln w="3175" algn="ctr">
            <a:solidFill>
              <a:schemeClr val="tx1"/>
            </a:solidFill>
            <a:round/>
            <a:headEnd/>
            <a:tailEnd/>
          </a:ln>
        </p:spPr>
        <p:txBody>
          <a:bodyPr lIns="96989" tIns="48495" rIns="96989" bIns="48495"/>
          <a:lstStyle/>
          <a:p>
            <a:pPr eaLnBrk="0" hangingPunct="0">
              <a:spcBef>
                <a:spcPct val="30000"/>
              </a:spcBef>
            </a:pPr>
            <a:endParaRPr kumimoji="1" lang="en-US" sz="1200" b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24" name="Oval 71"/>
          <p:cNvSpPr>
            <a:spLocks noChangeArrowheads="1"/>
          </p:cNvSpPr>
          <p:nvPr/>
        </p:nvSpPr>
        <p:spPr bwMode="auto">
          <a:xfrm>
            <a:off x="1905000" y="5029214"/>
            <a:ext cx="285374" cy="304786"/>
          </a:xfrm>
          <a:prstGeom prst="ellipse">
            <a:avLst/>
          </a:prstGeom>
          <a:solidFill>
            <a:schemeClr val="bg1"/>
          </a:solidFill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lIns="96989" tIns="48495" rIns="96989" bIns="48495" anchor="ctr"/>
          <a:lstStyle/>
          <a:p>
            <a:pPr algn="ctr" eaLnBrk="0" hangingPunct="0">
              <a:spcBef>
                <a:spcPct val="30000"/>
              </a:spcBef>
            </a:pPr>
            <a:r>
              <a:rPr kumimoji="1" lang="en-US" sz="1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4</a:t>
            </a:r>
            <a:endParaRPr kumimoji="1" lang="en-US" sz="12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429000" y="4495800"/>
            <a:ext cx="5486400" cy="95410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231775" indent="-231775" algn="just">
              <a:buFont typeface="+mj-lt"/>
              <a:buAutoNum type="arabicPeriod" startAt="4"/>
            </a:pP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Pegawai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menggenapkan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8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tahun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perkhidmatan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gred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DG2-2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boleh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dipertimbangkan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peningkatan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gred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gaji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ke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Gred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DG2-3. (+235)</a:t>
            </a:r>
          </a:p>
          <a:p>
            <a:pPr marL="231775" indent="-231775" algn="just">
              <a:buFont typeface="+mj-lt"/>
              <a:buAutoNum type="arabicPeriod" startAt="4"/>
            </a:pP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Pergerakan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Gaji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Tahunan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graphicFrame>
        <p:nvGraphicFramePr>
          <p:cNvPr id="29" name="Table 28"/>
          <p:cNvGraphicFramePr>
            <a:graphicFrameLocks noGrp="1"/>
          </p:cNvGraphicFramePr>
          <p:nvPr/>
        </p:nvGraphicFramePr>
        <p:xfrm>
          <a:off x="609595" y="5576248"/>
          <a:ext cx="5688516" cy="834866"/>
        </p:xfrm>
        <a:graphic>
          <a:graphicData uri="http://schemas.openxmlformats.org/drawingml/2006/table">
            <a:tbl>
              <a:tblPr/>
              <a:tblGrid>
                <a:gridCol w="546654"/>
                <a:gridCol w="414131"/>
                <a:gridCol w="414131"/>
                <a:gridCol w="414131"/>
                <a:gridCol w="414131"/>
                <a:gridCol w="414131"/>
                <a:gridCol w="414131"/>
                <a:gridCol w="414131"/>
                <a:gridCol w="414131"/>
                <a:gridCol w="414131"/>
                <a:gridCol w="414131"/>
                <a:gridCol w="493641"/>
                <a:gridCol w="149090"/>
                <a:gridCol w="357821"/>
              </a:tblGrid>
              <a:tr h="45386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err="1" smtClean="0">
                          <a:solidFill>
                            <a:srgbClr val="000000"/>
                          </a:solidFill>
                          <a:latin typeface="Arial"/>
                        </a:rPr>
                        <a:t>Gred</a:t>
                      </a: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(SBPA)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T5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T6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T7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T8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T9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T10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T11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T12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T13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T14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T15</a:t>
                      </a:r>
                    </a:p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(</a:t>
                      </a:r>
                      <a:r>
                        <a:rPr lang="en-US" sz="1200" b="1" i="0" u="none" strike="noStrike" dirty="0" err="1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Maks</a:t>
                      </a: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KGT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DG2-3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3720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3885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1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4050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4215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4380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4545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4710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4875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5040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5205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5370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MY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165</a:t>
                      </a:r>
                      <a:endParaRPr lang="en-MY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</a:tr>
            </a:tbl>
          </a:graphicData>
        </a:graphic>
      </p:graphicFrame>
      <p:cxnSp>
        <p:nvCxnSpPr>
          <p:cNvPr id="30" name="Straight Arrow Connector 29"/>
          <p:cNvCxnSpPr/>
          <p:nvPr/>
        </p:nvCxnSpPr>
        <p:spPr>
          <a:xfrm rot="5400000">
            <a:off x="1219200" y="4495800"/>
            <a:ext cx="1371600" cy="1066800"/>
          </a:xfrm>
          <a:prstGeom prst="straightConnector1">
            <a:avLst/>
          </a:prstGeom>
          <a:ln w="57150">
            <a:solidFill>
              <a:srgbClr val="FF0000"/>
            </a:solidFill>
            <a:prstDash val="dash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9"/>
          <p:cNvGrpSpPr/>
          <p:nvPr/>
        </p:nvGrpSpPr>
        <p:grpSpPr>
          <a:xfrm>
            <a:off x="1295400" y="6297304"/>
            <a:ext cx="4060208" cy="236560"/>
            <a:chOff x="1295400" y="6297304"/>
            <a:chExt cx="4060208" cy="236560"/>
          </a:xfrm>
        </p:grpSpPr>
        <p:sp>
          <p:nvSpPr>
            <p:cNvPr id="34" name="Curved Up Arrow 53"/>
            <p:cNvSpPr>
              <a:spLocks noChangeArrowheads="1"/>
            </p:cNvSpPr>
            <p:nvPr/>
          </p:nvSpPr>
          <p:spPr bwMode="auto">
            <a:xfrm>
              <a:off x="1295400" y="6297304"/>
              <a:ext cx="457200" cy="214952"/>
            </a:xfrm>
            <a:prstGeom prst="curvedUpArrow">
              <a:avLst>
                <a:gd name="adj1" fmla="val 24991"/>
                <a:gd name="adj2" fmla="val 50004"/>
                <a:gd name="adj3" fmla="val 25000"/>
              </a:avLst>
            </a:prstGeom>
            <a:solidFill>
              <a:srgbClr val="FF0000"/>
            </a:solidFill>
            <a:ln w="3175" algn="ctr">
              <a:solidFill>
                <a:schemeClr val="tx1"/>
              </a:solidFill>
              <a:round/>
              <a:headEnd/>
              <a:tailEnd/>
            </a:ln>
          </p:spPr>
          <p:txBody>
            <a:bodyPr lIns="96989" tIns="48495" rIns="96989" bIns="48495"/>
            <a:lstStyle/>
            <a:p>
              <a:pPr eaLnBrk="0" hangingPunct="0">
                <a:spcBef>
                  <a:spcPct val="30000"/>
                </a:spcBef>
              </a:pPr>
              <a:endParaRPr kumimoji="1" lang="en-US" sz="1200" b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5" name="Curved Up Arrow 53"/>
            <p:cNvSpPr>
              <a:spLocks noChangeArrowheads="1"/>
            </p:cNvSpPr>
            <p:nvPr/>
          </p:nvSpPr>
          <p:spPr bwMode="auto">
            <a:xfrm>
              <a:off x="1774208" y="6302992"/>
              <a:ext cx="457200" cy="214952"/>
            </a:xfrm>
            <a:prstGeom prst="curvedUpArrow">
              <a:avLst>
                <a:gd name="adj1" fmla="val 24991"/>
                <a:gd name="adj2" fmla="val 50004"/>
                <a:gd name="adj3" fmla="val 25000"/>
              </a:avLst>
            </a:prstGeom>
            <a:solidFill>
              <a:srgbClr val="FF0000"/>
            </a:solidFill>
            <a:ln w="3175" algn="ctr">
              <a:solidFill>
                <a:schemeClr val="tx1"/>
              </a:solidFill>
              <a:round/>
              <a:headEnd/>
              <a:tailEnd/>
            </a:ln>
          </p:spPr>
          <p:txBody>
            <a:bodyPr lIns="96989" tIns="48495" rIns="96989" bIns="48495"/>
            <a:lstStyle/>
            <a:p>
              <a:pPr eaLnBrk="0" hangingPunct="0">
                <a:spcBef>
                  <a:spcPct val="30000"/>
                </a:spcBef>
              </a:pPr>
              <a:endParaRPr kumimoji="1" lang="en-US" sz="1200" b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6" name="Curved Up Arrow 53"/>
            <p:cNvSpPr>
              <a:spLocks noChangeArrowheads="1"/>
            </p:cNvSpPr>
            <p:nvPr/>
          </p:nvSpPr>
          <p:spPr bwMode="auto">
            <a:xfrm>
              <a:off x="2209800" y="6310952"/>
              <a:ext cx="457200" cy="214952"/>
            </a:xfrm>
            <a:prstGeom prst="curvedUpArrow">
              <a:avLst>
                <a:gd name="adj1" fmla="val 24991"/>
                <a:gd name="adj2" fmla="val 50004"/>
                <a:gd name="adj3" fmla="val 25000"/>
              </a:avLst>
            </a:prstGeom>
            <a:solidFill>
              <a:srgbClr val="FF0000"/>
            </a:solidFill>
            <a:ln w="3175" algn="ctr">
              <a:solidFill>
                <a:schemeClr val="tx1"/>
              </a:solidFill>
              <a:round/>
              <a:headEnd/>
              <a:tailEnd/>
            </a:ln>
          </p:spPr>
          <p:txBody>
            <a:bodyPr lIns="96989" tIns="48495" rIns="96989" bIns="48495"/>
            <a:lstStyle/>
            <a:p>
              <a:pPr eaLnBrk="0" hangingPunct="0">
                <a:spcBef>
                  <a:spcPct val="30000"/>
                </a:spcBef>
              </a:pPr>
              <a:endParaRPr kumimoji="1" lang="en-US" sz="1200" b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7" name="Curved Up Arrow 53"/>
            <p:cNvSpPr>
              <a:spLocks noChangeArrowheads="1"/>
            </p:cNvSpPr>
            <p:nvPr/>
          </p:nvSpPr>
          <p:spPr bwMode="auto">
            <a:xfrm>
              <a:off x="2702256" y="6310952"/>
              <a:ext cx="457200" cy="214952"/>
            </a:xfrm>
            <a:prstGeom prst="curvedUpArrow">
              <a:avLst>
                <a:gd name="adj1" fmla="val 24991"/>
                <a:gd name="adj2" fmla="val 50004"/>
                <a:gd name="adj3" fmla="val 25000"/>
              </a:avLst>
            </a:prstGeom>
            <a:solidFill>
              <a:srgbClr val="FF0000"/>
            </a:solidFill>
            <a:ln w="3175" algn="ctr">
              <a:solidFill>
                <a:schemeClr val="tx1"/>
              </a:solidFill>
              <a:round/>
              <a:headEnd/>
              <a:tailEnd/>
            </a:ln>
          </p:spPr>
          <p:txBody>
            <a:bodyPr lIns="96989" tIns="48495" rIns="96989" bIns="48495"/>
            <a:lstStyle/>
            <a:p>
              <a:pPr eaLnBrk="0" hangingPunct="0">
                <a:spcBef>
                  <a:spcPct val="30000"/>
                </a:spcBef>
              </a:pPr>
              <a:endParaRPr kumimoji="1" lang="en-US" sz="1200" b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8" name="Curved Up Arrow 53"/>
            <p:cNvSpPr>
              <a:spLocks noChangeArrowheads="1"/>
            </p:cNvSpPr>
            <p:nvPr/>
          </p:nvSpPr>
          <p:spPr bwMode="auto">
            <a:xfrm>
              <a:off x="3153768" y="6318912"/>
              <a:ext cx="457200" cy="214952"/>
            </a:xfrm>
            <a:prstGeom prst="curvedUpArrow">
              <a:avLst>
                <a:gd name="adj1" fmla="val 24991"/>
                <a:gd name="adj2" fmla="val 50004"/>
                <a:gd name="adj3" fmla="val 25000"/>
              </a:avLst>
            </a:prstGeom>
            <a:solidFill>
              <a:srgbClr val="FF0000"/>
            </a:solidFill>
            <a:ln w="3175" algn="ctr">
              <a:solidFill>
                <a:schemeClr val="tx1"/>
              </a:solidFill>
              <a:round/>
              <a:headEnd/>
              <a:tailEnd/>
            </a:ln>
          </p:spPr>
          <p:txBody>
            <a:bodyPr lIns="96989" tIns="48495" rIns="96989" bIns="48495"/>
            <a:lstStyle/>
            <a:p>
              <a:pPr eaLnBrk="0" hangingPunct="0">
                <a:spcBef>
                  <a:spcPct val="30000"/>
                </a:spcBef>
              </a:pPr>
              <a:endParaRPr kumimoji="1" lang="en-US" sz="1200" b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9" name="Curved Up Arrow 53"/>
            <p:cNvSpPr>
              <a:spLocks noChangeArrowheads="1"/>
            </p:cNvSpPr>
            <p:nvPr/>
          </p:nvSpPr>
          <p:spPr bwMode="auto">
            <a:xfrm>
              <a:off x="3597320" y="6310952"/>
              <a:ext cx="457200" cy="214952"/>
            </a:xfrm>
            <a:prstGeom prst="curvedUpArrow">
              <a:avLst>
                <a:gd name="adj1" fmla="val 24991"/>
                <a:gd name="adj2" fmla="val 50004"/>
                <a:gd name="adj3" fmla="val 25000"/>
              </a:avLst>
            </a:prstGeom>
            <a:solidFill>
              <a:srgbClr val="FF0000"/>
            </a:solidFill>
            <a:ln w="3175" algn="ctr">
              <a:solidFill>
                <a:schemeClr val="tx1"/>
              </a:solidFill>
              <a:round/>
              <a:headEnd/>
              <a:tailEnd/>
            </a:ln>
          </p:spPr>
          <p:txBody>
            <a:bodyPr lIns="96989" tIns="48495" rIns="96989" bIns="48495"/>
            <a:lstStyle/>
            <a:p>
              <a:pPr eaLnBrk="0" hangingPunct="0">
                <a:spcBef>
                  <a:spcPct val="30000"/>
                </a:spcBef>
              </a:pPr>
              <a:endParaRPr kumimoji="1" lang="en-US" sz="1200" b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41" name="Curved Up Arrow 53"/>
            <p:cNvSpPr>
              <a:spLocks noChangeArrowheads="1"/>
            </p:cNvSpPr>
            <p:nvPr/>
          </p:nvSpPr>
          <p:spPr bwMode="auto">
            <a:xfrm>
              <a:off x="4054520" y="6297304"/>
              <a:ext cx="457200" cy="214952"/>
            </a:xfrm>
            <a:prstGeom prst="curvedUpArrow">
              <a:avLst>
                <a:gd name="adj1" fmla="val 24991"/>
                <a:gd name="adj2" fmla="val 50004"/>
                <a:gd name="adj3" fmla="val 25000"/>
              </a:avLst>
            </a:prstGeom>
            <a:solidFill>
              <a:srgbClr val="FF0000"/>
            </a:solidFill>
            <a:ln w="3175" algn="ctr">
              <a:solidFill>
                <a:schemeClr val="tx1"/>
              </a:solidFill>
              <a:round/>
              <a:headEnd/>
              <a:tailEnd/>
            </a:ln>
          </p:spPr>
          <p:txBody>
            <a:bodyPr lIns="96989" tIns="48495" rIns="96989" bIns="48495"/>
            <a:lstStyle/>
            <a:p>
              <a:pPr eaLnBrk="0" hangingPunct="0">
                <a:spcBef>
                  <a:spcPct val="30000"/>
                </a:spcBef>
              </a:pPr>
              <a:endParaRPr kumimoji="1" lang="en-US" sz="1200" b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42" name="Curved Up Arrow 53"/>
            <p:cNvSpPr>
              <a:spLocks noChangeArrowheads="1"/>
            </p:cNvSpPr>
            <p:nvPr/>
          </p:nvSpPr>
          <p:spPr bwMode="auto">
            <a:xfrm>
              <a:off x="4482152" y="6310952"/>
              <a:ext cx="457200" cy="214952"/>
            </a:xfrm>
            <a:prstGeom prst="curvedUpArrow">
              <a:avLst>
                <a:gd name="adj1" fmla="val 24991"/>
                <a:gd name="adj2" fmla="val 50004"/>
                <a:gd name="adj3" fmla="val 25000"/>
              </a:avLst>
            </a:prstGeom>
            <a:solidFill>
              <a:srgbClr val="FF0000"/>
            </a:solidFill>
            <a:ln w="3175" algn="ctr">
              <a:solidFill>
                <a:schemeClr val="tx1"/>
              </a:solidFill>
              <a:round/>
              <a:headEnd/>
              <a:tailEnd/>
            </a:ln>
          </p:spPr>
          <p:txBody>
            <a:bodyPr lIns="96989" tIns="48495" rIns="96989" bIns="48495"/>
            <a:lstStyle/>
            <a:p>
              <a:pPr eaLnBrk="0" hangingPunct="0">
                <a:spcBef>
                  <a:spcPct val="30000"/>
                </a:spcBef>
              </a:pPr>
              <a:endParaRPr kumimoji="1" lang="en-US" sz="1200" b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43" name="Curved Up Arrow 53"/>
            <p:cNvSpPr>
              <a:spLocks noChangeArrowheads="1"/>
            </p:cNvSpPr>
            <p:nvPr/>
          </p:nvSpPr>
          <p:spPr bwMode="auto">
            <a:xfrm>
              <a:off x="4898408" y="6316640"/>
              <a:ext cx="457200" cy="214952"/>
            </a:xfrm>
            <a:prstGeom prst="curvedUpArrow">
              <a:avLst>
                <a:gd name="adj1" fmla="val 24991"/>
                <a:gd name="adj2" fmla="val 50004"/>
                <a:gd name="adj3" fmla="val 25000"/>
              </a:avLst>
            </a:prstGeom>
            <a:solidFill>
              <a:srgbClr val="FF0000"/>
            </a:solidFill>
            <a:ln w="3175" algn="ctr">
              <a:solidFill>
                <a:schemeClr val="tx1"/>
              </a:solidFill>
              <a:round/>
              <a:headEnd/>
              <a:tailEnd/>
            </a:ln>
          </p:spPr>
          <p:txBody>
            <a:bodyPr lIns="96989" tIns="48495" rIns="96989" bIns="48495"/>
            <a:lstStyle/>
            <a:p>
              <a:pPr eaLnBrk="0" hangingPunct="0">
                <a:spcBef>
                  <a:spcPct val="30000"/>
                </a:spcBef>
              </a:pPr>
              <a:endParaRPr kumimoji="1" lang="en-US" sz="1200" b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</p:grpSp>
      <p:sp>
        <p:nvSpPr>
          <p:cNvPr id="55" name="Oval 71"/>
          <p:cNvSpPr>
            <a:spLocks noChangeArrowheads="1"/>
          </p:cNvSpPr>
          <p:nvPr/>
        </p:nvSpPr>
        <p:spPr bwMode="auto">
          <a:xfrm>
            <a:off x="4286626" y="6490648"/>
            <a:ext cx="285374" cy="304786"/>
          </a:xfrm>
          <a:prstGeom prst="ellipse">
            <a:avLst/>
          </a:prstGeom>
          <a:solidFill>
            <a:schemeClr val="bg1"/>
          </a:solidFill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lIns="96989" tIns="48495" rIns="96989" bIns="48495" anchor="ctr"/>
          <a:lstStyle/>
          <a:p>
            <a:pPr algn="ctr" eaLnBrk="0" hangingPunct="0">
              <a:spcBef>
                <a:spcPct val="30000"/>
              </a:spcBef>
            </a:pPr>
            <a:r>
              <a:rPr kumimoji="1" lang="en-US" sz="1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5</a:t>
            </a:r>
            <a:endParaRPr kumimoji="1" lang="en-US" sz="12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52400" y="2161401"/>
            <a:ext cx="2667000" cy="276999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31775" indent="-231775" algn="just"/>
            <a:r>
              <a:rPr lang="en-MY" sz="12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Opsyen</a:t>
            </a:r>
            <a:r>
              <a:rPr lang="en-MY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(1+2) + PGT = RM282.46 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 Box 6"/>
          <p:cNvSpPr txBox="1">
            <a:spLocks noChangeArrowheads="1"/>
          </p:cNvSpPr>
          <p:nvPr/>
        </p:nvSpPr>
        <p:spPr bwMode="auto">
          <a:xfrm>
            <a:off x="381000" y="381000"/>
            <a:ext cx="86868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CONTOH KUANTUM PERTAMBAHAN GAJI DARIPADA SSM KE SBPA</a:t>
            </a:r>
          </a:p>
          <a:p>
            <a:pPr algn="ctr">
              <a:defRPr/>
            </a:pPr>
            <a:r>
              <a:rPr lang="en-US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(DGA34 </a:t>
            </a:r>
            <a:r>
              <a:rPr lang="en-US" sz="16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ke</a:t>
            </a:r>
            <a:r>
              <a:rPr lang="en-US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 DG2-3 </a:t>
            </a:r>
            <a:r>
              <a:rPr lang="en-US" sz="16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ke</a:t>
            </a:r>
            <a:r>
              <a:rPr lang="en-US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 DG2-5 = RM579.20) </a:t>
            </a:r>
            <a:endParaRPr lang="en-US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graphicFrame>
        <p:nvGraphicFramePr>
          <p:cNvPr id="46" name="Table 45"/>
          <p:cNvGraphicFramePr>
            <a:graphicFrameLocks noGrp="1"/>
          </p:cNvGraphicFramePr>
          <p:nvPr/>
        </p:nvGraphicFramePr>
        <p:xfrm>
          <a:off x="990600" y="1028700"/>
          <a:ext cx="3855493" cy="723900"/>
        </p:xfrm>
        <a:graphic>
          <a:graphicData uri="http://schemas.openxmlformats.org/drawingml/2006/table">
            <a:tbl>
              <a:tblPr/>
              <a:tblGrid>
                <a:gridCol w="951931"/>
                <a:gridCol w="674427"/>
                <a:gridCol w="674427"/>
                <a:gridCol w="674427"/>
                <a:gridCol w="270681"/>
                <a:gridCol w="609600"/>
              </a:tblGrid>
              <a:tr h="38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err="1" smtClean="0">
                          <a:solidFill>
                            <a:schemeClr val="tx1"/>
                          </a:solidFill>
                          <a:latin typeface="Arial"/>
                        </a:rPr>
                        <a:t>Gred</a:t>
                      </a:r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 DGA34  (SSM)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T6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T7</a:t>
                      </a:r>
                    </a:p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(</a:t>
                      </a:r>
                      <a:r>
                        <a:rPr lang="en-US" sz="1200" b="1" i="0" u="none" strike="noStrike" dirty="0" err="1" smtClean="0">
                          <a:solidFill>
                            <a:schemeClr val="tx1"/>
                          </a:solidFill>
                          <a:latin typeface="Arial"/>
                        </a:rPr>
                        <a:t>Maks</a:t>
                      </a:r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)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KGT 1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P1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3497.49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3595.80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3694.11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MY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98.31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2" name="Table 51"/>
          <p:cNvGraphicFramePr>
            <a:graphicFrameLocks noGrp="1"/>
          </p:cNvGraphicFramePr>
          <p:nvPr/>
        </p:nvGraphicFramePr>
        <p:xfrm>
          <a:off x="220641" y="3581400"/>
          <a:ext cx="7143699" cy="838200"/>
        </p:xfrm>
        <a:graphic>
          <a:graphicData uri="http://schemas.openxmlformats.org/drawingml/2006/table">
            <a:tbl>
              <a:tblPr/>
              <a:tblGrid>
                <a:gridCol w="644373"/>
                <a:gridCol w="473084"/>
                <a:gridCol w="473084"/>
                <a:gridCol w="473084"/>
                <a:gridCol w="473084"/>
                <a:gridCol w="473084"/>
                <a:gridCol w="473084"/>
                <a:gridCol w="473084"/>
                <a:gridCol w="473084"/>
                <a:gridCol w="473084"/>
                <a:gridCol w="473084"/>
                <a:gridCol w="473084"/>
                <a:gridCol w="560462"/>
                <a:gridCol w="261856"/>
                <a:gridCol w="473084"/>
              </a:tblGrid>
              <a:tr h="4572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err="1" smtClean="0">
                          <a:solidFill>
                            <a:srgbClr val="000000"/>
                          </a:solidFill>
                          <a:latin typeface="Arial"/>
                        </a:rPr>
                        <a:t>Gred</a:t>
                      </a: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(SBPA)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T4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FFFF00"/>
                          </a:solidFill>
                          <a:latin typeface="Arial"/>
                        </a:rPr>
                        <a:t>T5</a:t>
                      </a:r>
                      <a:endParaRPr lang="en-US" sz="1200" b="1" i="0" u="none" strike="noStrike" dirty="0">
                        <a:solidFill>
                          <a:srgbClr val="FFFF00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T6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T7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T8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T9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T10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T11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T12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T13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T14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T15</a:t>
                      </a:r>
                    </a:p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(</a:t>
                      </a:r>
                      <a:r>
                        <a:rPr lang="en-US" sz="1200" b="1" i="0" u="none" strike="noStrike" dirty="0" err="1" smtClean="0">
                          <a:solidFill>
                            <a:srgbClr val="000000"/>
                          </a:solidFill>
                          <a:latin typeface="Arial"/>
                        </a:rPr>
                        <a:t>Maks</a:t>
                      </a: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KGT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DG2-3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3555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3720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3885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1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4050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4215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4380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4545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4710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4875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5040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5205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5370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165</a:t>
                      </a:r>
                      <a:endParaRPr lang="en-MY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</a:tr>
            </a:tbl>
          </a:graphicData>
        </a:graphic>
      </p:graphicFrame>
      <p:sp>
        <p:nvSpPr>
          <p:cNvPr id="67" name="TextBox 66"/>
          <p:cNvSpPr txBox="1"/>
          <p:nvPr/>
        </p:nvSpPr>
        <p:spPr>
          <a:xfrm>
            <a:off x="3505200" y="1782168"/>
            <a:ext cx="5486400" cy="181588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/>
            <a:r>
              <a:rPr lang="en-MY" sz="1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Pemindahan</a:t>
            </a:r>
            <a:r>
              <a:rPr lang="en-MY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Gaji</a:t>
            </a:r>
            <a:r>
              <a:rPr lang="en-MY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JGM </a:t>
            </a:r>
            <a:r>
              <a:rPr lang="en-MY" sz="1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ke</a:t>
            </a:r>
            <a:r>
              <a:rPr lang="en-MY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JGS</a:t>
            </a:r>
          </a:p>
          <a:p>
            <a:pPr marL="231775" indent="-231775" algn="just">
              <a:buAutoNum type="arabicPeriod"/>
            </a:pP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Pegawai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diberikan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satu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Pergerakan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Gaji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Biasa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gred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gaji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asal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(+98.31)</a:t>
            </a:r>
          </a:p>
          <a:p>
            <a:pPr marL="231775" indent="-231775" algn="just">
              <a:buAutoNum type="arabicPeriod"/>
            </a:pP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Gaji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pegawai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dipindahkan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ke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JGS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berdasarkan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matagaji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sama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atau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tertinggi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berhampiran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Tarikh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Pergerakan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Gaji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pegawai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ialah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1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Januari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(+25.89)</a:t>
            </a:r>
          </a:p>
          <a:p>
            <a:pPr marL="231775" indent="-231775" algn="just">
              <a:buAutoNum type="arabicPeriod" startAt="3"/>
            </a:pP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Pegawai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diberikan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Pergerakan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Gaji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Tahunan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bagi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tahun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2012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pada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1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Januari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(+165)</a:t>
            </a:r>
          </a:p>
        </p:txBody>
      </p:sp>
      <p:grpSp>
        <p:nvGrpSpPr>
          <p:cNvPr id="2" name="Group 76"/>
          <p:cNvGrpSpPr/>
          <p:nvPr/>
        </p:nvGrpSpPr>
        <p:grpSpPr>
          <a:xfrm>
            <a:off x="2631744" y="1676400"/>
            <a:ext cx="990600" cy="381000"/>
            <a:chOff x="3159456" y="1676400"/>
            <a:chExt cx="990600" cy="381000"/>
          </a:xfrm>
        </p:grpSpPr>
        <p:sp>
          <p:nvSpPr>
            <p:cNvPr id="64" name="Curved Up Arrow 53"/>
            <p:cNvSpPr>
              <a:spLocks noChangeArrowheads="1"/>
            </p:cNvSpPr>
            <p:nvPr/>
          </p:nvSpPr>
          <p:spPr bwMode="auto">
            <a:xfrm>
              <a:off x="3352800" y="1676400"/>
              <a:ext cx="797256" cy="304800"/>
            </a:xfrm>
            <a:prstGeom prst="curvedUpArrow">
              <a:avLst>
                <a:gd name="adj1" fmla="val 24991"/>
                <a:gd name="adj2" fmla="val 96444"/>
                <a:gd name="adj3" fmla="val 25000"/>
              </a:avLst>
            </a:prstGeom>
            <a:solidFill>
              <a:srgbClr val="FF0000"/>
            </a:solidFill>
            <a:ln w="3175" algn="ctr">
              <a:solidFill>
                <a:schemeClr val="tx1"/>
              </a:solidFill>
              <a:round/>
              <a:headEnd/>
              <a:tailEnd/>
            </a:ln>
          </p:spPr>
          <p:txBody>
            <a:bodyPr lIns="96989" tIns="48495" rIns="96989" bIns="48495"/>
            <a:lstStyle/>
            <a:p>
              <a:pPr eaLnBrk="0" hangingPunct="0">
                <a:spcBef>
                  <a:spcPct val="30000"/>
                </a:spcBef>
              </a:pPr>
              <a:endParaRPr kumimoji="1" lang="en-US" sz="1200" b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69" name="Oval 71"/>
            <p:cNvSpPr>
              <a:spLocks noChangeArrowheads="1"/>
            </p:cNvSpPr>
            <p:nvPr/>
          </p:nvSpPr>
          <p:spPr bwMode="auto">
            <a:xfrm>
              <a:off x="3159456" y="1752614"/>
              <a:ext cx="285374" cy="304786"/>
            </a:xfrm>
            <a:prstGeom prst="ellipse">
              <a:avLst/>
            </a:prstGeom>
            <a:solidFill>
              <a:schemeClr val="bg1"/>
            </a:solidFill>
            <a:ln w="38100" algn="ctr">
              <a:solidFill>
                <a:srgbClr val="FF0000"/>
              </a:solidFill>
              <a:round/>
              <a:headEnd/>
              <a:tailEnd/>
            </a:ln>
          </p:spPr>
          <p:txBody>
            <a:bodyPr lIns="96989" tIns="48495" rIns="96989" bIns="48495" anchor="ctr"/>
            <a:lstStyle/>
            <a:p>
              <a:pPr algn="ctr" eaLnBrk="0" hangingPunct="0">
                <a:spcBef>
                  <a:spcPct val="30000"/>
                </a:spcBef>
              </a:pPr>
              <a:r>
                <a:rPr kumimoji="1" lang="en-US" sz="1200" b="1" dirty="0" smtClean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1</a:t>
              </a:r>
              <a:endParaRPr kumimoji="1" lang="en-US" sz="1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3" name="Group 77"/>
          <p:cNvGrpSpPr/>
          <p:nvPr/>
        </p:nvGrpSpPr>
        <p:grpSpPr>
          <a:xfrm>
            <a:off x="1600200" y="1676400"/>
            <a:ext cx="2057400" cy="2057400"/>
            <a:chOff x="1600200" y="1676400"/>
            <a:chExt cx="2057400" cy="2057400"/>
          </a:xfrm>
        </p:grpSpPr>
        <p:cxnSp>
          <p:nvCxnSpPr>
            <p:cNvPr id="54" name="Straight Arrow Connector 53"/>
            <p:cNvCxnSpPr/>
            <p:nvPr/>
          </p:nvCxnSpPr>
          <p:spPr>
            <a:xfrm rot="5400000">
              <a:off x="1600200" y="1676400"/>
              <a:ext cx="2057400" cy="2057400"/>
            </a:xfrm>
            <a:prstGeom prst="straightConnector1">
              <a:avLst/>
            </a:prstGeom>
            <a:ln w="57150">
              <a:solidFill>
                <a:srgbClr val="FF0000"/>
              </a:solidFill>
              <a:prstDash val="dash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Oval 71"/>
            <p:cNvSpPr>
              <a:spLocks noChangeArrowheads="1"/>
            </p:cNvSpPr>
            <p:nvPr/>
          </p:nvSpPr>
          <p:spPr bwMode="auto">
            <a:xfrm>
              <a:off x="2356512" y="2514614"/>
              <a:ext cx="285374" cy="304786"/>
            </a:xfrm>
            <a:prstGeom prst="ellipse">
              <a:avLst/>
            </a:prstGeom>
            <a:solidFill>
              <a:schemeClr val="bg1"/>
            </a:solidFill>
            <a:ln w="38100" algn="ctr">
              <a:solidFill>
                <a:srgbClr val="FF0000"/>
              </a:solidFill>
              <a:round/>
              <a:headEnd/>
              <a:tailEnd/>
            </a:ln>
          </p:spPr>
          <p:txBody>
            <a:bodyPr lIns="96989" tIns="48495" rIns="96989" bIns="48495" anchor="ctr"/>
            <a:lstStyle/>
            <a:p>
              <a:pPr algn="ctr" eaLnBrk="0" hangingPunct="0">
                <a:spcBef>
                  <a:spcPct val="30000"/>
                </a:spcBef>
              </a:pPr>
              <a:r>
                <a:rPr kumimoji="1" lang="en-US" sz="1200" b="1" dirty="0" smtClean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2</a:t>
              </a:r>
              <a:endParaRPr kumimoji="1" lang="en-US" sz="1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4" name="Group 78"/>
          <p:cNvGrpSpPr/>
          <p:nvPr/>
        </p:nvGrpSpPr>
        <p:grpSpPr>
          <a:xfrm>
            <a:off x="1205552" y="4332038"/>
            <a:ext cx="928048" cy="304786"/>
            <a:chOff x="699448" y="4191014"/>
            <a:chExt cx="928048" cy="304786"/>
          </a:xfrm>
        </p:grpSpPr>
        <p:sp>
          <p:nvSpPr>
            <p:cNvPr id="73" name="Curved Up Arrow 53"/>
            <p:cNvSpPr>
              <a:spLocks noChangeArrowheads="1"/>
            </p:cNvSpPr>
            <p:nvPr/>
          </p:nvSpPr>
          <p:spPr bwMode="auto">
            <a:xfrm>
              <a:off x="990600" y="4202376"/>
              <a:ext cx="636896" cy="230872"/>
            </a:xfrm>
            <a:prstGeom prst="curvedUpArrow">
              <a:avLst>
                <a:gd name="adj1" fmla="val 24991"/>
                <a:gd name="adj2" fmla="val 50004"/>
                <a:gd name="adj3" fmla="val 25000"/>
              </a:avLst>
            </a:prstGeom>
            <a:solidFill>
              <a:srgbClr val="FF0000"/>
            </a:solidFill>
            <a:ln w="3175" algn="ctr">
              <a:solidFill>
                <a:schemeClr val="tx1"/>
              </a:solidFill>
              <a:round/>
              <a:headEnd/>
              <a:tailEnd/>
            </a:ln>
          </p:spPr>
          <p:txBody>
            <a:bodyPr lIns="96989" tIns="48495" rIns="96989" bIns="48495"/>
            <a:lstStyle/>
            <a:p>
              <a:pPr eaLnBrk="0" hangingPunct="0">
                <a:spcBef>
                  <a:spcPct val="30000"/>
                </a:spcBef>
              </a:pPr>
              <a:endParaRPr kumimoji="1" lang="en-US" sz="1200" b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74" name="Oval 71"/>
            <p:cNvSpPr>
              <a:spLocks noChangeArrowheads="1"/>
            </p:cNvSpPr>
            <p:nvPr/>
          </p:nvSpPr>
          <p:spPr bwMode="auto">
            <a:xfrm>
              <a:off x="699448" y="4191014"/>
              <a:ext cx="285374" cy="304786"/>
            </a:xfrm>
            <a:prstGeom prst="ellipse">
              <a:avLst/>
            </a:prstGeom>
            <a:solidFill>
              <a:schemeClr val="bg1"/>
            </a:solidFill>
            <a:ln w="38100" algn="ctr">
              <a:solidFill>
                <a:srgbClr val="FF0000"/>
              </a:solidFill>
              <a:round/>
              <a:headEnd/>
              <a:tailEnd/>
            </a:ln>
          </p:spPr>
          <p:txBody>
            <a:bodyPr lIns="96989" tIns="48495" rIns="96989" bIns="48495" anchor="ctr"/>
            <a:lstStyle/>
            <a:p>
              <a:pPr algn="ctr" eaLnBrk="0" hangingPunct="0">
                <a:spcBef>
                  <a:spcPct val="30000"/>
                </a:spcBef>
              </a:pPr>
              <a:r>
                <a:rPr kumimoji="1" lang="en-US" sz="1200" b="1" dirty="0" smtClean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3</a:t>
              </a:r>
              <a:endParaRPr kumimoji="1" lang="en-US" sz="1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0" name="Curved Up Arrow 53"/>
          <p:cNvSpPr>
            <a:spLocks noChangeArrowheads="1"/>
          </p:cNvSpPr>
          <p:nvPr/>
        </p:nvSpPr>
        <p:spPr bwMode="auto">
          <a:xfrm>
            <a:off x="2133600" y="4359320"/>
            <a:ext cx="457200" cy="214952"/>
          </a:xfrm>
          <a:prstGeom prst="curvedUpArrow">
            <a:avLst>
              <a:gd name="adj1" fmla="val 24991"/>
              <a:gd name="adj2" fmla="val 50004"/>
              <a:gd name="adj3" fmla="val 25000"/>
            </a:avLst>
          </a:prstGeom>
          <a:solidFill>
            <a:srgbClr val="FF0000"/>
          </a:solidFill>
          <a:ln w="3175" algn="ctr">
            <a:solidFill>
              <a:schemeClr val="tx1"/>
            </a:solidFill>
            <a:round/>
            <a:headEnd/>
            <a:tailEnd/>
          </a:ln>
        </p:spPr>
        <p:txBody>
          <a:bodyPr lIns="96989" tIns="48495" rIns="96989" bIns="48495"/>
          <a:lstStyle/>
          <a:p>
            <a:pPr eaLnBrk="0" hangingPunct="0">
              <a:spcBef>
                <a:spcPct val="30000"/>
              </a:spcBef>
            </a:pPr>
            <a:endParaRPr kumimoji="1" lang="en-US" sz="1200" b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24" name="Oval 71"/>
          <p:cNvSpPr>
            <a:spLocks noChangeArrowheads="1"/>
          </p:cNvSpPr>
          <p:nvPr/>
        </p:nvSpPr>
        <p:spPr bwMode="auto">
          <a:xfrm>
            <a:off x="1905000" y="5029214"/>
            <a:ext cx="285374" cy="304786"/>
          </a:xfrm>
          <a:prstGeom prst="ellipse">
            <a:avLst/>
          </a:prstGeom>
          <a:solidFill>
            <a:schemeClr val="bg1"/>
          </a:solidFill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lIns="96989" tIns="48495" rIns="96989" bIns="48495" anchor="ctr"/>
          <a:lstStyle/>
          <a:p>
            <a:pPr algn="ctr" eaLnBrk="0" hangingPunct="0">
              <a:spcBef>
                <a:spcPct val="30000"/>
              </a:spcBef>
            </a:pPr>
            <a:r>
              <a:rPr kumimoji="1" lang="en-US" sz="1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4</a:t>
            </a:r>
            <a:endParaRPr kumimoji="1" lang="en-US" sz="12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505200" y="4495800"/>
            <a:ext cx="5486400" cy="95410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231775" indent="-231775" algn="just">
              <a:buFont typeface="+mj-lt"/>
              <a:buAutoNum type="arabicPeriod" startAt="4"/>
            </a:pP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Pegawai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menggenapkan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5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tahun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perkhidmatan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gred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DG2-3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boleh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dipertimbangkan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peningkatan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gred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gaji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ke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Gred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DG2-5. (+290)</a:t>
            </a:r>
          </a:p>
          <a:p>
            <a:pPr marL="231775" indent="-231775" algn="just">
              <a:buFont typeface="+mj-lt"/>
              <a:buAutoNum type="arabicPeriod" startAt="4"/>
            </a:pP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Pergerakan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Gaji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Tahunan</a:t>
            </a:r>
            <a:r>
              <a:rPr lang="en-MY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graphicFrame>
        <p:nvGraphicFramePr>
          <p:cNvPr id="29" name="Table 28"/>
          <p:cNvGraphicFramePr>
            <a:graphicFrameLocks noGrp="1"/>
          </p:cNvGraphicFramePr>
          <p:nvPr/>
        </p:nvGraphicFramePr>
        <p:xfrm>
          <a:off x="609595" y="5576248"/>
          <a:ext cx="5334005" cy="834866"/>
        </p:xfrm>
        <a:graphic>
          <a:graphicData uri="http://schemas.openxmlformats.org/drawingml/2006/table">
            <a:tbl>
              <a:tblPr/>
              <a:tblGrid>
                <a:gridCol w="546654"/>
                <a:gridCol w="414131"/>
                <a:gridCol w="414131"/>
                <a:gridCol w="414131"/>
                <a:gridCol w="414131"/>
                <a:gridCol w="414131"/>
                <a:gridCol w="414131"/>
                <a:gridCol w="414131"/>
                <a:gridCol w="414131"/>
                <a:gridCol w="414131"/>
                <a:gridCol w="518771"/>
                <a:gridCol w="160401"/>
                <a:gridCol w="381000"/>
              </a:tblGrid>
              <a:tr h="45386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err="1" smtClean="0">
                          <a:solidFill>
                            <a:srgbClr val="000000"/>
                          </a:solidFill>
                          <a:latin typeface="Arial"/>
                        </a:rPr>
                        <a:t>Gred</a:t>
                      </a: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(SBPA)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T6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T7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T8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T9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T10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T11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T12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T13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T14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T15</a:t>
                      </a:r>
                    </a:p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(</a:t>
                      </a:r>
                      <a:r>
                        <a:rPr lang="en-US" sz="1200" b="1" i="0" u="none" strike="noStrike" dirty="0" err="1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Maks</a:t>
                      </a: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KGT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953" marR="5953" marT="5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DG2-5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4175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4370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4565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4760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1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4955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5150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5345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5540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5735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5930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MY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12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195</a:t>
                      </a:r>
                      <a:endParaRPr lang="en-MY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</a:tr>
            </a:tbl>
          </a:graphicData>
        </a:graphic>
      </p:graphicFrame>
      <p:cxnSp>
        <p:nvCxnSpPr>
          <p:cNvPr id="30" name="Straight Arrow Connector 29"/>
          <p:cNvCxnSpPr/>
          <p:nvPr/>
        </p:nvCxnSpPr>
        <p:spPr>
          <a:xfrm rot="5400000">
            <a:off x="1219200" y="4495800"/>
            <a:ext cx="1371600" cy="1066800"/>
          </a:xfrm>
          <a:prstGeom prst="straightConnector1">
            <a:avLst/>
          </a:prstGeom>
          <a:ln w="57150">
            <a:solidFill>
              <a:srgbClr val="FF0000"/>
            </a:solidFill>
            <a:prstDash val="dash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Oval 71"/>
          <p:cNvSpPr>
            <a:spLocks noChangeArrowheads="1"/>
          </p:cNvSpPr>
          <p:nvPr/>
        </p:nvSpPr>
        <p:spPr bwMode="auto">
          <a:xfrm>
            <a:off x="4286626" y="6490648"/>
            <a:ext cx="285374" cy="304786"/>
          </a:xfrm>
          <a:prstGeom prst="ellipse">
            <a:avLst/>
          </a:prstGeom>
          <a:solidFill>
            <a:schemeClr val="bg1"/>
          </a:solidFill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lIns="96989" tIns="48495" rIns="96989" bIns="48495" anchor="ctr"/>
          <a:lstStyle/>
          <a:p>
            <a:pPr algn="ctr" eaLnBrk="0" hangingPunct="0">
              <a:spcBef>
                <a:spcPct val="30000"/>
              </a:spcBef>
            </a:pPr>
            <a:r>
              <a:rPr kumimoji="1" lang="en-US" sz="1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5</a:t>
            </a:r>
            <a:endParaRPr kumimoji="1" lang="en-US" sz="12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52400" y="2161401"/>
            <a:ext cx="2667000" cy="276999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31775" indent="-231775" algn="just"/>
            <a:r>
              <a:rPr lang="en-MY" sz="12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Opsyen</a:t>
            </a:r>
            <a:r>
              <a:rPr lang="en-MY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(1+2) + PGT = RM289.20 </a:t>
            </a:r>
          </a:p>
        </p:txBody>
      </p:sp>
      <p:grpSp>
        <p:nvGrpSpPr>
          <p:cNvPr id="5" name="Group 43"/>
          <p:cNvGrpSpPr/>
          <p:nvPr/>
        </p:nvGrpSpPr>
        <p:grpSpPr>
          <a:xfrm>
            <a:off x="1219200" y="6297304"/>
            <a:ext cx="4038600" cy="255896"/>
            <a:chOff x="1219200" y="6297304"/>
            <a:chExt cx="4038600" cy="255896"/>
          </a:xfrm>
        </p:grpSpPr>
        <p:sp>
          <p:nvSpPr>
            <p:cNvPr id="34" name="Curved Up Arrow 53"/>
            <p:cNvSpPr>
              <a:spLocks noChangeArrowheads="1"/>
            </p:cNvSpPr>
            <p:nvPr/>
          </p:nvSpPr>
          <p:spPr bwMode="auto">
            <a:xfrm>
              <a:off x="1676400" y="6297304"/>
              <a:ext cx="457200" cy="214952"/>
            </a:xfrm>
            <a:prstGeom prst="curvedUpArrow">
              <a:avLst>
                <a:gd name="adj1" fmla="val 24991"/>
                <a:gd name="adj2" fmla="val 50004"/>
                <a:gd name="adj3" fmla="val 25000"/>
              </a:avLst>
            </a:prstGeom>
            <a:solidFill>
              <a:srgbClr val="FF0000"/>
            </a:solidFill>
            <a:ln w="3175" algn="ctr">
              <a:solidFill>
                <a:schemeClr val="tx1"/>
              </a:solidFill>
              <a:round/>
              <a:headEnd/>
              <a:tailEnd/>
            </a:ln>
          </p:spPr>
          <p:txBody>
            <a:bodyPr lIns="96989" tIns="48495" rIns="96989" bIns="48495"/>
            <a:lstStyle/>
            <a:p>
              <a:pPr eaLnBrk="0" hangingPunct="0">
                <a:spcBef>
                  <a:spcPct val="30000"/>
                </a:spcBef>
              </a:pPr>
              <a:endParaRPr kumimoji="1" lang="en-US" sz="1200" b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5" name="Curved Up Arrow 53"/>
            <p:cNvSpPr>
              <a:spLocks noChangeArrowheads="1"/>
            </p:cNvSpPr>
            <p:nvPr/>
          </p:nvSpPr>
          <p:spPr bwMode="auto">
            <a:xfrm>
              <a:off x="2057400" y="6338248"/>
              <a:ext cx="457200" cy="214952"/>
            </a:xfrm>
            <a:prstGeom prst="curvedUpArrow">
              <a:avLst>
                <a:gd name="adj1" fmla="val 24991"/>
                <a:gd name="adj2" fmla="val 50004"/>
                <a:gd name="adj3" fmla="val 25000"/>
              </a:avLst>
            </a:prstGeom>
            <a:solidFill>
              <a:srgbClr val="FF0000"/>
            </a:solidFill>
            <a:ln w="3175" algn="ctr">
              <a:solidFill>
                <a:schemeClr val="tx1"/>
              </a:solidFill>
              <a:round/>
              <a:headEnd/>
              <a:tailEnd/>
            </a:ln>
          </p:spPr>
          <p:txBody>
            <a:bodyPr lIns="96989" tIns="48495" rIns="96989" bIns="48495"/>
            <a:lstStyle/>
            <a:p>
              <a:pPr eaLnBrk="0" hangingPunct="0">
                <a:spcBef>
                  <a:spcPct val="30000"/>
                </a:spcBef>
              </a:pPr>
              <a:endParaRPr kumimoji="1" lang="en-US" sz="1200" b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6" name="Curved Up Arrow 53"/>
            <p:cNvSpPr>
              <a:spLocks noChangeArrowheads="1"/>
            </p:cNvSpPr>
            <p:nvPr/>
          </p:nvSpPr>
          <p:spPr bwMode="auto">
            <a:xfrm>
              <a:off x="2438400" y="6310952"/>
              <a:ext cx="457200" cy="214952"/>
            </a:xfrm>
            <a:prstGeom prst="curvedUpArrow">
              <a:avLst>
                <a:gd name="adj1" fmla="val 24991"/>
                <a:gd name="adj2" fmla="val 50004"/>
                <a:gd name="adj3" fmla="val 25000"/>
              </a:avLst>
            </a:prstGeom>
            <a:solidFill>
              <a:srgbClr val="FF0000"/>
            </a:solidFill>
            <a:ln w="3175" algn="ctr">
              <a:solidFill>
                <a:schemeClr val="tx1"/>
              </a:solidFill>
              <a:round/>
              <a:headEnd/>
              <a:tailEnd/>
            </a:ln>
          </p:spPr>
          <p:txBody>
            <a:bodyPr lIns="96989" tIns="48495" rIns="96989" bIns="48495"/>
            <a:lstStyle/>
            <a:p>
              <a:pPr eaLnBrk="0" hangingPunct="0">
                <a:spcBef>
                  <a:spcPct val="30000"/>
                </a:spcBef>
              </a:pPr>
              <a:endParaRPr kumimoji="1" lang="en-US" sz="1200" b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7" name="Curved Up Arrow 53"/>
            <p:cNvSpPr>
              <a:spLocks noChangeArrowheads="1"/>
            </p:cNvSpPr>
            <p:nvPr/>
          </p:nvSpPr>
          <p:spPr bwMode="auto">
            <a:xfrm>
              <a:off x="2895600" y="6310952"/>
              <a:ext cx="457200" cy="214952"/>
            </a:xfrm>
            <a:prstGeom prst="curvedUpArrow">
              <a:avLst>
                <a:gd name="adj1" fmla="val 24991"/>
                <a:gd name="adj2" fmla="val 50004"/>
                <a:gd name="adj3" fmla="val 25000"/>
              </a:avLst>
            </a:prstGeom>
            <a:solidFill>
              <a:srgbClr val="FF0000"/>
            </a:solidFill>
            <a:ln w="3175" algn="ctr">
              <a:solidFill>
                <a:schemeClr val="tx1"/>
              </a:solidFill>
              <a:round/>
              <a:headEnd/>
              <a:tailEnd/>
            </a:ln>
          </p:spPr>
          <p:txBody>
            <a:bodyPr lIns="96989" tIns="48495" rIns="96989" bIns="48495"/>
            <a:lstStyle/>
            <a:p>
              <a:pPr eaLnBrk="0" hangingPunct="0">
                <a:spcBef>
                  <a:spcPct val="30000"/>
                </a:spcBef>
              </a:pPr>
              <a:endParaRPr kumimoji="1" lang="en-US" sz="1200" b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8" name="Curved Up Arrow 53"/>
            <p:cNvSpPr>
              <a:spLocks noChangeArrowheads="1"/>
            </p:cNvSpPr>
            <p:nvPr/>
          </p:nvSpPr>
          <p:spPr bwMode="auto">
            <a:xfrm>
              <a:off x="3352800" y="6318912"/>
              <a:ext cx="457200" cy="214952"/>
            </a:xfrm>
            <a:prstGeom prst="curvedUpArrow">
              <a:avLst>
                <a:gd name="adj1" fmla="val 24991"/>
                <a:gd name="adj2" fmla="val 50004"/>
                <a:gd name="adj3" fmla="val 25000"/>
              </a:avLst>
            </a:prstGeom>
            <a:solidFill>
              <a:srgbClr val="FF0000"/>
            </a:solidFill>
            <a:ln w="3175" algn="ctr">
              <a:solidFill>
                <a:schemeClr val="tx1"/>
              </a:solidFill>
              <a:round/>
              <a:headEnd/>
              <a:tailEnd/>
            </a:ln>
          </p:spPr>
          <p:txBody>
            <a:bodyPr lIns="96989" tIns="48495" rIns="96989" bIns="48495"/>
            <a:lstStyle/>
            <a:p>
              <a:pPr eaLnBrk="0" hangingPunct="0">
                <a:spcBef>
                  <a:spcPct val="30000"/>
                </a:spcBef>
              </a:pPr>
              <a:endParaRPr kumimoji="1" lang="en-US" sz="1200" b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9" name="Curved Up Arrow 53"/>
            <p:cNvSpPr>
              <a:spLocks noChangeArrowheads="1"/>
            </p:cNvSpPr>
            <p:nvPr/>
          </p:nvSpPr>
          <p:spPr bwMode="auto">
            <a:xfrm>
              <a:off x="3810000" y="6310952"/>
              <a:ext cx="457200" cy="214952"/>
            </a:xfrm>
            <a:prstGeom prst="curvedUpArrow">
              <a:avLst>
                <a:gd name="adj1" fmla="val 24991"/>
                <a:gd name="adj2" fmla="val 50004"/>
                <a:gd name="adj3" fmla="val 25000"/>
              </a:avLst>
            </a:prstGeom>
            <a:solidFill>
              <a:srgbClr val="FF0000"/>
            </a:solidFill>
            <a:ln w="3175" algn="ctr">
              <a:solidFill>
                <a:schemeClr val="tx1"/>
              </a:solidFill>
              <a:round/>
              <a:headEnd/>
              <a:tailEnd/>
            </a:ln>
          </p:spPr>
          <p:txBody>
            <a:bodyPr lIns="96989" tIns="48495" rIns="96989" bIns="48495"/>
            <a:lstStyle/>
            <a:p>
              <a:pPr eaLnBrk="0" hangingPunct="0">
                <a:spcBef>
                  <a:spcPct val="30000"/>
                </a:spcBef>
              </a:pPr>
              <a:endParaRPr kumimoji="1" lang="en-US" sz="1200" b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41" name="Curved Up Arrow 53"/>
            <p:cNvSpPr>
              <a:spLocks noChangeArrowheads="1"/>
            </p:cNvSpPr>
            <p:nvPr/>
          </p:nvSpPr>
          <p:spPr bwMode="auto">
            <a:xfrm>
              <a:off x="4343400" y="6297304"/>
              <a:ext cx="457200" cy="214952"/>
            </a:xfrm>
            <a:prstGeom prst="curvedUpArrow">
              <a:avLst>
                <a:gd name="adj1" fmla="val 24991"/>
                <a:gd name="adj2" fmla="val 50004"/>
                <a:gd name="adj3" fmla="val 25000"/>
              </a:avLst>
            </a:prstGeom>
            <a:solidFill>
              <a:srgbClr val="FF0000"/>
            </a:solidFill>
            <a:ln w="3175" algn="ctr">
              <a:solidFill>
                <a:schemeClr val="tx1"/>
              </a:solidFill>
              <a:round/>
              <a:headEnd/>
              <a:tailEnd/>
            </a:ln>
          </p:spPr>
          <p:txBody>
            <a:bodyPr lIns="96989" tIns="48495" rIns="96989" bIns="48495"/>
            <a:lstStyle/>
            <a:p>
              <a:pPr eaLnBrk="0" hangingPunct="0">
                <a:spcBef>
                  <a:spcPct val="30000"/>
                </a:spcBef>
              </a:pPr>
              <a:endParaRPr kumimoji="1" lang="en-US" sz="1200" b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42" name="Curved Up Arrow 53"/>
            <p:cNvSpPr>
              <a:spLocks noChangeArrowheads="1"/>
            </p:cNvSpPr>
            <p:nvPr/>
          </p:nvSpPr>
          <p:spPr bwMode="auto">
            <a:xfrm>
              <a:off x="4800600" y="6310952"/>
              <a:ext cx="457200" cy="214952"/>
            </a:xfrm>
            <a:prstGeom prst="curvedUpArrow">
              <a:avLst>
                <a:gd name="adj1" fmla="val 24991"/>
                <a:gd name="adj2" fmla="val 50004"/>
                <a:gd name="adj3" fmla="val 25000"/>
              </a:avLst>
            </a:prstGeom>
            <a:solidFill>
              <a:srgbClr val="FF0000"/>
            </a:solidFill>
            <a:ln w="3175" algn="ctr">
              <a:solidFill>
                <a:schemeClr val="tx1"/>
              </a:solidFill>
              <a:round/>
              <a:headEnd/>
              <a:tailEnd/>
            </a:ln>
          </p:spPr>
          <p:txBody>
            <a:bodyPr lIns="96989" tIns="48495" rIns="96989" bIns="48495"/>
            <a:lstStyle/>
            <a:p>
              <a:pPr eaLnBrk="0" hangingPunct="0">
                <a:spcBef>
                  <a:spcPct val="30000"/>
                </a:spcBef>
              </a:pPr>
              <a:endParaRPr kumimoji="1" lang="en-US" sz="1200" b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3" name="Curved Up Arrow 53"/>
            <p:cNvSpPr>
              <a:spLocks noChangeArrowheads="1"/>
            </p:cNvSpPr>
            <p:nvPr/>
          </p:nvSpPr>
          <p:spPr bwMode="auto">
            <a:xfrm>
              <a:off x="1219200" y="6338248"/>
              <a:ext cx="457200" cy="214952"/>
            </a:xfrm>
            <a:prstGeom prst="curvedUpArrow">
              <a:avLst>
                <a:gd name="adj1" fmla="val 24991"/>
                <a:gd name="adj2" fmla="val 50004"/>
                <a:gd name="adj3" fmla="val 25000"/>
              </a:avLst>
            </a:prstGeom>
            <a:solidFill>
              <a:srgbClr val="FF0000"/>
            </a:solidFill>
            <a:ln w="3175" algn="ctr">
              <a:solidFill>
                <a:schemeClr val="tx1"/>
              </a:solidFill>
              <a:round/>
              <a:headEnd/>
              <a:tailEnd/>
            </a:ln>
          </p:spPr>
          <p:txBody>
            <a:bodyPr lIns="96989" tIns="48495" rIns="96989" bIns="48495"/>
            <a:lstStyle/>
            <a:p>
              <a:pPr eaLnBrk="0" hangingPunct="0">
                <a:spcBef>
                  <a:spcPct val="30000"/>
                </a:spcBef>
              </a:pPr>
              <a:endParaRPr kumimoji="1" lang="en-US" sz="1200" b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</p:grp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ounded Rectangle 18"/>
          <p:cNvSpPr/>
          <p:nvPr/>
        </p:nvSpPr>
        <p:spPr>
          <a:xfrm>
            <a:off x="1066800" y="2362200"/>
            <a:ext cx="2514600" cy="68580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" name="Rounded Rectangle 16"/>
          <p:cNvSpPr/>
          <p:nvPr/>
        </p:nvSpPr>
        <p:spPr>
          <a:xfrm>
            <a:off x="1122218" y="4661848"/>
            <a:ext cx="7329054" cy="1371600"/>
          </a:xfrm>
          <a:prstGeom prst="roundRect">
            <a:avLst>
              <a:gd name="adj" fmla="val 30303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3872346" y="3906982"/>
            <a:ext cx="1752600" cy="53340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3657600" y="1905000"/>
            <a:ext cx="3733800" cy="1676400"/>
          </a:xfrm>
          <a:prstGeom prst="roundRect">
            <a:avLst>
              <a:gd name="adj" fmla="val 25345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62000" y="1828800"/>
            <a:ext cx="8001000" cy="40005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ms-MY" sz="2000" dirty="0">
              <a:ln w="1905"/>
              <a:solidFill>
                <a:schemeClr val="bg1"/>
              </a:solidFill>
            </a:endParaRPr>
          </a:p>
          <a:p>
            <a:pPr marL="3030538">
              <a:defRPr/>
            </a:pPr>
            <a:r>
              <a:rPr lang="ms-MY" sz="2000" dirty="0">
                <a:ln w="1905"/>
                <a:solidFill>
                  <a:schemeClr val="bg1"/>
                </a:solidFill>
              </a:rPr>
              <a:t>1 JANUARI</a:t>
            </a:r>
          </a:p>
          <a:p>
            <a:pPr marL="3030538">
              <a:defRPr/>
            </a:pPr>
            <a:r>
              <a:rPr lang="ms-MY" sz="2000" dirty="0">
                <a:ln w="1905"/>
                <a:solidFill>
                  <a:schemeClr val="bg1"/>
                </a:solidFill>
              </a:rPr>
              <a:t>1 APRIL</a:t>
            </a:r>
          </a:p>
          <a:p>
            <a:pPr marL="3030538">
              <a:defRPr/>
            </a:pPr>
            <a:r>
              <a:rPr lang="ms-MY" sz="2000" dirty="0">
                <a:ln w="1905"/>
                <a:solidFill>
                  <a:schemeClr val="bg1"/>
                </a:solidFill>
              </a:rPr>
              <a:t>1 JULAI</a:t>
            </a:r>
          </a:p>
          <a:p>
            <a:pPr marL="3030538">
              <a:defRPr/>
            </a:pPr>
            <a:r>
              <a:rPr lang="ms-MY" sz="2000" dirty="0">
                <a:ln w="1905"/>
                <a:solidFill>
                  <a:schemeClr val="bg1"/>
                </a:solidFill>
              </a:rPr>
              <a:t>1 OKTOBER</a:t>
            </a:r>
          </a:p>
          <a:p>
            <a:pPr>
              <a:defRPr/>
            </a:pPr>
            <a:endParaRPr lang="ms-MY" sz="2000" dirty="0">
              <a:ln w="1905"/>
              <a:solidFill>
                <a:schemeClr val="bg1"/>
              </a:solidFill>
            </a:endParaRPr>
          </a:p>
          <a:p>
            <a:pPr algn="ctr">
              <a:defRPr/>
            </a:pPr>
            <a:endParaRPr lang="ms-MY" sz="2000" dirty="0">
              <a:ln w="1905"/>
              <a:solidFill>
                <a:srgbClr val="FFFF00"/>
              </a:solidFill>
            </a:endParaRPr>
          </a:p>
          <a:p>
            <a:pPr algn="ctr">
              <a:defRPr/>
            </a:pPr>
            <a:r>
              <a:rPr lang="ms-MY" sz="2000" dirty="0">
                <a:ln w="1905"/>
                <a:solidFill>
                  <a:srgbClr val="FFFF00"/>
                </a:solidFill>
              </a:rPr>
              <a:t>KECUALI </a:t>
            </a:r>
          </a:p>
          <a:p>
            <a:pPr>
              <a:defRPr/>
            </a:pPr>
            <a:endParaRPr lang="en-US" sz="3600" dirty="0">
              <a:ln w="1905"/>
              <a:solidFill>
                <a:schemeClr val="bg1"/>
              </a:solidFill>
            </a:endParaRPr>
          </a:p>
          <a:p>
            <a:pPr marL="893763" lvl="1" indent="-436563">
              <a:spcAft>
                <a:spcPts val="1200"/>
              </a:spcAft>
              <a:defRPr/>
            </a:pPr>
            <a:r>
              <a:rPr lang="ms-MY" sz="2400" dirty="0">
                <a:ln w="1905"/>
                <a:solidFill>
                  <a:schemeClr val="accent5">
                    <a:lumMod val="20000"/>
                    <a:lumOff val="80000"/>
                  </a:schemeClr>
                </a:solidFill>
              </a:rPr>
              <a:t>i.	pemindahan gaji yang melibatkan </a:t>
            </a:r>
            <a:r>
              <a:rPr lang="ms-MY" sz="2400" i="1" dirty="0">
                <a:ln w="1905"/>
                <a:solidFill>
                  <a:schemeClr val="accent5">
                    <a:lumMod val="20000"/>
                    <a:lumOff val="80000"/>
                  </a:schemeClr>
                </a:solidFill>
              </a:rPr>
              <a:t>bracketing</a:t>
            </a:r>
          </a:p>
          <a:p>
            <a:pPr marL="893763" lvl="1" indent="-436563">
              <a:spcAft>
                <a:spcPts val="1200"/>
              </a:spcAft>
              <a:defRPr/>
            </a:pPr>
            <a:r>
              <a:rPr lang="ms-MY" sz="2400" dirty="0">
                <a:ln w="1905"/>
                <a:solidFill>
                  <a:schemeClr val="accent5">
                    <a:lumMod val="20000"/>
                    <a:lumOff val="80000"/>
                  </a:schemeClr>
                </a:solidFill>
              </a:rPr>
              <a:t>ii. 	pemindahan gaji bagi matagaji maksimum</a:t>
            </a:r>
            <a:endParaRPr lang="en-US" sz="2400" dirty="0">
              <a:ln w="1905"/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8" name="Flowchart: Connector 7">
            <a:hlinkClick r:id="rId2" action="ppaction://hlinksldjump" highlightClick="1"/>
          </p:cNvPr>
          <p:cNvSpPr/>
          <p:nvPr/>
        </p:nvSpPr>
        <p:spPr>
          <a:xfrm>
            <a:off x="7620000" y="6172200"/>
            <a:ext cx="228600" cy="228600"/>
          </a:xfrm>
          <a:prstGeom prst="flowChartConnector">
            <a:avLst/>
          </a:prstGeom>
          <a:solidFill>
            <a:schemeClr val="accent6">
              <a:lumMod val="75000"/>
            </a:schemeClr>
          </a:solidFill>
          <a:ln>
            <a:solidFill>
              <a:srgbClr val="FFFF99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3810" name="Rectangle 9"/>
          <p:cNvSpPr>
            <a:spLocks noChangeArrowheads="1"/>
          </p:cNvSpPr>
          <p:nvPr/>
        </p:nvSpPr>
        <p:spPr bwMode="auto">
          <a:xfrm>
            <a:off x="6172200" y="2514600"/>
            <a:ext cx="11366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ms-MY" sz="2000" u="sng">
                <a:solidFill>
                  <a:schemeClr val="bg1"/>
                </a:solidFill>
              </a:rPr>
              <a:t>KEKAL</a:t>
            </a:r>
            <a:r>
              <a:rPr lang="ms-MY" sz="2000">
                <a:solidFill>
                  <a:schemeClr val="bg1"/>
                </a:solidFill>
              </a:rPr>
              <a:t> </a:t>
            </a:r>
            <a:endParaRPr lang="en-US" sz="2000"/>
          </a:p>
        </p:txBody>
      </p:sp>
      <p:sp>
        <p:nvSpPr>
          <p:cNvPr id="11" name="Right Brace 10"/>
          <p:cNvSpPr/>
          <p:nvPr/>
        </p:nvSpPr>
        <p:spPr>
          <a:xfrm>
            <a:off x="5513388" y="2057400"/>
            <a:ext cx="533400" cy="1371600"/>
          </a:xfrm>
          <a:prstGeom prst="rightBrace">
            <a:avLst>
              <a:gd name="adj1" fmla="val 51830"/>
              <a:gd name="adj2" fmla="val 50000"/>
            </a:avLst>
          </a:prstGeom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3812" name="Rectangle 17"/>
          <p:cNvSpPr>
            <a:spLocks noChangeArrowheads="1"/>
          </p:cNvSpPr>
          <p:nvPr/>
        </p:nvSpPr>
        <p:spPr bwMode="auto">
          <a:xfrm>
            <a:off x="1004888" y="2465388"/>
            <a:ext cx="2667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ms-MY" sz="2000">
                <a:solidFill>
                  <a:srgbClr val="FFFFFF"/>
                </a:solidFill>
              </a:rPr>
              <a:t>TPG sedia ada</a:t>
            </a:r>
          </a:p>
        </p:txBody>
      </p:sp>
      <p:sp>
        <p:nvSpPr>
          <p:cNvPr id="33813" name="Rectangle 19"/>
          <p:cNvSpPr>
            <a:spLocks noChangeArrowheads="1"/>
          </p:cNvSpPr>
          <p:nvPr/>
        </p:nvSpPr>
        <p:spPr bwMode="auto">
          <a:xfrm>
            <a:off x="2016125" y="533400"/>
            <a:ext cx="51069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ms-MY" sz="2800">
                <a:solidFill>
                  <a:srgbClr val="FFFF00"/>
                </a:solidFill>
              </a:rPr>
              <a:t>TARIKH PERGERAKAN GAJI</a:t>
            </a:r>
            <a:endParaRPr lang="en-US" sz="2800">
              <a:solidFill>
                <a:srgbClr val="FFFF00"/>
              </a:solidFill>
            </a:endParaRPr>
          </a:p>
        </p:txBody>
      </p:sp>
      <p:pic>
        <p:nvPicPr>
          <p:cNvPr id="14" name="Picture 1" descr="C:\Users\yusmadi.yusoff\AppData\Local\Microsoft\Windows\Temporary Internet Files\Content.IE5\5L6D2G3O\MC900431515[1]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77200" y="6096000"/>
            <a:ext cx="393357" cy="381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" name="Table 34"/>
          <p:cNvGraphicFramePr>
            <a:graphicFrameLocks noGrp="1"/>
          </p:cNvGraphicFramePr>
          <p:nvPr/>
        </p:nvGraphicFramePr>
        <p:xfrm>
          <a:off x="88602" y="771955"/>
          <a:ext cx="8979198" cy="1954493"/>
        </p:xfrm>
        <a:graphic>
          <a:graphicData uri="http://schemas.openxmlformats.org/drawingml/2006/table">
            <a:tbl>
              <a:tblPr>
                <a:tableStyleId>{18603FDC-E32A-4AB5-989C-0864C3EAD2B8}</a:tableStyleId>
              </a:tblPr>
              <a:tblGrid>
                <a:gridCol w="25400"/>
                <a:gridCol w="489815"/>
                <a:gridCol w="489815"/>
                <a:gridCol w="366570"/>
                <a:gridCol w="72504"/>
                <a:gridCol w="25400"/>
                <a:gridCol w="383241"/>
                <a:gridCol w="479690"/>
                <a:gridCol w="478236"/>
                <a:gridCol w="489874"/>
                <a:gridCol w="457200"/>
                <a:gridCol w="457200"/>
                <a:gridCol w="457200"/>
                <a:gridCol w="457200"/>
                <a:gridCol w="457200"/>
                <a:gridCol w="533400"/>
                <a:gridCol w="533400"/>
                <a:gridCol w="533400"/>
                <a:gridCol w="533400"/>
                <a:gridCol w="533400"/>
                <a:gridCol w="198855"/>
                <a:gridCol w="526798"/>
              </a:tblGrid>
              <a:tr h="233711">
                <a:tc gridSpan="9">
                  <a:txBody>
                    <a:bodyPr/>
                    <a:lstStyle/>
                    <a:p>
                      <a:pPr algn="l" fontAlgn="ctr"/>
                      <a:r>
                        <a:rPr lang="pt-BR" sz="11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  JADUAL </a:t>
                      </a:r>
                      <a:r>
                        <a:rPr lang="pt-BR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GAJI </a:t>
                      </a:r>
                      <a:r>
                        <a:rPr lang="pt-BR" sz="11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SEDIA </a:t>
                      </a:r>
                      <a:r>
                        <a:rPr lang="pt-BR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ADA : R1</a:t>
                      </a:r>
                      <a:endParaRPr lang="pt-BR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ms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ms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ms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ms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ms-MY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algn="ctr" fontAlgn="ctr"/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ms-MY" sz="1050" b="1" i="0" u="none" strike="noStrike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ms-MY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T1</a:t>
                      </a:r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T2</a:t>
                      </a:r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T3</a:t>
                      </a:r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T4</a:t>
                      </a:r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T5</a:t>
                      </a:r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T6</a:t>
                      </a:r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T7</a:t>
                      </a:r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T8</a:t>
                      </a:r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T9</a:t>
                      </a:r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T10</a:t>
                      </a:r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T11</a:t>
                      </a:r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T12</a:t>
                      </a:r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T13</a:t>
                      </a:r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T14</a:t>
                      </a:r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218471">
                <a:tc>
                  <a:txBody>
                    <a:bodyPr/>
                    <a:lstStyle/>
                    <a:p>
                      <a:pPr algn="ctr" fontAlgn="ctr"/>
                      <a:endParaRPr lang="ms-MY" sz="1100" b="1" i="0" u="none" strike="noStrike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ms-MY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P1</a:t>
                      </a:r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ms-MY" sz="105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ms-MY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647.51</a:t>
                      </a:r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688.35</a:t>
                      </a:r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729.19</a:t>
                      </a:r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770.03</a:t>
                      </a:r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810.87</a:t>
                      </a:r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851.71</a:t>
                      </a:r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892.55</a:t>
                      </a:r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933.39</a:t>
                      </a:r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974.23</a:t>
                      </a:r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1015.07</a:t>
                      </a:r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1055.91</a:t>
                      </a:r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1096.75</a:t>
                      </a:r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1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1137.59</a:t>
                      </a:r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1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1178.43</a:t>
                      </a:r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267964">
                <a:tc>
                  <a:txBody>
                    <a:bodyPr/>
                    <a:lstStyle/>
                    <a:p>
                      <a:pPr algn="ctr" fontAlgn="ctr"/>
                      <a:endParaRPr lang="ms-MY" sz="1100" b="1" i="0" u="none" strike="noStrike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ms-MY" sz="105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endParaRPr lang="en-US" sz="1100" b="1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0" marR="0" marT="0" marB="0" anchor="ctr"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317133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ms-MY" sz="11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 TPG </a:t>
                      </a:r>
                      <a:r>
                        <a:rPr lang="ms-MY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BARU MULAI 2012 :</a:t>
                      </a:r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ms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ms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ms-MY" sz="105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s-MY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 OKT</a:t>
                      </a:r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s-MY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 JUL</a:t>
                      </a:r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s-MY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 APR</a:t>
                      </a:r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s-MY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 JAN</a:t>
                      </a:r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s-MY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 APR</a:t>
                      </a:r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s-MY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 JAN</a:t>
                      </a:r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s-MY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 APR</a:t>
                      </a:r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s-MY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 JAN</a:t>
                      </a:r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s-MY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 APR</a:t>
                      </a:r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s-MY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 JAN</a:t>
                      </a:r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s-MY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 APR</a:t>
                      </a:r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s-MY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 JAN</a:t>
                      </a:r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s-MY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 APR</a:t>
                      </a:r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s-MY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 JAN</a:t>
                      </a:r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193009">
                <a:tc gridSpan="9">
                  <a:txBody>
                    <a:bodyPr/>
                    <a:lstStyle/>
                    <a:p>
                      <a:pPr algn="l" fontAlgn="ctr"/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193009">
                <a:tc gridSpan="9">
                  <a:txBody>
                    <a:bodyPr/>
                    <a:lstStyle/>
                    <a:p>
                      <a:pPr algn="l" fontAlgn="ctr"/>
                      <a:r>
                        <a:rPr lang="ms-MY" sz="11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  JADUAL GAJI </a:t>
                      </a:r>
                      <a:r>
                        <a:rPr lang="ms-MY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BARU : H5-1</a:t>
                      </a:r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ms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ms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ms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ms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ms-MY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162971">
                <a:tc>
                  <a:txBody>
                    <a:bodyPr/>
                    <a:lstStyle/>
                    <a:p>
                      <a:pPr algn="ctr" fontAlgn="ctr"/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ms-MY" sz="11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T1</a:t>
                      </a:r>
                      <a:endParaRPr lang="ms-MY" sz="1100" b="1" i="0" u="none" strike="noStrike" dirty="0" smtClean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ms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ms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ms-MY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ms-MY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T2</a:t>
                      </a:r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ms-MY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ms-MY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T3</a:t>
                      </a:r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ms-MY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ms-MY" sz="1100" b="1" u="none" strike="noStrike">
                          <a:solidFill>
                            <a:schemeClr val="bg1"/>
                          </a:solidFill>
                          <a:effectLst/>
                        </a:rPr>
                        <a:t>T4</a:t>
                      </a:r>
                      <a:endParaRPr lang="ms-MY" sz="1100" b="1" i="0" u="none" strike="noStrike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ms-MY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ms-MY" sz="1100" b="1" u="none" strike="noStrike">
                          <a:solidFill>
                            <a:schemeClr val="bg1"/>
                          </a:solidFill>
                          <a:effectLst/>
                        </a:rPr>
                        <a:t>T5</a:t>
                      </a:r>
                      <a:endParaRPr lang="ms-MY" sz="1100" b="1" i="0" u="none" strike="noStrike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ms-MY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ms-MY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T6</a:t>
                      </a:r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ms-MY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1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...</a:t>
                      </a:r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T20</a:t>
                      </a:r>
                      <a:endParaRPr lang="en-US" sz="1100" b="1" i="0" u="none" strike="noStrike" dirty="0" smtClean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177769">
                <a:tc>
                  <a:txBody>
                    <a:bodyPr/>
                    <a:lstStyle/>
                    <a:p>
                      <a:pPr algn="ctr" fontAlgn="ctr"/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JGS</a:t>
                      </a:r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ms-MY" sz="11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850</a:t>
                      </a:r>
                      <a:endParaRPr lang="ms-MY" sz="1100" b="1" i="0" u="none" strike="noStrike" dirty="0" smtClean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ms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ms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ms-MY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ms-MY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930</a:t>
                      </a:r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ms-MY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ms-MY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1010</a:t>
                      </a:r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ms-MY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ms-MY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1090</a:t>
                      </a:r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ms-MY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ms-MY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1170</a:t>
                      </a:r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ms-MY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ms-MY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1250</a:t>
                      </a:r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ms-MY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s-MY" sz="11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2390</a:t>
                      </a:r>
                      <a:endParaRPr lang="ms-MY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cxnSp>
        <p:nvCxnSpPr>
          <p:cNvPr id="49" name="Straight Arrow Connector 48"/>
          <p:cNvCxnSpPr/>
          <p:nvPr/>
        </p:nvCxnSpPr>
        <p:spPr>
          <a:xfrm flipH="1">
            <a:off x="6727825" y="1862138"/>
            <a:ext cx="0" cy="381000"/>
          </a:xfrm>
          <a:prstGeom prst="straightConnector1">
            <a:avLst/>
          </a:prstGeom>
          <a:ln w="5715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 flipH="1">
            <a:off x="7794625" y="1862138"/>
            <a:ext cx="1588" cy="381000"/>
          </a:xfrm>
          <a:prstGeom prst="straightConnector1">
            <a:avLst/>
          </a:prstGeom>
          <a:ln w="5715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>
            <a:off x="2452688" y="1852613"/>
            <a:ext cx="0" cy="365125"/>
          </a:xfrm>
          <a:prstGeom prst="straightConnector1">
            <a:avLst/>
          </a:prstGeom>
          <a:ln w="5715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>
            <a:off x="3843338" y="1862138"/>
            <a:ext cx="0" cy="381000"/>
          </a:xfrm>
          <a:prstGeom prst="straightConnector1">
            <a:avLst/>
          </a:prstGeom>
          <a:ln w="5715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>
            <a:off x="4757738" y="1862138"/>
            <a:ext cx="0" cy="381000"/>
          </a:xfrm>
          <a:prstGeom prst="straightConnector1">
            <a:avLst/>
          </a:prstGeom>
          <a:ln w="5715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H="1">
            <a:off x="5683250" y="1862138"/>
            <a:ext cx="0" cy="381000"/>
          </a:xfrm>
          <a:prstGeom prst="straightConnector1">
            <a:avLst/>
          </a:prstGeom>
          <a:ln w="5715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5" name="Table 44"/>
          <p:cNvGraphicFramePr>
            <a:graphicFrameLocks noGrp="1"/>
          </p:cNvGraphicFramePr>
          <p:nvPr/>
        </p:nvGraphicFramePr>
        <p:xfrm>
          <a:off x="76200" y="2810670"/>
          <a:ext cx="8991604" cy="1967180"/>
        </p:xfrm>
        <a:graphic>
          <a:graphicData uri="http://schemas.openxmlformats.org/drawingml/2006/table">
            <a:tbl>
              <a:tblPr>
                <a:tableStyleId>{18603FDC-E32A-4AB5-989C-0864C3EAD2B8}</a:tableStyleId>
              </a:tblPr>
              <a:tblGrid>
                <a:gridCol w="232541"/>
                <a:gridCol w="303277"/>
                <a:gridCol w="84292"/>
                <a:gridCol w="451527"/>
                <a:gridCol w="246097"/>
                <a:gridCol w="465083"/>
                <a:gridCol w="542597"/>
                <a:gridCol w="542597"/>
                <a:gridCol w="542597"/>
                <a:gridCol w="465083"/>
                <a:gridCol w="465083"/>
                <a:gridCol w="465083"/>
                <a:gridCol w="465083"/>
                <a:gridCol w="520260"/>
                <a:gridCol w="533400"/>
                <a:gridCol w="533400"/>
                <a:gridCol w="533400"/>
                <a:gridCol w="533400"/>
                <a:gridCol w="533400"/>
                <a:gridCol w="152400"/>
                <a:gridCol w="381004"/>
              </a:tblGrid>
              <a:tr h="251456">
                <a:tc gridSpan="7">
                  <a:txBody>
                    <a:bodyPr/>
                    <a:lstStyle/>
                    <a:p>
                      <a:pPr algn="l" fontAlgn="ctr"/>
                      <a:r>
                        <a:rPr lang="pt-BR" sz="11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  JADUAL </a:t>
                      </a:r>
                      <a:r>
                        <a:rPr lang="pt-BR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GAJI SEDIA ADA : R1</a:t>
                      </a:r>
                      <a:endParaRPr lang="pt-BR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0" u="none" strike="noStrike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0" u="none" strike="noStrike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0" u="none" strike="noStrike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0" u="none" strike="noStrike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0" u="none" strike="noStrike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153246">
                <a:tc>
                  <a:txBody>
                    <a:bodyPr/>
                    <a:lstStyle/>
                    <a:p>
                      <a:pPr algn="ctr" fontAlgn="ctr"/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en-US" sz="1100" b="1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 sz="1100" b="1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0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T1</a:t>
                      </a:r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T2</a:t>
                      </a:r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T3</a:t>
                      </a:r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T4</a:t>
                      </a:r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T5</a:t>
                      </a:r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T6</a:t>
                      </a:r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T7</a:t>
                      </a:r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T8</a:t>
                      </a:r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T9</a:t>
                      </a:r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T10</a:t>
                      </a:r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T11</a:t>
                      </a:r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T12</a:t>
                      </a:r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T13</a:t>
                      </a:r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T14</a:t>
                      </a:r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258609">
                <a:tc>
                  <a:txBody>
                    <a:bodyPr/>
                    <a:lstStyle/>
                    <a:p>
                      <a:pPr algn="ctr" fontAlgn="ctr"/>
                      <a:endParaRPr lang="en-US" sz="1100" b="1" i="0" u="none" strike="noStrike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en-US" sz="1100" b="1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P2</a:t>
                      </a:r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000" b="1" i="0" u="none" strike="noStrike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689.98</a:t>
                      </a:r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732.45</a:t>
                      </a:r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774.92</a:t>
                      </a:r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817.39</a:t>
                      </a:r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859.86</a:t>
                      </a:r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902.33</a:t>
                      </a:r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944.80</a:t>
                      </a:r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987.27</a:t>
                      </a:r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1029.74</a:t>
                      </a:r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1072.21</a:t>
                      </a:r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1114.68</a:t>
                      </a:r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1157.15</a:t>
                      </a:r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1199.62</a:t>
                      </a:r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1242.09</a:t>
                      </a:r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203197">
                <a:tc>
                  <a:txBody>
                    <a:bodyPr/>
                    <a:lstStyle/>
                    <a:p>
                      <a:pPr algn="ctr" fontAlgn="ctr"/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en-US" sz="1100" b="1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 sz="1100" b="1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000" b="1" i="0" u="none" strike="noStrike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0" marR="0" marT="0" marB="0" anchor="ctr"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306493">
                <a:tc gridSpan="5">
                  <a:txBody>
                    <a:bodyPr/>
                    <a:lstStyle/>
                    <a:p>
                      <a:pPr algn="l" fontAlgn="ctr"/>
                      <a:r>
                        <a:rPr lang="en-US" sz="11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 TPG </a:t>
                      </a:r>
                      <a:r>
                        <a:rPr lang="en-US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BARU MULAI </a:t>
                      </a:r>
                      <a:r>
                        <a:rPr lang="en-US" sz="11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        2012 </a:t>
                      </a:r>
                      <a:r>
                        <a:rPr lang="en-US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:</a:t>
                      </a:r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 JUL</a:t>
                      </a:r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 APR</a:t>
                      </a:r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 JAN</a:t>
                      </a:r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 APR</a:t>
                      </a:r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 JAN</a:t>
                      </a:r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 APR</a:t>
                      </a:r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 JAN</a:t>
                      </a:r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 APR</a:t>
                      </a:r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 JAN</a:t>
                      </a:r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 APR</a:t>
                      </a:r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 JAN</a:t>
                      </a:r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 APR</a:t>
                      </a:r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 JAN</a:t>
                      </a:r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 JAN</a:t>
                      </a:r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248078">
                <a:tc gridSpan="2">
                  <a:txBody>
                    <a:bodyPr/>
                    <a:lstStyle/>
                    <a:p>
                      <a:pPr algn="ctr" fontAlgn="ctr"/>
                      <a:endParaRPr lang="en-US" sz="1100" b="1" i="0" u="none" strike="noStrike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endParaRPr lang="en-US" sz="1100" b="1" i="0" u="none" strike="noStrike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0" u="none" strike="noStrike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0" u="none" strike="noStrike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153246">
                <a:tc gridSpan="6">
                  <a:txBody>
                    <a:bodyPr/>
                    <a:lstStyle/>
                    <a:p>
                      <a:pPr algn="l" fontAlgn="ctr"/>
                      <a:r>
                        <a:rPr lang="en-US" sz="11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  JADUAL </a:t>
                      </a:r>
                      <a:r>
                        <a:rPr lang="en-US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GAJI BARU : H5-1</a:t>
                      </a:r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0" u="none" strike="noStrike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0" u="none" strike="noStrike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0" u="none" strike="noStrike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0" u="none" strike="noStrike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153246">
                <a:tc gridSpan="2">
                  <a:txBody>
                    <a:bodyPr/>
                    <a:lstStyle/>
                    <a:p>
                      <a:pPr algn="ctr" fontAlgn="ctr"/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endParaRPr lang="en-US" sz="1100" b="1" i="0" u="none" strike="noStrike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>
                          <a:solidFill>
                            <a:schemeClr val="bg1"/>
                          </a:solidFill>
                          <a:effectLst/>
                        </a:rPr>
                        <a:t>T1</a:t>
                      </a:r>
                      <a:endParaRPr lang="en-US" sz="1100" b="1" i="0" u="none" strike="noStrike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>
                          <a:solidFill>
                            <a:schemeClr val="bg1"/>
                          </a:solidFill>
                          <a:effectLst/>
                        </a:rPr>
                        <a:t>T2</a:t>
                      </a:r>
                      <a:endParaRPr lang="en-US" sz="1100" b="1" i="0" u="none" strike="noStrike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>
                          <a:solidFill>
                            <a:schemeClr val="bg1"/>
                          </a:solidFill>
                          <a:effectLst/>
                        </a:rPr>
                        <a:t>T3</a:t>
                      </a:r>
                      <a:endParaRPr lang="en-US" sz="1100" b="1" i="0" u="none" strike="noStrike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>
                          <a:solidFill>
                            <a:schemeClr val="bg1"/>
                          </a:solidFill>
                          <a:effectLst/>
                        </a:rPr>
                        <a:t>T4</a:t>
                      </a:r>
                      <a:endParaRPr lang="en-US" sz="1100" b="1" i="0" u="none" strike="noStrike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T5</a:t>
                      </a:r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T6</a:t>
                      </a:r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T7</a:t>
                      </a:r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chemeClr val="bg1"/>
                          </a:solidFill>
                          <a:effectLst/>
                        </a:rPr>
                        <a:t>…</a:t>
                      </a:r>
                      <a:endParaRPr lang="en-US" sz="1100" b="1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T20</a:t>
                      </a:r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153246">
                <a:tc gridSpan="2">
                  <a:txBody>
                    <a:bodyPr/>
                    <a:lstStyle/>
                    <a:p>
                      <a:pPr algn="ctr" fontAlgn="ctr"/>
                      <a:endParaRPr lang="en-US" sz="1100" b="1" i="0" u="none" strike="noStrike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JGS</a:t>
                      </a:r>
                      <a:endParaRPr lang="en-US" sz="1100" b="1" i="0" u="none" strike="noStrike" dirty="0" smtClean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>
                          <a:solidFill>
                            <a:schemeClr val="bg1"/>
                          </a:solidFill>
                          <a:effectLst/>
                        </a:rPr>
                        <a:t>850</a:t>
                      </a:r>
                      <a:endParaRPr lang="en-US" sz="1100" b="1" i="0" u="none" strike="noStrike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>
                          <a:solidFill>
                            <a:schemeClr val="bg1"/>
                          </a:solidFill>
                          <a:effectLst/>
                        </a:rPr>
                        <a:t>930</a:t>
                      </a:r>
                      <a:endParaRPr lang="en-US" sz="1100" b="1" i="0" u="none" strike="noStrike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>
                          <a:solidFill>
                            <a:schemeClr val="bg1"/>
                          </a:solidFill>
                          <a:effectLst/>
                        </a:rPr>
                        <a:t>1010</a:t>
                      </a:r>
                      <a:endParaRPr lang="en-US" sz="1100" b="1" i="0" u="none" strike="noStrike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>
                          <a:solidFill>
                            <a:schemeClr val="bg1"/>
                          </a:solidFill>
                          <a:effectLst/>
                        </a:rPr>
                        <a:t>1090</a:t>
                      </a:r>
                      <a:endParaRPr lang="en-US" sz="1100" b="1" i="0" u="none" strike="noStrike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1170</a:t>
                      </a:r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1250</a:t>
                      </a:r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1330</a:t>
                      </a:r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2390</a:t>
                      </a:r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cxnSp>
        <p:nvCxnSpPr>
          <p:cNvPr id="58" name="Straight Arrow Connector 57"/>
          <p:cNvCxnSpPr/>
          <p:nvPr/>
        </p:nvCxnSpPr>
        <p:spPr>
          <a:xfrm flipH="1">
            <a:off x="6370638" y="3976688"/>
            <a:ext cx="0" cy="381000"/>
          </a:xfrm>
          <a:prstGeom prst="straightConnector1">
            <a:avLst/>
          </a:prstGeom>
          <a:ln w="5715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 flipH="1">
            <a:off x="7434263" y="3965575"/>
            <a:ext cx="0" cy="381000"/>
          </a:xfrm>
          <a:prstGeom prst="straightConnector1">
            <a:avLst/>
          </a:prstGeom>
          <a:ln w="5715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 flipH="1">
            <a:off x="2144713" y="3954463"/>
            <a:ext cx="0" cy="381000"/>
          </a:xfrm>
          <a:prstGeom prst="straightConnector1">
            <a:avLst/>
          </a:prstGeom>
          <a:ln w="5715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/>
          <p:nvPr/>
        </p:nvCxnSpPr>
        <p:spPr>
          <a:xfrm flipH="1">
            <a:off x="3462338" y="3963988"/>
            <a:ext cx="1587" cy="381000"/>
          </a:xfrm>
          <a:prstGeom prst="straightConnector1">
            <a:avLst/>
          </a:prstGeom>
          <a:ln w="5715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 flipH="1">
            <a:off x="4414838" y="3965575"/>
            <a:ext cx="0" cy="381000"/>
          </a:xfrm>
          <a:prstGeom prst="straightConnector1">
            <a:avLst/>
          </a:prstGeom>
          <a:ln w="5715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/>
          <p:nvPr/>
        </p:nvCxnSpPr>
        <p:spPr>
          <a:xfrm flipH="1">
            <a:off x="5365750" y="3976688"/>
            <a:ext cx="0" cy="381000"/>
          </a:xfrm>
          <a:prstGeom prst="straightConnector1">
            <a:avLst/>
          </a:prstGeom>
          <a:ln w="5715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/>
          <p:nvPr/>
        </p:nvCxnSpPr>
        <p:spPr>
          <a:xfrm flipH="1">
            <a:off x="8264525" y="3965575"/>
            <a:ext cx="0" cy="381000"/>
          </a:xfrm>
          <a:prstGeom prst="straightConnector1">
            <a:avLst/>
          </a:prstGeom>
          <a:ln w="5715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6" name="Table 65"/>
          <p:cNvGraphicFramePr>
            <a:graphicFrameLocks noGrp="1"/>
          </p:cNvGraphicFramePr>
          <p:nvPr/>
        </p:nvGraphicFramePr>
        <p:xfrm>
          <a:off x="76199" y="4840950"/>
          <a:ext cx="8991601" cy="1942619"/>
        </p:xfrm>
        <a:graphic>
          <a:graphicData uri="http://schemas.openxmlformats.org/drawingml/2006/table">
            <a:tbl>
              <a:tblPr>
                <a:tableStyleId>{18603FDC-E32A-4AB5-989C-0864C3EAD2B8}</a:tableStyleId>
              </a:tblPr>
              <a:tblGrid>
                <a:gridCol w="538386"/>
                <a:gridCol w="538386"/>
                <a:gridCol w="369788"/>
                <a:gridCol w="475583"/>
                <a:gridCol w="428775"/>
                <a:gridCol w="466298"/>
                <a:gridCol w="466298"/>
                <a:gridCol w="466298"/>
                <a:gridCol w="466298"/>
                <a:gridCol w="466298"/>
                <a:gridCol w="499193"/>
                <a:gridCol w="533400"/>
                <a:gridCol w="478812"/>
                <a:gridCol w="544014"/>
                <a:gridCol w="466298"/>
                <a:gridCol w="544014"/>
                <a:gridCol w="557662"/>
                <a:gridCol w="192148"/>
                <a:gridCol w="493652"/>
              </a:tblGrid>
              <a:tr h="304800">
                <a:tc gridSpan="5">
                  <a:txBody>
                    <a:bodyPr/>
                    <a:lstStyle/>
                    <a:p>
                      <a:pPr algn="l" fontAlgn="ctr"/>
                      <a:r>
                        <a:rPr lang="pt-BR" sz="10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 JADUAL </a:t>
                      </a:r>
                      <a:r>
                        <a:rPr lang="pt-BR" sz="1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GAJI SEDIA ADA : R1</a:t>
                      </a:r>
                      <a:endParaRPr lang="pt-BR" sz="10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10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130025">
                <a:tc>
                  <a:txBody>
                    <a:bodyPr/>
                    <a:lstStyle/>
                    <a:p>
                      <a:pPr algn="ctr" fontAlgn="ctr"/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T1</a:t>
                      </a:r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T2</a:t>
                      </a:r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T3</a:t>
                      </a:r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>
                          <a:solidFill>
                            <a:schemeClr val="bg1"/>
                          </a:solidFill>
                          <a:effectLst/>
                        </a:rPr>
                        <a:t>T4</a:t>
                      </a:r>
                      <a:endParaRPr lang="en-US" sz="1000" b="1" i="0" u="none" strike="noStrike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T5</a:t>
                      </a:r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T6</a:t>
                      </a:r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T7</a:t>
                      </a:r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T8</a:t>
                      </a:r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T9</a:t>
                      </a:r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>
                          <a:solidFill>
                            <a:schemeClr val="bg1"/>
                          </a:solidFill>
                          <a:effectLst/>
                        </a:rPr>
                        <a:t>T10</a:t>
                      </a:r>
                      <a:endParaRPr lang="en-US" sz="1000" b="1" i="0" u="none" strike="noStrike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>
                          <a:solidFill>
                            <a:schemeClr val="bg1"/>
                          </a:solidFill>
                          <a:effectLst/>
                        </a:rPr>
                        <a:t>T11</a:t>
                      </a:r>
                      <a:endParaRPr lang="en-US" sz="1000" b="1" i="0" u="none" strike="noStrike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>
                          <a:solidFill>
                            <a:schemeClr val="bg1"/>
                          </a:solidFill>
                          <a:effectLst/>
                        </a:rPr>
                        <a:t>T12</a:t>
                      </a:r>
                      <a:endParaRPr lang="en-US" sz="1000" b="1" i="0" u="none" strike="noStrike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T13</a:t>
                      </a:r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T14</a:t>
                      </a:r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255407">
                <a:tc>
                  <a:txBody>
                    <a:bodyPr/>
                    <a:lstStyle/>
                    <a:p>
                      <a:pPr algn="ctr" fontAlgn="ctr"/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P3</a:t>
                      </a:r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734.08</a:t>
                      </a:r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778.18</a:t>
                      </a:r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822.28</a:t>
                      </a:r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866.38</a:t>
                      </a:r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910.48</a:t>
                      </a:r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954.58</a:t>
                      </a:r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998.68</a:t>
                      </a:r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1042.78</a:t>
                      </a:r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1086.88</a:t>
                      </a:r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1130.98</a:t>
                      </a:r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1175.08</a:t>
                      </a:r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1219.18</a:t>
                      </a:r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1263.28</a:t>
                      </a:r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1307.38</a:t>
                      </a:r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218766">
                <a:tc>
                  <a:txBody>
                    <a:bodyPr/>
                    <a:lstStyle/>
                    <a:p>
                      <a:pPr algn="ctr" fontAlgn="ctr"/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b="1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0" marR="0" marT="0" marB="0" anchor="ctr"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219736"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10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 TPG </a:t>
                      </a:r>
                      <a:r>
                        <a:rPr lang="en-US" sz="1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BARU MULAI </a:t>
                      </a:r>
                      <a:endParaRPr lang="en-US" sz="1000" b="1" u="none" strike="noStrike" dirty="0" smtClean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algn="l" fontAlgn="ctr"/>
                      <a:r>
                        <a:rPr lang="en-US" sz="10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 2012 </a:t>
                      </a:r>
                      <a:r>
                        <a:rPr lang="en-US" sz="1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:</a:t>
                      </a:r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 APR</a:t>
                      </a:r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 JAN</a:t>
                      </a:r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 APR</a:t>
                      </a:r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 JAN</a:t>
                      </a:r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 APR</a:t>
                      </a:r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 JAN</a:t>
                      </a:r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 APR</a:t>
                      </a:r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 JAN</a:t>
                      </a:r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KEKAL</a:t>
                      </a:r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 APR</a:t>
                      </a:r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 JAN</a:t>
                      </a:r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 APR</a:t>
                      </a:r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 JAN</a:t>
                      </a:r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 JAN</a:t>
                      </a:r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1" i="0" u="none" strike="noStrike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129266">
                <a:tc>
                  <a:txBody>
                    <a:bodyPr/>
                    <a:lstStyle/>
                    <a:p>
                      <a:pPr algn="ctr" fontAlgn="ctr"/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6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b="1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188286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10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  JADUAL </a:t>
                      </a:r>
                      <a:r>
                        <a:rPr lang="en-US" sz="1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GAJI BARU : H5-1</a:t>
                      </a:r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1" i="0" u="none" strike="noStrike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1" i="0" u="none" strike="noStrike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1" i="0" u="none" strike="noStrike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1" i="0" u="none" strike="noStrike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1" i="0" u="none" strike="noStrike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130025">
                <a:tc>
                  <a:txBody>
                    <a:bodyPr/>
                    <a:lstStyle/>
                    <a:p>
                      <a:pPr algn="ctr" fontAlgn="ctr"/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1" i="0" u="none" strike="noStrike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T1</a:t>
                      </a:r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>
                          <a:solidFill>
                            <a:schemeClr val="bg1"/>
                          </a:solidFill>
                          <a:effectLst/>
                        </a:rPr>
                        <a:t>T2</a:t>
                      </a:r>
                      <a:endParaRPr lang="en-US" sz="1000" b="1" i="0" u="none" strike="noStrike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>
                          <a:solidFill>
                            <a:schemeClr val="bg1"/>
                          </a:solidFill>
                          <a:effectLst/>
                        </a:rPr>
                        <a:t>T3</a:t>
                      </a:r>
                      <a:endParaRPr lang="en-US" sz="1000" b="1" i="0" u="none" strike="noStrike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>
                          <a:solidFill>
                            <a:schemeClr val="bg1"/>
                          </a:solidFill>
                          <a:effectLst/>
                        </a:rPr>
                        <a:t>T4</a:t>
                      </a:r>
                      <a:endParaRPr lang="en-US" sz="1000" b="1" i="0" u="none" strike="noStrike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>
                          <a:solidFill>
                            <a:schemeClr val="bg1"/>
                          </a:solidFill>
                          <a:effectLst/>
                        </a:rPr>
                        <a:t>T5</a:t>
                      </a:r>
                      <a:endParaRPr lang="en-US" sz="1000" b="1" i="0" u="none" strike="noStrike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T6</a:t>
                      </a:r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>
                          <a:solidFill>
                            <a:schemeClr val="bg1"/>
                          </a:solidFill>
                          <a:effectLst/>
                        </a:rPr>
                        <a:t>T7</a:t>
                      </a:r>
                      <a:endParaRPr lang="en-US" sz="1000" b="1" i="0" u="none" strike="noStrike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T8</a:t>
                      </a:r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…</a:t>
                      </a:r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T20</a:t>
                      </a:r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130025">
                <a:tc>
                  <a:txBody>
                    <a:bodyPr/>
                    <a:lstStyle/>
                    <a:p>
                      <a:pPr algn="ctr" fontAlgn="ctr"/>
                      <a:endParaRPr lang="en-US" sz="1000" b="1" i="0" u="none" strike="noStrike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1" i="0" u="none" strike="noStrike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JGS</a:t>
                      </a:r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850</a:t>
                      </a:r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930</a:t>
                      </a:r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1010</a:t>
                      </a:r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1090</a:t>
                      </a:r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1170</a:t>
                      </a:r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1250</a:t>
                      </a:r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1330</a:t>
                      </a:r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1410</a:t>
                      </a:r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2390</a:t>
                      </a:r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cxnSp>
        <p:nvCxnSpPr>
          <p:cNvPr id="84" name="Straight Arrow Connector 83"/>
          <p:cNvCxnSpPr/>
          <p:nvPr/>
        </p:nvCxnSpPr>
        <p:spPr>
          <a:xfrm flipH="1">
            <a:off x="1982788" y="6019800"/>
            <a:ext cx="0" cy="381000"/>
          </a:xfrm>
          <a:prstGeom prst="straightConnector1">
            <a:avLst/>
          </a:prstGeom>
          <a:ln w="5715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/>
          <p:cNvCxnSpPr/>
          <p:nvPr/>
        </p:nvCxnSpPr>
        <p:spPr>
          <a:xfrm flipH="1">
            <a:off x="5518150" y="6019800"/>
            <a:ext cx="0" cy="381000"/>
          </a:xfrm>
          <a:prstGeom prst="straightConnector1">
            <a:avLst/>
          </a:prstGeom>
          <a:ln w="5715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/>
          <p:cNvCxnSpPr/>
          <p:nvPr/>
        </p:nvCxnSpPr>
        <p:spPr>
          <a:xfrm flipH="1">
            <a:off x="3810000" y="6019800"/>
            <a:ext cx="0" cy="381000"/>
          </a:xfrm>
          <a:prstGeom prst="straightConnector1">
            <a:avLst/>
          </a:prstGeom>
          <a:ln w="5715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/>
          <p:cNvCxnSpPr/>
          <p:nvPr/>
        </p:nvCxnSpPr>
        <p:spPr>
          <a:xfrm flipH="1">
            <a:off x="4745038" y="6019800"/>
            <a:ext cx="1587" cy="381000"/>
          </a:xfrm>
          <a:prstGeom prst="straightConnector1">
            <a:avLst/>
          </a:prstGeom>
          <a:ln w="5715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/>
          <p:cNvCxnSpPr/>
          <p:nvPr/>
        </p:nvCxnSpPr>
        <p:spPr>
          <a:xfrm flipH="1">
            <a:off x="6297613" y="6019800"/>
            <a:ext cx="1587" cy="381000"/>
          </a:xfrm>
          <a:prstGeom prst="straightConnector1">
            <a:avLst/>
          </a:prstGeom>
          <a:ln w="5715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/>
          <p:nvPr/>
        </p:nvCxnSpPr>
        <p:spPr>
          <a:xfrm flipH="1">
            <a:off x="2895600" y="6019800"/>
            <a:ext cx="0" cy="381000"/>
          </a:xfrm>
          <a:prstGeom prst="straightConnector1">
            <a:avLst/>
          </a:prstGeom>
          <a:ln w="5715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/>
          <p:cNvCxnSpPr/>
          <p:nvPr/>
        </p:nvCxnSpPr>
        <p:spPr>
          <a:xfrm flipH="1">
            <a:off x="7318375" y="6030913"/>
            <a:ext cx="0" cy="381000"/>
          </a:xfrm>
          <a:prstGeom prst="straightConnector1">
            <a:avLst/>
          </a:prstGeom>
          <a:ln w="5715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/>
          <p:cNvCxnSpPr/>
          <p:nvPr/>
        </p:nvCxnSpPr>
        <p:spPr>
          <a:xfrm flipH="1">
            <a:off x="8075613" y="6019800"/>
            <a:ext cx="0" cy="381000"/>
          </a:xfrm>
          <a:prstGeom prst="straightConnector1">
            <a:avLst/>
          </a:prstGeom>
          <a:ln w="5715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Right Brace 74"/>
          <p:cNvSpPr/>
          <p:nvPr/>
        </p:nvSpPr>
        <p:spPr>
          <a:xfrm rot="5400000">
            <a:off x="2265363" y="641350"/>
            <a:ext cx="304800" cy="1828800"/>
          </a:xfrm>
          <a:prstGeom prst="rightBrace">
            <a:avLst>
              <a:gd name="adj1" fmla="val 42899"/>
              <a:gd name="adj2" fmla="val 50000"/>
            </a:avLst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6" name="Right Brace 75"/>
          <p:cNvSpPr/>
          <p:nvPr/>
        </p:nvSpPr>
        <p:spPr>
          <a:xfrm rot="5400000">
            <a:off x="2024857" y="2864643"/>
            <a:ext cx="304800" cy="1458913"/>
          </a:xfrm>
          <a:prstGeom prst="rightBrace">
            <a:avLst>
              <a:gd name="adj1" fmla="val 42899"/>
              <a:gd name="adj2" fmla="val 50000"/>
            </a:avLst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7" name="Right Brace 76"/>
          <p:cNvSpPr/>
          <p:nvPr/>
        </p:nvSpPr>
        <p:spPr>
          <a:xfrm rot="5400000">
            <a:off x="3315494" y="3132932"/>
            <a:ext cx="304800" cy="925512"/>
          </a:xfrm>
          <a:prstGeom prst="rightBrace">
            <a:avLst>
              <a:gd name="adj1" fmla="val 42899"/>
              <a:gd name="adj2" fmla="val 50000"/>
            </a:avLst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8" name="Right Brace 77"/>
          <p:cNvSpPr/>
          <p:nvPr/>
        </p:nvSpPr>
        <p:spPr>
          <a:xfrm rot="5400000">
            <a:off x="5566569" y="1094582"/>
            <a:ext cx="304800" cy="925512"/>
          </a:xfrm>
          <a:prstGeom prst="rightBrace">
            <a:avLst>
              <a:gd name="adj1" fmla="val 42899"/>
              <a:gd name="adj2" fmla="val 50000"/>
            </a:avLst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9" name="Right Brace 78"/>
          <p:cNvSpPr/>
          <p:nvPr/>
        </p:nvSpPr>
        <p:spPr>
          <a:xfrm rot="5400000">
            <a:off x="6581776" y="1082675"/>
            <a:ext cx="304800" cy="923925"/>
          </a:xfrm>
          <a:prstGeom prst="rightBrace">
            <a:avLst>
              <a:gd name="adj1" fmla="val 42899"/>
              <a:gd name="adj2" fmla="val 50000"/>
            </a:avLst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0" name="Right Brace 79"/>
          <p:cNvSpPr/>
          <p:nvPr/>
        </p:nvSpPr>
        <p:spPr>
          <a:xfrm rot="5400000">
            <a:off x="4610894" y="1092994"/>
            <a:ext cx="304800" cy="925512"/>
          </a:xfrm>
          <a:prstGeom prst="rightBrace">
            <a:avLst>
              <a:gd name="adj1" fmla="val 42899"/>
              <a:gd name="adj2" fmla="val 50000"/>
            </a:avLst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1" name="Right Brace 80"/>
          <p:cNvSpPr/>
          <p:nvPr/>
        </p:nvSpPr>
        <p:spPr>
          <a:xfrm rot="5400000">
            <a:off x="3683794" y="1092994"/>
            <a:ext cx="304800" cy="925512"/>
          </a:xfrm>
          <a:prstGeom prst="rightBrace">
            <a:avLst>
              <a:gd name="adj1" fmla="val 42899"/>
              <a:gd name="adj2" fmla="val 50000"/>
            </a:avLst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2" name="Right Brace 81"/>
          <p:cNvSpPr/>
          <p:nvPr/>
        </p:nvSpPr>
        <p:spPr>
          <a:xfrm rot="5400000">
            <a:off x="7658894" y="1081882"/>
            <a:ext cx="304800" cy="925512"/>
          </a:xfrm>
          <a:prstGeom prst="rightBrace">
            <a:avLst>
              <a:gd name="adj1" fmla="val 42899"/>
              <a:gd name="adj2" fmla="val 50000"/>
            </a:avLst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3" name="Right Brace 82"/>
          <p:cNvSpPr/>
          <p:nvPr/>
        </p:nvSpPr>
        <p:spPr>
          <a:xfrm rot="5400000">
            <a:off x="5233988" y="3170237"/>
            <a:ext cx="304800" cy="873125"/>
          </a:xfrm>
          <a:prstGeom prst="rightBrace">
            <a:avLst>
              <a:gd name="adj1" fmla="val 42899"/>
              <a:gd name="adj2" fmla="val 50000"/>
            </a:avLst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2" name="Right Brace 91"/>
          <p:cNvSpPr/>
          <p:nvPr/>
        </p:nvSpPr>
        <p:spPr>
          <a:xfrm rot="5400000">
            <a:off x="6242844" y="3131344"/>
            <a:ext cx="304800" cy="925512"/>
          </a:xfrm>
          <a:prstGeom prst="rightBrace">
            <a:avLst>
              <a:gd name="adj1" fmla="val 42899"/>
              <a:gd name="adj2" fmla="val 50000"/>
            </a:avLst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3" name="Right Brace 92"/>
          <p:cNvSpPr/>
          <p:nvPr/>
        </p:nvSpPr>
        <p:spPr>
          <a:xfrm rot="5400000">
            <a:off x="4278313" y="3148013"/>
            <a:ext cx="304800" cy="914400"/>
          </a:xfrm>
          <a:prstGeom prst="rightBrace">
            <a:avLst>
              <a:gd name="adj1" fmla="val 42899"/>
              <a:gd name="adj2" fmla="val 50000"/>
            </a:avLst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4" name="Right Brace 93"/>
          <p:cNvSpPr/>
          <p:nvPr/>
        </p:nvSpPr>
        <p:spPr>
          <a:xfrm rot="5400000">
            <a:off x="7315201" y="3132137"/>
            <a:ext cx="304800" cy="923925"/>
          </a:xfrm>
          <a:prstGeom prst="rightBrace">
            <a:avLst>
              <a:gd name="adj1" fmla="val 42899"/>
              <a:gd name="adj2" fmla="val 50000"/>
            </a:avLst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95" name="Straight Arrow Connector 94"/>
          <p:cNvCxnSpPr/>
          <p:nvPr/>
        </p:nvCxnSpPr>
        <p:spPr>
          <a:xfrm rot="5400000">
            <a:off x="8163719" y="3593306"/>
            <a:ext cx="304800" cy="1588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/>
          <p:cNvCxnSpPr/>
          <p:nvPr/>
        </p:nvCxnSpPr>
        <p:spPr>
          <a:xfrm rot="5400000">
            <a:off x="7912100" y="5715000"/>
            <a:ext cx="304800" cy="0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/>
          <p:cNvCxnSpPr/>
          <p:nvPr/>
        </p:nvCxnSpPr>
        <p:spPr>
          <a:xfrm rot="5400000">
            <a:off x="5334000" y="5715000"/>
            <a:ext cx="304800" cy="0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Right Brace 98"/>
          <p:cNvSpPr/>
          <p:nvPr/>
        </p:nvSpPr>
        <p:spPr>
          <a:xfrm rot="5400000">
            <a:off x="2725738" y="5284788"/>
            <a:ext cx="304800" cy="838200"/>
          </a:xfrm>
          <a:prstGeom prst="rightBrace">
            <a:avLst>
              <a:gd name="adj1" fmla="val 42899"/>
              <a:gd name="adj2" fmla="val 50000"/>
            </a:avLst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0" name="Right Brace 99"/>
          <p:cNvSpPr/>
          <p:nvPr/>
        </p:nvSpPr>
        <p:spPr>
          <a:xfrm rot="5400000">
            <a:off x="3677444" y="5285581"/>
            <a:ext cx="304800" cy="833438"/>
          </a:xfrm>
          <a:prstGeom prst="rightBrace">
            <a:avLst>
              <a:gd name="adj1" fmla="val 42899"/>
              <a:gd name="adj2" fmla="val 50000"/>
            </a:avLst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1" name="Right Brace 100"/>
          <p:cNvSpPr/>
          <p:nvPr/>
        </p:nvSpPr>
        <p:spPr>
          <a:xfrm rot="5400000">
            <a:off x="1808163" y="5311775"/>
            <a:ext cx="304800" cy="803275"/>
          </a:xfrm>
          <a:prstGeom prst="rightBrace">
            <a:avLst>
              <a:gd name="adj1" fmla="val 42899"/>
              <a:gd name="adj2" fmla="val 50000"/>
            </a:avLst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2" name="Right Brace 101"/>
          <p:cNvSpPr/>
          <p:nvPr/>
        </p:nvSpPr>
        <p:spPr>
          <a:xfrm rot="5400000">
            <a:off x="4611688" y="5284787"/>
            <a:ext cx="304800" cy="835025"/>
          </a:xfrm>
          <a:prstGeom prst="rightBrace">
            <a:avLst>
              <a:gd name="adj1" fmla="val 42899"/>
              <a:gd name="adj2" fmla="val 50000"/>
            </a:avLst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3" name="Right Brace 102"/>
          <p:cNvSpPr/>
          <p:nvPr/>
        </p:nvSpPr>
        <p:spPr>
          <a:xfrm rot="5400000">
            <a:off x="6157913" y="5219700"/>
            <a:ext cx="304800" cy="990600"/>
          </a:xfrm>
          <a:prstGeom prst="rightBrace">
            <a:avLst>
              <a:gd name="adj1" fmla="val 42899"/>
              <a:gd name="adj2" fmla="val 50000"/>
            </a:avLst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4" name="Right Brace 103"/>
          <p:cNvSpPr/>
          <p:nvPr/>
        </p:nvSpPr>
        <p:spPr>
          <a:xfrm rot="5400000">
            <a:off x="7173913" y="5257800"/>
            <a:ext cx="304800" cy="914400"/>
          </a:xfrm>
          <a:prstGeom prst="rightBrace">
            <a:avLst>
              <a:gd name="adj1" fmla="val 42899"/>
              <a:gd name="adj2" fmla="val 50000"/>
            </a:avLst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6" name="AutoShape 8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763000" y="6096000"/>
            <a:ext cx="227013" cy="196850"/>
          </a:xfrm>
          <a:prstGeom prst="flowChartConnector">
            <a:avLst/>
          </a:prstGeom>
          <a:solidFill>
            <a:srgbClr val="C00000"/>
          </a:solidFill>
          <a:ln w="3175">
            <a:solidFill>
              <a:schemeClr val="bg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eaLnBrk="0" hangingPunct="0">
              <a:spcBef>
                <a:spcPct val="30000"/>
              </a:spcBef>
              <a:defRPr/>
            </a:pPr>
            <a:endParaRPr kumimoji="1" lang="en-US" sz="1200">
              <a:latin typeface="Times New Roman" pitchFamily="18" charset="0"/>
              <a:cs typeface="+mn-cs"/>
            </a:endParaRPr>
          </a:p>
        </p:txBody>
      </p:sp>
      <p:sp>
        <p:nvSpPr>
          <p:cNvPr id="34866" name="Text Box 6"/>
          <p:cNvSpPr txBox="1">
            <a:spLocks noChangeArrowheads="1"/>
          </p:cNvSpPr>
          <p:nvPr/>
        </p:nvSpPr>
        <p:spPr bwMode="auto">
          <a:xfrm>
            <a:off x="866775" y="153988"/>
            <a:ext cx="74136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>
                <a:solidFill>
                  <a:srgbClr val="FFFF00"/>
                </a:solidFill>
                <a:latin typeface="Arial "/>
              </a:rPr>
              <a:t>CONTOH PEMINDAHAN GAJI</a:t>
            </a:r>
          </a:p>
        </p:txBody>
      </p:sp>
      <p:sp>
        <p:nvSpPr>
          <p:cNvPr id="51" name="AutoShape 8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709995" y="5715000"/>
            <a:ext cx="303213" cy="273050"/>
          </a:xfrm>
          <a:prstGeom prst="flowChartConnector">
            <a:avLst/>
          </a:prstGeom>
          <a:solidFill>
            <a:srgbClr val="FFC000"/>
          </a:solidFill>
          <a:ln w="3175">
            <a:solidFill>
              <a:schemeClr val="bg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eaLnBrk="0" hangingPunct="0">
              <a:spcBef>
                <a:spcPct val="30000"/>
              </a:spcBef>
              <a:defRPr/>
            </a:pPr>
            <a:endParaRPr kumimoji="1" lang="en-US" sz="1200">
              <a:latin typeface="Times New Roman" pitchFamily="18" charset="0"/>
              <a:cs typeface="+mn-cs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66" name="Text Box 6"/>
          <p:cNvSpPr txBox="1">
            <a:spLocks noChangeArrowheads="1"/>
          </p:cNvSpPr>
          <p:nvPr/>
        </p:nvSpPr>
        <p:spPr bwMode="auto">
          <a:xfrm>
            <a:off x="866775" y="153988"/>
            <a:ext cx="74136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>
                <a:solidFill>
                  <a:srgbClr val="FFFF00"/>
                </a:solidFill>
                <a:latin typeface="Arial "/>
              </a:rPr>
              <a:t>CONTOH PEMINDAHAN GAJI</a:t>
            </a:r>
          </a:p>
        </p:txBody>
      </p:sp>
      <p:sp>
        <p:nvSpPr>
          <p:cNvPr id="51" name="AutoShape 8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709995" y="5715000"/>
            <a:ext cx="303213" cy="273050"/>
          </a:xfrm>
          <a:prstGeom prst="flowChartConnector">
            <a:avLst/>
          </a:prstGeom>
          <a:solidFill>
            <a:srgbClr val="FFC000"/>
          </a:solidFill>
          <a:ln w="3175">
            <a:solidFill>
              <a:schemeClr val="bg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eaLnBrk="0" hangingPunct="0">
              <a:spcBef>
                <a:spcPct val="30000"/>
              </a:spcBef>
              <a:defRPr/>
            </a:pPr>
            <a:endParaRPr kumimoji="1" lang="en-US" sz="1200">
              <a:latin typeface="Times New Roman" pitchFamily="18" charset="0"/>
              <a:cs typeface="+mn-cs"/>
            </a:endParaRPr>
          </a:p>
        </p:txBody>
      </p:sp>
      <p:graphicFrame>
        <p:nvGraphicFramePr>
          <p:cNvPr id="52" name="Table 51"/>
          <p:cNvGraphicFramePr>
            <a:graphicFrameLocks noGrp="1"/>
          </p:cNvGraphicFramePr>
          <p:nvPr/>
        </p:nvGraphicFramePr>
        <p:xfrm>
          <a:off x="122909" y="685800"/>
          <a:ext cx="8915395" cy="2136097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{327F97BB-C833-4FB7-BDE5-3F7075034690}</a:tableStyleId>
              </a:tblPr>
              <a:tblGrid>
                <a:gridCol w="524435"/>
                <a:gridCol w="524435"/>
                <a:gridCol w="524435"/>
                <a:gridCol w="524435"/>
                <a:gridCol w="524435"/>
                <a:gridCol w="524435"/>
                <a:gridCol w="524435"/>
                <a:gridCol w="524435"/>
                <a:gridCol w="524435"/>
                <a:gridCol w="524435"/>
                <a:gridCol w="524435"/>
                <a:gridCol w="524435"/>
                <a:gridCol w="524435"/>
                <a:gridCol w="524435"/>
                <a:gridCol w="524435"/>
                <a:gridCol w="524435"/>
                <a:gridCol w="524435"/>
              </a:tblGrid>
              <a:tr h="202367">
                <a:tc gridSpan="17"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 smtClean="0"/>
                        <a:t>  JADUAL </a:t>
                      </a:r>
                      <a:r>
                        <a:rPr lang="en-US" sz="1200" u="none" strike="noStrike" dirty="0"/>
                        <a:t>GAJI SEDIA ADA: DGA32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b"/>
                </a:tc>
              </a:tr>
              <a:tr h="202367"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/>
                        <a:t>T1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ctr"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/>
                        <a:t>T2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ctr"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/>
                        <a:t>T3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ctr"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/>
                        <a:t>T4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ctr"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/>
                        <a:t>T5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ctr"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/>
                        <a:t>T6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ctr"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/>
                        <a:t>T7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ctr"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/>
                        <a:t>T8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ctr"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/>
                        <a:t>T9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ctr"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/>
                        <a:t>T10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ctr"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/>
                        <a:t>T11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ctr"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281066"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/>
                        <a:t>P1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ctr">
                    <a:lnR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solidFill>
                            <a:schemeClr val="tx1"/>
                          </a:solidFill>
                        </a:rPr>
                        <a:t>2416.06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solidFill>
                            <a:schemeClr val="tx1"/>
                          </a:solidFill>
                        </a:rPr>
                        <a:t>2514.37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ctr">
                    <a:lnR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solidFill>
                            <a:schemeClr val="tx1"/>
                          </a:solidFill>
                        </a:rPr>
                        <a:t>2612.68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solidFill>
                            <a:schemeClr val="tx1"/>
                          </a:solidFill>
                        </a:rPr>
                        <a:t>2710.99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ctr">
                    <a:lnR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solidFill>
                            <a:schemeClr val="tx1"/>
                          </a:solidFill>
                        </a:rPr>
                        <a:t>2809.30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solidFill>
                            <a:schemeClr val="tx1"/>
                          </a:solidFill>
                        </a:rPr>
                        <a:t>2907.61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ctr">
                    <a:lnR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solidFill>
                            <a:schemeClr val="tx1"/>
                          </a:solidFill>
                        </a:rPr>
                        <a:t>3005.92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solidFill>
                            <a:schemeClr val="tx1"/>
                          </a:solidFill>
                        </a:rPr>
                        <a:t>3104.23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solidFill>
                            <a:schemeClr val="tx1"/>
                          </a:solidFill>
                        </a:rPr>
                        <a:t>3202.54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ctr">
                    <a:lnR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solidFill>
                            <a:schemeClr val="tx1"/>
                          </a:solidFill>
                        </a:rPr>
                        <a:t>3300.85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solidFill>
                            <a:schemeClr val="tx1"/>
                          </a:solidFill>
                        </a:rPr>
                        <a:t>3399.16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236095"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b"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b"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b"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b"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b"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b"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b"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b"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b"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b"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b"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202367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 smtClean="0"/>
                        <a:t>  TPG </a:t>
                      </a:r>
                      <a:r>
                        <a:rPr lang="en-US" sz="1200" u="none" strike="noStrike" dirty="0"/>
                        <a:t>BARU MULAI 2012: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/>
                        <a:t>1 APR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/>
                        <a:t>1 JAN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/>
                        <a:t>1 APR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/>
                        <a:t>1 JAN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/>
                        <a:t>1 APR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/>
                        <a:t>1 JAN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/>
                        <a:t>KEKAL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/>
                        <a:t>1 APR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/>
                        <a:t>1 JAN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/>
                        <a:t>KEKAL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/>
                        <a:t>1 JAN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202367"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202367"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202367">
                <a:tc gridSpan="17"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 smtClean="0"/>
                        <a:t>  JADUAL </a:t>
                      </a:r>
                      <a:r>
                        <a:rPr lang="en-US" sz="1200" u="none" strike="noStrike" dirty="0"/>
                        <a:t>GAJI BARU: DG2-2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b"/>
                </a:tc>
              </a:tr>
              <a:tr h="202367"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/>
                        <a:t>T1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/>
                        <a:t>T2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/>
                        <a:t>T3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/>
                        <a:t>T4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/>
                        <a:t>T5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/>
                        <a:t>T6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/>
                        <a:t>T7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 smtClean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T…</a:t>
                      </a:r>
                      <a:endParaRPr lang="en-US" sz="1100" b="1" i="0" u="none" strike="noStrike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chemeClr val="bg1"/>
                          </a:solidFill>
                          <a:latin typeface="+mn-lt"/>
                        </a:rPr>
                        <a:t>T15</a:t>
                      </a: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202367"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/>
                        <a:t>JGS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/>
                        <a:t>2710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/>
                        <a:t>2865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/>
                        <a:t>3020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/>
                        <a:t>3175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/>
                        <a:t>3330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/>
                        <a:t>3485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/>
                        <a:t>3640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….</a:t>
                      </a:r>
                      <a:endParaRPr lang="en-US" sz="1100" b="0" i="0" u="none" strike="noStrike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latin typeface="+mn-lt"/>
                        </a:rPr>
                        <a:t>4880</a:t>
                      </a: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cxnSp>
        <p:nvCxnSpPr>
          <p:cNvPr id="53" name="Straight Arrow Connector 52"/>
          <p:cNvCxnSpPr/>
          <p:nvPr/>
        </p:nvCxnSpPr>
        <p:spPr>
          <a:xfrm rot="16200000" flipH="1">
            <a:off x="4510913" y="53253623"/>
            <a:ext cx="964593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 rot="16200000" flipH="1">
            <a:off x="3113710" y="53253629"/>
            <a:ext cx="964593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 rot="16200000" flipH="1">
            <a:off x="7035656" y="53301868"/>
            <a:ext cx="964593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 rot="16200000" flipH="1">
            <a:off x="5967497" y="53301872"/>
            <a:ext cx="964593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 rot="16200000" flipH="1">
            <a:off x="8097015" y="53288266"/>
            <a:ext cx="964593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 rot="16200000" flipH="1">
            <a:off x="9883269" y="53253625"/>
            <a:ext cx="964593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>
          <a:xfrm rot="16200000" flipH="1">
            <a:off x="9168273" y="53288265"/>
            <a:ext cx="964593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7" name="Group 116"/>
          <p:cNvGrpSpPr/>
          <p:nvPr/>
        </p:nvGrpSpPr>
        <p:grpSpPr>
          <a:xfrm>
            <a:off x="2276168" y="1371600"/>
            <a:ext cx="5447072" cy="884904"/>
            <a:chOff x="2276168" y="1248696"/>
            <a:chExt cx="5447072" cy="884904"/>
          </a:xfrm>
        </p:grpSpPr>
        <p:cxnSp>
          <p:nvCxnSpPr>
            <p:cNvPr id="61" name="Straight Arrow Connector 60"/>
            <p:cNvCxnSpPr/>
            <p:nvPr/>
          </p:nvCxnSpPr>
          <p:spPr>
            <a:xfrm rot="5400000">
              <a:off x="2515394" y="1904206"/>
              <a:ext cx="457200" cy="1588"/>
            </a:xfrm>
            <a:prstGeom prst="straightConnector1">
              <a:avLst/>
            </a:prstGeom>
            <a:ln w="38100" cmpd="sng">
              <a:solidFill>
                <a:srgbClr val="FFC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Right Brace 76"/>
            <p:cNvSpPr/>
            <p:nvPr/>
          </p:nvSpPr>
          <p:spPr>
            <a:xfrm rot="5400000">
              <a:off x="2624624" y="919904"/>
              <a:ext cx="228600" cy="925512"/>
            </a:xfrm>
            <a:prstGeom prst="rightBrace">
              <a:avLst>
                <a:gd name="adj1" fmla="val 42899"/>
                <a:gd name="adj2" fmla="val 48938"/>
              </a:avLst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71" name="Straight Arrow Connector 70"/>
            <p:cNvCxnSpPr/>
            <p:nvPr/>
          </p:nvCxnSpPr>
          <p:spPr>
            <a:xfrm rot="5400000">
              <a:off x="3571082" y="1884542"/>
              <a:ext cx="457200" cy="1588"/>
            </a:xfrm>
            <a:prstGeom prst="straightConnector1">
              <a:avLst/>
            </a:prstGeom>
            <a:ln w="38100" cmpd="sng">
              <a:solidFill>
                <a:srgbClr val="FFC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Right Brace 71"/>
            <p:cNvSpPr/>
            <p:nvPr/>
          </p:nvSpPr>
          <p:spPr>
            <a:xfrm rot="5400000">
              <a:off x="3680312" y="900240"/>
              <a:ext cx="228600" cy="925512"/>
            </a:xfrm>
            <a:prstGeom prst="rightBrace">
              <a:avLst>
                <a:gd name="adj1" fmla="val 42899"/>
                <a:gd name="adj2" fmla="val 48938"/>
              </a:avLst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73" name="Straight Arrow Connector 72"/>
            <p:cNvCxnSpPr/>
            <p:nvPr/>
          </p:nvCxnSpPr>
          <p:spPr>
            <a:xfrm rot="5400000">
              <a:off x="4602290" y="1894374"/>
              <a:ext cx="457200" cy="1588"/>
            </a:xfrm>
            <a:prstGeom prst="straightConnector1">
              <a:avLst/>
            </a:prstGeom>
            <a:ln w="38100" cmpd="sng">
              <a:solidFill>
                <a:srgbClr val="FFC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Right Brace 73"/>
            <p:cNvSpPr/>
            <p:nvPr/>
          </p:nvSpPr>
          <p:spPr>
            <a:xfrm rot="5400000">
              <a:off x="4711520" y="910072"/>
              <a:ext cx="228600" cy="925512"/>
            </a:xfrm>
            <a:prstGeom prst="rightBrace">
              <a:avLst>
                <a:gd name="adj1" fmla="val 42899"/>
                <a:gd name="adj2" fmla="val 48938"/>
              </a:avLst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96" name="Straight Arrow Connector 95"/>
            <p:cNvCxnSpPr/>
            <p:nvPr/>
          </p:nvCxnSpPr>
          <p:spPr>
            <a:xfrm rot="5400000">
              <a:off x="6208586" y="1884542"/>
              <a:ext cx="457200" cy="1588"/>
            </a:xfrm>
            <a:prstGeom prst="straightConnector1">
              <a:avLst/>
            </a:prstGeom>
            <a:ln w="38100" cmpd="sng">
              <a:solidFill>
                <a:srgbClr val="FFC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Right Brace 104"/>
            <p:cNvSpPr/>
            <p:nvPr/>
          </p:nvSpPr>
          <p:spPr>
            <a:xfrm rot="5400000">
              <a:off x="6317816" y="900240"/>
              <a:ext cx="228600" cy="925512"/>
            </a:xfrm>
            <a:prstGeom prst="rightBrace">
              <a:avLst>
                <a:gd name="adj1" fmla="val 42899"/>
                <a:gd name="adj2" fmla="val 48938"/>
              </a:avLst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107" name="Straight Arrow Connector 106"/>
            <p:cNvCxnSpPr/>
            <p:nvPr/>
          </p:nvCxnSpPr>
          <p:spPr>
            <a:xfrm rot="5400000">
              <a:off x="5409406" y="1904206"/>
              <a:ext cx="457200" cy="1588"/>
            </a:xfrm>
            <a:prstGeom prst="straightConnector1">
              <a:avLst/>
            </a:prstGeom>
            <a:ln w="38100" cmpd="sng">
              <a:solidFill>
                <a:srgbClr val="FFC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Arrow Connector 107"/>
            <p:cNvCxnSpPr/>
            <p:nvPr/>
          </p:nvCxnSpPr>
          <p:spPr>
            <a:xfrm rot="5400000">
              <a:off x="6970278" y="1894374"/>
              <a:ext cx="457200" cy="1588"/>
            </a:xfrm>
            <a:prstGeom prst="straightConnector1">
              <a:avLst/>
            </a:prstGeom>
            <a:ln w="38100" cmpd="sng">
              <a:solidFill>
                <a:srgbClr val="FFC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Arrow Connector 108"/>
            <p:cNvCxnSpPr/>
            <p:nvPr/>
          </p:nvCxnSpPr>
          <p:spPr>
            <a:xfrm rot="5400000">
              <a:off x="7488058" y="1894374"/>
              <a:ext cx="457200" cy="1588"/>
            </a:xfrm>
            <a:prstGeom prst="straightConnector1">
              <a:avLst/>
            </a:prstGeom>
            <a:ln w="38100" cmpd="sng">
              <a:solidFill>
                <a:srgbClr val="FFC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Arrow Connector 110"/>
            <p:cNvCxnSpPr/>
            <p:nvPr/>
          </p:nvCxnSpPr>
          <p:spPr>
            <a:xfrm rot="5400000">
              <a:off x="5562600" y="1370806"/>
              <a:ext cx="152400" cy="1588"/>
            </a:xfrm>
            <a:prstGeom prst="straightConnector1">
              <a:avLst/>
            </a:prstGeom>
            <a:ln w="38100" cmpd="sng">
              <a:solidFill>
                <a:srgbClr val="FFC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Arrow Connector 114"/>
            <p:cNvCxnSpPr/>
            <p:nvPr/>
          </p:nvCxnSpPr>
          <p:spPr>
            <a:xfrm rot="5400000">
              <a:off x="7122678" y="1360974"/>
              <a:ext cx="152400" cy="1588"/>
            </a:xfrm>
            <a:prstGeom prst="straightConnector1">
              <a:avLst/>
            </a:prstGeom>
            <a:ln w="38100" cmpd="sng">
              <a:solidFill>
                <a:srgbClr val="FFC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Arrow Connector 115"/>
            <p:cNvCxnSpPr/>
            <p:nvPr/>
          </p:nvCxnSpPr>
          <p:spPr>
            <a:xfrm rot="5400000">
              <a:off x="7646246" y="1360974"/>
              <a:ext cx="152400" cy="1588"/>
            </a:xfrm>
            <a:prstGeom prst="straightConnector1">
              <a:avLst/>
            </a:prstGeom>
            <a:ln w="38100" cmpd="sng">
              <a:solidFill>
                <a:srgbClr val="FFC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18" name="Table 117"/>
          <p:cNvGraphicFramePr>
            <a:graphicFrameLocks noGrp="1"/>
          </p:cNvGraphicFramePr>
          <p:nvPr/>
        </p:nvGraphicFramePr>
        <p:xfrm>
          <a:off x="152406" y="3134032"/>
          <a:ext cx="8915400" cy="2199969"/>
        </p:xfrm>
        <a:graphic>
          <a:graphicData uri="http://schemas.openxmlformats.org/drawingml/2006/table">
            <a:tbl>
              <a:tblPr>
                <a:tableStyleId>{327F97BB-C833-4FB7-BDE5-3F7075034690}</a:tableStyleId>
              </a:tblPr>
              <a:tblGrid>
                <a:gridCol w="495300"/>
                <a:gridCol w="495300"/>
                <a:gridCol w="495300"/>
                <a:gridCol w="495300"/>
                <a:gridCol w="495300"/>
                <a:gridCol w="495300"/>
                <a:gridCol w="495300"/>
                <a:gridCol w="495300"/>
                <a:gridCol w="495300"/>
                <a:gridCol w="495300"/>
                <a:gridCol w="495300"/>
                <a:gridCol w="495300"/>
                <a:gridCol w="495300"/>
                <a:gridCol w="495300"/>
                <a:gridCol w="495300"/>
                <a:gridCol w="495300"/>
                <a:gridCol w="495300"/>
                <a:gridCol w="495300"/>
              </a:tblGrid>
              <a:tr h="184441">
                <a:tc gridSpan="18"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 smtClean="0">
                          <a:latin typeface="+mn-lt"/>
                        </a:rPr>
                        <a:t>  JADUAL </a:t>
                      </a:r>
                      <a:r>
                        <a:rPr lang="en-US" sz="1100" u="none" strike="noStrike" dirty="0">
                          <a:latin typeface="+mn-lt"/>
                        </a:rPr>
                        <a:t>GAJI SEDIA ADA: DGA32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184441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184441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latin typeface="+mn-lt"/>
                        </a:rPr>
                        <a:t>T1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latin typeface="+mn-lt"/>
                        </a:rPr>
                        <a:t>T2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latin typeface="+mn-lt"/>
                        </a:rPr>
                        <a:t>T3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latin typeface="+mn-lt"/>
                        </a:rPr>
                        <a:t>T4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latin typeface="+mn-lt"/>
                        </a:rPr>
                        <a:t>T5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latin typeface="+mn-lt"/>
                        </a:rPr>
                        <a:t>T6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latin typeface="+mn-lt"/>
                        </a:rPr>
                        <a:t>T7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latin typeface="+mn-lt"/>
                        </a:rPr>
                        <a:t>T8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latin typeface="+mn-lt"/>
                        </a:rPr>
                        <a:t>T9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latin typeface="+mn-lt"/>
                        </a:rPr>
                        <a:t>T10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latin typeface="+mn-lt"/>
                        </a:rPr>
                        <a:t>T11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303537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latin typeface="+mn-lt"/>
                        </a:rPr>
                        <a:t>P2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lnR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2626.30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2733.69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2841.08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2948.47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3055.86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3163.25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3270.64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3378.03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3485.42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3592.81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3700.20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236463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184441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 smtClean="0">
                          <a:latin typeface="+mn-lt"/>
                        </a:rPr>
                        <a:t>  TPG </a:t>
                      </a:r>
                      <a:r>
                        <a:rPr lang="en-US" sz="1100" u="none" strike="noStrike" dirty="0">
                          <a:latin typeface="+mn-lt"/>
                        </a:rPr>
                        <a:t>BARU MULAI 2012: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latin typeface="+mn-lt"/>
                        </a:rPr>
                        <a:t>1 APR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latin typeface="+mn-lt"/>
                        </a:rPr>
                        <a:t>1 JAN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latin typeface="+mn-lt"/>
                        </a:rPr>
                        <a:t>KEKAL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latin typeface="+mn-lt"/>
                        </a:rPr>
                        <a:t>1 APR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latin typeface="+mn-lt"/>
                        </a:rPr>
                        <a:t>1 JAN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latin typeface="+mn-lt"/>
                        </a:rPr>
                        <a:t>KEKAL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latin typeface="+mn-lt"/>
                        </a:rPr>
                        <a:t>KEKAL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latin typeface="+mn-lt"/>
                        </a:rPr>
                        <a:t>1 APR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latin typeface="+mn-lt"/>
                        </a:rPr>
                        <a:t>1 JAN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latin typeface="+mn-lt"/>
                        </a:rPr>
                        <a:t>KEKAL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latin typeface="+mn-lt"/>
                        </a:rPr>
                        <a:t>1 JAN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184441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184441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184441">
                <a:tc gridSpan="18"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 smtClean="0">
                          <a:latin typeface="+mn-lt"/>
                        </a:rPr>
                        <a:t>  JADUAL </a:t>
                      </a:r>
                      <a:r>
                        <a:rPr lang="en-US" sz="1100" u="none" strike="noStrike" dirty="0">
                          <a:latin typeface="+mn-lt"/>
                        </a:rPr>
                        <a:t>GAJI BARU: DG2-2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1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184441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latin typeface="+mn-lt"/>
                        </a:rPr>
                        <a:t>T1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latin typeface="+mn-lt"/>
                        </a:rPr>
                        <a:t>T2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latin typeface="+mn-lt"/>
                        </a:rPr>
                        <a:t>T3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latin typeface="+mn-lt"/>
                        </a:rPr>
                        <a:t>T4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latin typeface="+mn-lt"/>
                        </a:rPr>
                        <a:t>T5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latin typeface="+mn-lt"/>
                        </a:rPr>
                        <a:t>T6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latin typeface="+mn-lt"/>
                        </a:rPr>
                        <a:t>T7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latin typeface="+mn-lt"/>
                        </a:rPr>
                        <a:t>T8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latin typeface="+mn-lt"/>
                        </a:rPr>
                        <a:t>T9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latin typeface="+mn-lt"/>
                        </a:rPr>
                        <a:t>T10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latin typeface="+mn-lt"/>
                        </a:rPr>
                        <a:t>T11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184441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latin typeface="+mn-lt"/>
                        </a:rPr>
                        <a:t>JGS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latin typeface="+mn-lt"/>
                        </a:rPr>
                        <a:t>2710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latin typeface="+mn-lt"/>
                        </a:rPr>
                        <a:t>2865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latin typeface="+mn-lt"/>
                        </a:rPr>
                        <a:t>3020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latin typeface="+mn-lt"/>
                        </a:rPr>
                        <a:t>3175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latin typeface="+mn-lt"/>
                        </a:rPr>
                        <a:t>3330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latin typeface="+mn-lt"/>
                        </a:rPr>
                        <a:t>3485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latin typeface="+mn-lt"/>
                        </a:rPr>
                        <a:t>3640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latin typeface="+mn-lt"/>
                        </a:rPr>
                        <a:t>3795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latin typeface="+mn-lt"/>
                        </a:rPr>
                        <a:t>3950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latin typeface="+mn-lt"/>
                        </a:rPr>
                        <a:t>4105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latin typeface="+mn-lt"/>
                        </a:rPr>
                        <a:t>4260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cxnSp>
        <p:nvCxnSpPr>
          <p:cNvPr id="119" name="Straight Arrow Connector 118"/>
          <p:cNvCxnSpPr/>
          <p:nvPr/>
        </p:nvCxnSpPr>
        <p:spPr>
          <a:xfrm rot="16200000" flipH="1">
            <a:off x="4838099" y="56526758"/>
            <a:ext cx="964593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Arrow Connector 119"/>
          <p:cNvCxnSpPr/>
          <p:nvPr/>
        </p:nvCxnSpPr>
        <p:spPr>
          <a:xfrm rot="16200000" flipH="1">
            <a:off x="3825607" y="56526758"/>
            <a:ext cx="964593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Arrow Connector 120"/>
          <p:cNvCxnSpPr/>
          <p:nvPr/>
        </p:nvCxnSpPr>
        <p:spPr>
          <a:xfrm rot="16200000" flipH="1">
            <a:off x="6994833" y="56526759"/>
            <a:ext cx="964593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Arrow Connector 121"/>
          <p:cNvCxnSpPr/>
          <p:nvPr/>
        </p:nvCxnSpPr>
        <p:spPr>
          <a:xfrm rot="16200000" flipH="1">
            <a:off x="5933479" y="56526763"/>
            <a:ext cx="964593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Arrow Connector 122"/>
          <p:cNvCxnSpPr/>
          <p:nvPr/>
        </p:nvCxnSpPr>
        <p:spPr>
          <a:xfrm rot="16200000" flipH="1">
            <a:off x="8822522" y="56505732"/>
            <a:ext cx="964593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Arrow Connector 123"/>
          <p:cNvCxnSpPr/>
          <p:nvPr/>
        </p:nvCxnSpPr>
        <p:spPr>
          <a:xfrm rot="16200000" flipH="1">
            <a:off x="7722201" y="56505736"/>
            <a:ext cx="964593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Arrow Connector 124"/>
          <p:cNvCxnSpPr/>
          <p:nvPr/>
        </p:nvCxnSpPr>
        <p:spPr>
          <a:xfrm rot="16200000" flipH="1">
            <a:off x="10597635" y="56474807"/>
            <a:ext cx="964593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Arrow Connector 125"/>
          <p:cNvCxnSpPr/>
          <p:nvPr/>
        </p:nvCxnSpPr>
        <p:spPr>
          <a:xfrm rot="16200000" flipH="1">
            <a:off x="9899965" y="56509448"/>
            <a:ext cx="964593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4" name="Group 143"/>
          <p:cNvGrpSpPr/>
          <p:nvPr/>
        </p:nvGrpSpPr>
        <p:grpSpPr>
          <a:xfrm>
            <a:off x="2639960" y="4006648"/>
            <a:ext cx="5198808" cy="907024"/>
            <a:chOff x="2639960" y="3962400"/>
            <a:chExt cx="5198808" cy="907024"/>
          </a:xfrm>
        </p:grpSpPr>
        <p:sp>
          <p:nvSpPr>
            <p:cNvPr id="128" name="Right Brace 127"/>
            <p:cNvSpPr/>
            <p:nvPr/>
          </p:nvSpPr>
          <p:spPr>
            <a:xfrm rot="5400000">
              <a:off x="2988416" y="3621320"/>
              <a:ext cx="228600" cy="925512"/>
            </a:xfrm>
            <a:prstGeom prst="rightBrace">
              <a:avLst>
                <a:gd name="adj1" fmla="val 42899"/>
                <a:gd name="adj2" fmla="val 48938"/>
              </a:avLst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129" name="Straight Arrow Connector 128"/>
            <p:cNvCxnSpPr/>
            <p:nvPr/>
          </p:nvCxnSpPr>
          <p:spPr>
            <a:xfrm rot="5400000">
              <a:off x="2889018" y="4640030"/>
              <a:ext cx="457200" cy="1588"/>
            </a:xfrm>
            <a:prstGeom prst="straightConnector1">
              <a:avLst/>
            </a:prstGeom>
            <a:ln w="38100" cmpd="sng">
              <a:solidFill>
                <a:srgbClr val="FFC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0" name="Right Brace 129"/>
            <p:cNvSpPr/>
            <p:nvPr/>
          </p:nvSpPr>
          <p:spPr>
            <a:xfrm rot="5400000">
              <a:off x="4498848" y="3613944"/>
              <a:ext cx="228600" cy="925512"/>
            </a:xfrm>
            <a:prstGeom prst="rightBrace">
              <a:avLst>
                <a:gd name="adj1" fmla="val 42899"/>
                <a:gd name="adj2" fmla="val 48938"/>
              </a:avLst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131" name="Straight Arrow Connector 130"/>
            <p:cNvCxnSpPr/>
            <p:nvPr/>
          </p:nvCxnSpPr>
          <p:spPr>
            <a:xfrm rot="5400000">
              <a:off x="4399450" y="4632654"/>
              <a:ext cx="457200" cy="1588"/>
            </a:xfrm>
            <a:prstGeom prst="straightConnector1">
              <a:avLst/>
            </a:prstGeom>
            <a:ln w="38100" cmpd="sng">
              <a:solidFill>
                <a:srgbClr val="FFC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2" name="Right Brace 131"/>
            <p:cNvSpPr/>
            <p:nvPr/>
          </p:nvSpPr>
          <p:spPr>
            <a:xfrm rot="5400000">
              <a:off x="6480048" y="3613944"/>
              <a:ext cx="228600" cy="925512"/>
            </a:xfrm>
            <a:prstGeom prst="rightBrace">
              <a:avLst>
                <a:gd name="adj1" fmla="val 42899"/>
                <a:gd name="adj2" fmla="val 48938"/>
              </a:avLst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133" name="Straight Arrow Connector 132"/>
            <p:cNvCxnSpPr/>
            <p:nvPr/>
          </p:nvCxnSpPr>
          <p:spPr>
            <a:xfrm rot="5400000">
              <a:off x="6380650" y="4632654"/>
              <a:ext cx="457200" cy="1588"/>
            </a:xfrm>
            <a:prstGeom prst="straightConnector1">
              <a:avLst/>
            </a:prstGeom>
            <a:ln w="38100" cmpd="sng">
              <a:solidFill>
                <a:srgbClr val="FFC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Arrow Connector 133"/>
            <p:cNvCxnSpPr/>
            <p:nvPr/>
          </p:nvCxnSpPr>
          <p:spPr>
            <a:xfrm rot="5400000">
              <a:off x="3616683" y="4620366"/>
              <a:ext cx="457200" cy="1588"/>
            </a:xfrm>
            <a:prstGeom prst="straightConnector1">
              <a:avLst/>
            </a:prstGeom>
            <a:ln w="38100" cmpd="sng">
              <a:solidFill>
                <a:srgbClr val="FFC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Arrow Connector 134"/>
            <p:cNvCxnSpPr/>
            <p:nvPr/>
          </p:nvCxnSpPr>
          <p:spPr>
            <a:xfrm rot="5400000">
              <a:off x="3769877" y="4086966"/>
              <a:ext cx="152400" cy="1588"/>
            </a:xfrm>
            <a:prstGeom prst="straightConnector1">
              <a:avLst/>
            </a:prstGeom>
            <a:ln w="38100" cmpd="sng">
              <a:solidFill>
                <a:srgbClr val="FFC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Arrow Connector 135"/>
            <p:cNvCxnSpPr/>
            <p:nvPr/>
          </p:nvCxnSpPr>
          <p:spPr>
            <a:xfrm rot="5400000">
              <a:off x="5106194" y="4620366"/>
              <a:ext cx="457200" cy="1588"/>
            </a:xfrm>
            <a:prstGeom prst="straightConnector1">
              <a:avLst/>
            </a:prstGeom>
            <a:ln w="38100" cmpd="sng">
              <a:solidFill>
                <a:srgbClr val="FFC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Arrow Connector 136"/>
            <p:cNvCxnSpPr/>
            <p:nvPr/>
          </p:nvCxnSpPr>
          <p:spPr>
            <a:xfrm rot="5400000">
              <a:off x="5259388" y="4086966"/>
              <a:ext cx="152400" cy="1588"/>
            </a:xfrm>
            <a:prstGeom prst="straightConnector1">
              <a:avLst/>
            </a:prstGeom>
            <a:ln w="38100" cmpd="sng">
              <a:solidFill>
                <a:srgbClr val="FFC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Arrow Connector 137"/>
            <p:cNvCxnSpPr/>
            <p:nvPr/>
          </p:nvCxnSpPr>
          <p:spPr>
            <a:xfrm rot="5400000">
              <a:off x="5620798" y="4630198"/>
              <a:ext cx="457200" cy="1588"/>
            </a:xfrm>
            <a:prstGeom prst="straightConnector1">
              <a:avLst/>
            </a:prstGeom>
            <a:ln w="38100" cmpd="sng">
              <a:solidFill>
                <a:srgbClr val="FFC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Arrow Connector 138"/>
            <p:cNvCxnSpPr/>
            <p:nvPr/>
          </p:nvCxnSpPr>
          <p:spPr>
            <a:xfrm rot="5400000">
              <a:off x="5773992" y="4096798"/>
              <a:ext cx="152400" cy="1588"/>
            </a:xfrm>
            <a:prstGeom prst="straightConnector1">
              <a:avLst/>
            </a:prstGeom>
            <a:ln w="38100" cmpd="sng">
              <a:solidFill>
                <a:srgbClr val="FFC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Arrow Connector 139"/>
            <p:cNvCxnSpPr/>
            <p:nvPr/>
          </p:nvCxnSpPr>
          <p:spPr>
            <a:xfrm rot="5400000">
              <a:off x="7104676" y="4630198"/>
              <a:ext cx="457200" cy="1588"/>
            </a:xfrm>
            <a:prstGeom prst="straightConnector1">
              <a:avLst/>
            </a:prstGeom>
            <a:ln w="38100" cmpd="sng">
              <a:solidFill>
                <a:srgbClr val="FFC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Arrow Connector 140"/>
            <p:cNvCxnSpPr/>
            <p:nvPr/>
          </p:nvCxnSpPr>
          <p:spPr>
            <a:xfrm rot="5400000">
              <a:off x="7257870" y="4096798"/>
              <a:ext cx="152400" cy="1588"/>
            </a:xfrm>
            <a:prstGeom prst="straightConnector1">
              <a:avLst/>
            </a:prstGeom>
            <a:ln w="38100" cmpd="sng">
              <a:solidFill>
                <a:srgbClr val="FFC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Arrow Connector 141"/>
            <p:cNvCxnSpPr/>
            <p:nvPr/>
          </p:nvCxnSpPr>
          <p:spPr>
            <a:xfrm rot="5400000">
              <a:off x="7608580" y="4630198"/>
              <a:ext cx="457200" cy="1588"/>
            </a:xfrm>
            <a:prstGeom prst="straightConnector1">
              <a:avLst/>
            </a:prstGeom>
            <a:ln w="38100" cmpd="sng">
              <a:solidFill>
                <a:srgbClr val="FFC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Arrow Connector 142"/>
            <p:cNvCxnSpPr/>
            <p:nvPr/>
          </p:nvCxnSpPr>
          <p:spPr>
            <a:xfrm rot="5400000">
              <a:off x="7761774" y="4096798"/>
              <a:ext cx="152400" cy="1588"/>
            </a:xfrm>
            <a:prstGeom prst="straightConnector1">
              <a:avLst/>
            </a:prstGeom>
            <a:ln w="38100" cmpd="sng">
              <a:solidFill>
                <a:srgbClr val="FFC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45" name="Picture 1" descr="C:\Users\yusmadi.yusoff\AppData\Local\Microsoft\Windows\Temporary Internet Files\Content.IE5\RZ2ZWGOK\MC900442122[1].png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607490" y="6019800"/>
            <a:ext cx="460310" cy="4572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1"/>
          <p:cNvSpPr>
            <a:spLocks noChangeArrowheads="1"/>
          </p:cNvSpPr>
          <p:nvPr/>
        </p:nvSpPr>
        <p:spPr bwMode="auto">
          <a:xfrm>
            <a:off x="685800" y="68263"/>
            <a:ext cx="77724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ms-MY" sz="2000">
                <a:solidFill>
                  <a:srgbClr val="FFFF00"/>
                </a:solidFill>
                <a:cs typeface="Times New Roman" pitchFamily="18" charset="0"/>
              </a:rPr>
              <a:t>SENARAI LAMPIRAN C </a:t>
            </a:r>
            <a:endParaRPr lang="en-US" sz="2000">
              <a:solidFill>
                <a:srgbClr val="FFFF00"/>
              </a:solidFill>
              <a:cs typeface="Times New Roman" pitchFamily="18" charset="0"/>
            </a:endParaRPr>
          </a:p>
          <a:p>
            <a:pPr algn="ctr"/>
            <a:r>
              <a:rPr lang="en-US" sz="2000">
                <a:solidFill>
                  <a:srgbClr val="FFFF00"/>
                </a:solidFill>
                <a:cs typeface="Times New Roman" pitchFamily="18" charset="0"/>
              </a:rPr>
              <a:t>PEKELILING PERKHIDMATAN PELAKSANAAN </a:t>
            </a:r>
            <a:r>
              <a:rPr lang="ms-MY" sz="2000">
                <a:solidFill>
                  <a:srgbClr val="FFFF00"/>
                </a:solidFill>
              </a:rPr>
              <a:t>SBPA BAGI PEGAWAI PERKHIDMATAN AWAM PERSEKUTUAN</a:t>
            </a:r>
            <a:endParaRPr lang="en-US" sz="2000" b="0">
              <a:solidFill>
                <a:srgbClr val="FFFF00"/>
              </a:solidFill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239617" y="1251332"/>
          <a:ext cx="8610600" cy="5295900"/>
        </p:xfrm>
        <a:graphic>
          <a:graphicData uri="http://schemas.openxmlformats.org/drawingml/2006/table">
            <a:tbl>
              <a:tblPr/>
              <a:tblGrid>
                <a:gridCol w="6705600"/>
                <a:gridCol w="381000"/>
                <a:gridCol w="1524000"/>
              </a:tblGrid>
              <a:tr h="297368">
                <a:tc>
                  <a:txBody>
                    <a:bodyPr/>
                    <a:lstStyle/>
                    <a:p>
                      <a:pPr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800" b="1" spc="-5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Jadual Gaji Sebaris Untuk Skim Perkhidmatan Tetap.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5418" marR="55418" marT="0" marB="0" anchor="ctr">
                    <a:lnL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1800" b="1" strike="sngStrike" spc="-5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</a:t>
                      </a:r>
                      <a:endParaRPr lang="en-US" sz="18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5418" marR="55418" marT="0" marB="0" anchor="ctr">
                    <a:lnL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1800" b="1" spc="-5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Lampiran C1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5418" marR="55418" marT="0" marB="0" anchor="ctr">
                    <a:lnL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2925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800" b="1" spc="-5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Jadual Gaji Sebaris Untuk Skim Perkhidmatan Jumud.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5418" marR="55418" marT="0" marB="0" anchor="ctr">
                    <a:lnL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1800" b="1" strike="sngStrike" spc="-5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</a:t>
                      </a:r>
                      <a:endParaRPr lang="en-US" sz="18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5418" marR="55418" marT="0" marB="0" anchor="ctr">
                    <a:lnL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1800" b="1" spc="-5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Lampiran C2</a:t>
                      </a:r>
                      <a:endParaRPr lang="en-US" sz="18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5418" marR="55418" marT="0" marB="0" anchor="ctr">
                    <a:lnL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2925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MY" sz="1800" b="1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Contoh</a:t>
                      </a:r>
                      <a:r>
                        <a:rPr lang="en-MY" sz="18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MY" sz="1800" b="1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kaedah</a:t>
                      </a:r>
                      <a:r>
                        <a:rPr lang="en-MY" sz="18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MY" sz="1800" b="1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pemindahan</a:t>
                      </a:r>
                      <a:r>
                        <a:rPr lang="en-MY" sz="18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MY" sz="1800" b="1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gaji</a:t>
                      </a:r>
                      <a:r>
                        <a:rPr lang="en-MY" sz="18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. 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5418" marR="55418" marT="0" marB="0" anchor="ctr">
                    <a:lnL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1800" b="1" strike="sngStrike" spc="-5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</a:t>
                      </a:r>
                      <a:endParaRPr lang="en-US" sz="18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5418" marR="55418" marT="0" marB="0" anchor="ctr">
                    <a:lnL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MY" sz="1800" b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Lampiran C3</a:t>
                      </a:r>
                      <a:endParaRPr lang="en-US" sz="18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5418" marR="55418" marT="0" marB="0" anchor="ctr">
                    <a:lnL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94736">
                <a:tc>
                  <a:txBody>
                    <a:bodyPr/>
                    <a:lstStyle/>
                    <a:p>
                      <a:pPr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MY" sz="1800" b="1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Jadual</a:t>
                      </a:r>
                      <a:r>
                        <a:rPr lang="en-MY" sz="18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MY" sz="1800" b="1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Pemindahan</a:t>
                      </a:r>
                      <a:r>
                        <a:rPr lang="en-MY" sz="18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MY" sz="1800" b="1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Gaji</a:t>
                      </a:r>
                      <a:r>
                        <a:rPr lang="en-MY" sz="18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Dan </a:t>
                      </a:r>
                      <a:r>
                        <a:rPr lang="en-MY" sz="1800" b="1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Penetapan</a:t>
                      </a:r>
                      <a:r>
                        <a:rPr lang="en-MY" sz="18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MY" sz="1800" b="1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Tarikh</a:t>
                      </a:r>
                      <a:r>
                        <a:rPr lang="en-MY" sz="18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MY" sz="1800" b="1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Pergerakan</a:t>
                      </a:r>
                      <a:r>
                        <a:rPr lang="en-MY" sz="18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MY" sz="1800" b="1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Gaji</a:t>
                      </a:r>
                      <a:r>
                        <a:rPr lang="en-MY" sz="18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MY" sz="1800" b="1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Bagi</a:t>
                      </a:r>
                      <a:r>
                        <a:rPr lang="en-MY" sz="18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Skim </a:t>
                      </a:r>
                      <a:r>
                        <a:rPr lang="en-MY" sz="1800" b="1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Perkhidmatan</a:t>
                      </a:r>
                      <a:r>
                        <a:rPr lang="en-MY" sz="18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MY" sz="1800" b="1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Tetap</a:t>
                      </a:r>
                      <a:r>
                        <a:rPr lang="en-MY" sz="18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.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5418" marR="55418" marT="0" marB="0" anchor="ctr">
                    <a:lnL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1800" b="1" strike="sngStrike" spc="-5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</a:t>
                      </a:r>
                      <a:endParaRPr lang="en-US" sz="18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5418" marR="55418" marT="0" marB="0" anchor="ctr">
                    <a:lnL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1800" b="1" spc="-5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Lampiran C4</a:t>
                      </a:r>
                      <a:endParaRPr lang="en-US" sz="18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5418" marR="55418" marT="0" marB="0" anchor="ctr">
                    <a:lnL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99687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MY" sz="1800" b="1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Jadual</a:t>
                      </a:r>
                      <a:r>
                        <a:rPr lang="en-MY" sz="18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MY" sz="1800" b="1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Pemindahan</a:t>
                      </a:r>
                      <a:r>
                        <a:rPr lang="en-MY" sz="18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MY" sz="1800" b="1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Gaji</a:t>
                      </a:r>
                      <a:r>
                        <a:rPr lang="en-MY" sz="18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Dan </a:t>
                      </a:r>
                      <a:r>
                        <a:rPr lang="en-MY" sz="1800" b="1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Penetapan</a:t>
                      </a:r>
                      <a:r>
                        <a:rPr lang="en-MY" sz="18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MY" sz="1800" b="1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Tarikh</a:t>
                      </a:r>
                      <a:r>
                        <a:rPr lang="en-MY" sz="18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MY" sz="1800" b="1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Pergerakan</a:t>
                      </a:r>
                      <a:r>
                        <a:rPr lang="en-MY" sz="18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MY" sz="1800" b="1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Gaji</a:t>
                      </a:r>
                      <a:r>
                        <a:rPr lang="en-MY" sz="18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MY" sz="1800" b="1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Bagi</a:t>
                      </a:r>
                      <a:r>
                        <a:rPr lang="en-MY" sz="18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Skim </a:t>
                      </a:r>
                      <a:r>
                        <a:rPr lang="en-MY" sz="1800" b="1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Perkhidmatan</a:t>
                      </a:r>
                      <a:r>
                        <a:rPr lang="en-MY" sz="18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Yang </a:t>
                      </a:r>
                      <a:r>
                        <a:rPr lang="en-MY" sz="1800" b="1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Diberi</a:t>
                      </a:r>
                      <a:r>
                        <a:rPr lang="en-MY" sz="18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MY" sz="1800" b="1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Penarafan</a:t>
                      </a:r>
                      <a:r>
                        <a:rPr lang="en-MY" sz="18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MY" sz="1800" b="1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Semula</a:t>
                      </a:r>
                      <a:r>
                        <a:rPr lang="en-MY" sz="18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(</a:t>
                      </a:r>
                      <a:r>
                        <a:rPr lang="en-MY" sz="1800" b="1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Penyandang</a:t>
                      </a:r>
                      <a:r>
                        <a:rPr lang="en-MY" sz="18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Yang  </a:t>
                      </a:r>
                      <a:r>
                        <a:rPr lang="en-MY" sz="1800" b="1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Memenuhi</a:t>
                      </a:r>
                      <a:r>
                        <a:rPr lang="en-MY" sz="18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MY" sz="1800" b="1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Syarat</a:t>
                      </a:r>
                      <a:r>
                        <a:rPr lang="en-MY" sz="18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).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5418" marR="55418" marT="0" marB="0" anchor="ctr">
                    <a:lnL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1800" b="1" strike="sngStrike" spc="-5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</a:t>
                      </a:r>
                      <a:endParaRPr lang="en-US" sz="18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5418" marR="55418" marT="0" marB="0" anchor="ctr">
                    <a:lnL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1800" b="1" spc="-5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Lampiran C5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5418" marR="55418" marT="0" marB="0" anchor="ctr">
                    <a:lnL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99687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MY" sz="1800" b="1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Jadual</a:t>
                      </a:r>
                      <a:r>
                        <a:rPr lang="en-MY" sz="18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MY" sz="1800" b="1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Pemindahan</a:t>
                      </a:r>
                      <a:r>
                        <a:rPr lang="en-MY" sz="18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MY" sz="1800" b="1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Gaji</a:t>
                      </a:r>
                      <a:r>
                        <a:rPr lang="en-MY" sz="18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Dan </a:t>
                      </a:r>
                      <a:r>
                        <a:rPr lang="en-MY" sz="1800" b="1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Penetapan</a:t>
                      </a:r>
                      <a:r>
                        <a:rPr lang="en-MY" sz="18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MY" sz="1800" b="1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Tarikh</a:t>
                      </a:r>
                      <a:r>
                        <a:rPr lang="en-MY" sz="18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MY" sz="1800" b="1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Pergerakan</a:t>
                      </a:r>
                      <a:r>
                        <a:rPr lang="en-MY" sz="18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MY" sz="1800" b="1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Gaji</a:t>
                      </a:r>
                      <a:r>
                        <a:rPr lang="en-MY" sz="18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MY" sz="1800" b="1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Bagi</a:t>
                      </a:r>
                      <a:r>
                        <a:rPr lang="en-MY" sz="18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Skim </a:t>
                      </a:r>
                      <a:r>
                        <a:rPr lang="en-MY" sz="1800" b="1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Perkhidmatan</a:t>
                      </a:r>
                      <a:r>
                        <a:rPr lang="en-MY" sz="18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Yang </a:t>
                      </a:r>
                      <a:r>
                        <a:rPr lang="en-MY" sz="1800" b="1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Diberi</a:t>
                      </a:r>
                      <a:r>
                        <a:rPr lang="en-MY" sz="18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MY" sz="1800" b="1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Penarafan</a:t>
                      </a:r>
                      <a:r>
                        <a:rPr lang="en-MY" sz="18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MY" sz="1800" b="1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Semula</a:t>
                      </a:r>
                      <a:r>
                        <a:rPr lang="en-MY" sz="18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(</a:t>
                      </a:r>
                      <a:r>
                        <a:rPr lang="en-MY" sz="1800" b="1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Penyandang</a:t>
                      </a:r>
                      <a:r>
                        <a:rPr lang="en-MY" sz="18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Yang </a:t>
                      </a:r>
                      <a:r>
                        <a:rPr lang="en-MY" sz="1800" b="1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Tidak</a:t>
                      </a:r>
                      <a:r>
                        <a:rPr lang="en-MY" sz="18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MY" sz="1800" b="1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Memenuhi</a:t>
                      </a:r>
                      <a:r>
                        <a:rPr lang="en-MY" sz="18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MY" sz="1800" b="1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Syarat</a:t>
                      </a:r>
                      <a:r>
                        <a:rPr lang="en-MY" sz="18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).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5418" marR="55418" marT="0" marB="0" anchor="ctr">
                    <a:lnL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1800" b="1" strike="sngStrike" spc="-5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</a:t>
                      </a:r>
                      <a:endParaRPr lang="en-US" sz="18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5418" marR="55418" marT="0" marB="0" anchor="ctr">
                    <a:lnL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1800" b="1" spc="-5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Lampiran C6</a:t>
                      </a:r>
                      <a:endParaRPr lang="en-US" sz="18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5418" marR="55418" marT="0" marB="0" anchor="ctr">
                    <a:lnL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892103">
                <a:tc>
                  <a:txBody>
                    <a:bodyPr/>
                    <a:lstStyle/>
                    <a:p>
                      <a:pPr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MY" sz="1800" b="1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Jadual</a:t>
                      </a:r>
                      <a:r>
                        <a:rPr lang="en-MY" sz="18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MY" sz="1800" b="1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Pemindahan</a:t>
                      </a:r>
                      <a:r>
                        <a:rPr lang="en-MY" sz="18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MY" sz="1800" b="1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Gaji</a:t>
                      </a:r>
                      <a:r>
                        <a:rPr lang="en-MY" sz="18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Dan </a:t>
                      </a:r>
                      <a:r>
                        <a:rPr lang="en-MY" sz="1800" b="1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Penetapan</a:t>
                      </a:r>
                      <a:r>
                        <a:rPr lang="en-MY" sz="18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MY" sz="1800" b="1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Tarikh</a:t>
                      </a:r>
                      <a:r>
                        <a:rPr lang="en-MY" sz="18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MY" sz="1800" b="1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Pergerakan</a:t>
                      </a:r>
                      <a:r>
                        <a:rPr lang="en-MY" sz="18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MY" sz="1800" b="1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Gaji</a:t>
                      </a:r>
                      <a:r>
                        <a:rPr lang="en-MY" sz="18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MY" sz="1800" b="1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Bagi</a:t>
                      </a:r>
                      <a:r>
                        <a:rPr lang="en-MY" sz="18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Skim </a:t>
                      </a:r>
                      <a:r>
                        <a:rPr lang="en-MY" sz="1800" b="1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Perkhidmatan</a:t>
                      </a:r>
                      <a:r>
                        <a:rPr lang="en-MY" sz="18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MY" sz="1800" b="1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Jumud</a:t>
                      </a:r>
                      <a:r>
                        <a:rPr lang="en-MY" sz="18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(</a:t>
                      </a:r>
                      <a:r>
                        <a:rPr lang="en-MY" sz="1800" b="1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Penyandang</a:t>
                      </a:r>
                      <a:r>
                        <a:rPr lang="en-MY" sz="18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Yang </a:t>
                      </a:r>
                      <a:r>
                        <a:rPr lang="en-MY" sz="1800" b="1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Memenuhi</a:t>
                      </a:r>
                      <a:r>
                        <a:rPr lang="en-MY" sz="18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MY" sz="1800" b="1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Syarat</a:t>
                      </a:r>
                      <a:r>
                        <a:rPr lang="en-MY" sz="18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).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5418" marR="55418" marT="0" marB="0" anchor="ctr">
                    <a:lnL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1800" b="1" strike="sngStrike" spc="-5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</a:t>
                      </a:r>
                      <a:endParaRPr lang="en-US" sz="18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5418" marR="55418" marT="0" marB="0" anchor="ctr">
                    <a:lnL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1800" b="1" spc="-5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Lampiran C7</a:t>
                      </a:r>
                      <a:endParaRPr lang="en-US" sz="18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5418" marR="55418" marT="0" marB="0" anchor="ctr">
                    <a:lnL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892103">
                <a:tc>
                  <a:txBody>
                    <a:bodyPr/>
                    <a:lstStyle/>
                    <a:p>
                      <a:pPr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MY" sz="1800" b="1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Jadual</a:t>
                      </a:r>
                      <a:r>
                        <a:rPr lang="en-MY" sz="18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MY" sz="1800" b="1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Pemindahan</a:t>
                      </a:r>
                      <a:r>
                        <a:rPr lang="en-MY" sz="18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MY" sz="1800" b="1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Gaji</a:t>
                      </a:r>
                      <a:r>
                        <a:rPr lang="en-MY" sz="18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Dan </a:t>
                      </a:r>
                      <a:r>
                        <a:rPr lang="en-MY" sz="1800" b="1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Penetapan</a:t>
                      </a:r>
                      <a:r>
                        <a:rPr lang="en-MY" sz="18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MY" sz="1800" b="1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Tarikh</a:t>
                      </a:r>
                      <a:r>
                        <a:rPr lang="en-MY" sz="18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MY" sz="1800" b="1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Pergerakan</a:t>
                      </a:r>
                      <a:r>
                        <a:rPr lang="en-MY" sz="18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MY" sz="1800" b="1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Gaji</a:t>
                      </a:r>
                      <a:r>
                        <a:rPr lang="en-MY" sz="18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MY" sz="1800" b="1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Bagi</a:t>
                      </a:r>
                      <a:r>
                        <a:rPr lang="en-MY" sz="18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Skim </a:t>
                      </a:r>
                      <a:r>
                        <a:rPr lang="en-MY" sz="1800" b="1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Perkhidmatan</a:t>
                      </a:r>
                      <a:r>
                        <a:rPr lang="en-MY" sz="18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MY" sz="1800" b="1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Jumud</a:t>
                      </a:r>
                      <a:r>
                        <a:rPr lang="en-MY" sz="18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(</a:t>
                      </a:r>
                      <a:r>
                        <a:rPr lang="en-MY" sz="1800" b="1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Penyandang</a:t>
                      </a:r>
                      <a:r>
                        <a:rPr lang="en-MY" sz="18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Yang </a:t>
                      </a:r>
                      <a:r>
                        <a:rPr lang="en-MY" sz="1800" b="1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Tidak</a:t>
                      </a:r>
                      <a:r>
                        <a:rPr lang="en-MY" sz="18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MY" sz="1800" b="1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Memenuhi</a:t>
                      </a:r>
                      <a:r>
                        <a:rPr lang="en-MY" sz="18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MY" sz="1800" b="1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Syarat</a:t>
                      </a:r>
                      <a:r>
                        <a:rPr lang="en-MY" sz="18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).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5418" marR="55418" marT="0" marB="0" anchor="ctr">
                    <a:lnL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1800" b="1" strike="sngStrike" spc="-5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</a:t>
                      </a:r>
                      <a:endParaRPr lang="en-US" sz="18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5418" marR="55418" marT="0" marB="0" anchor="ctr">
                    <a:lnL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1800" b="1" spc="-5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Lampiran C8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5418" marR="55418" marT="0" marB="0" anchor="ctr">
                    <a:lnL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1"/>
          <p:cNvSpPr>
            <a:spLocks noChangeArrowheads="1"/>
          </p:cNvSpPr>
          <p:nvPr/>
        </p:nvSpPr>
        <p:spPr bwMode="auto">
          <a:xfrm>
            <a:off x="685800" y="68263"/>
            <a:ext cx="77724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ms-MY" sz="2000" dirty="0">
                <a:solidFill>
                  <a:srgbClr val="FFFF00"/>
                </a:solidFill>
                <a:cs typeface="Times New Roman" pitchFamily="18" charset="0"/>
              </a:rPr>
              <a:t>SENARAI LAMPIRAN </a:t>
            </a:r>
            <a:r>
              <a:rPr lang="ms-MY" sz="2000" dirty="0" smtClean="0">
                <a:solidFill>
                  <a:srgbClr val="FFFF00"/>
                </a:solidFill>
                <a:cs typeface="Times New Roman" pitchFamily="18" charset="0"/>
              </a:rPr>
              <a:t>C </a:t>
            </a:r>
            <a:endParaRPr lang="en-US" sz="2000" dirty="0">
              <a:solidFill>
                <a:srgbClr val="FFFF00"/>
              </a:solidFill>
              <a:cs typeface="Times New Roman" pitchFamily="18" charset="0"/>
            </a:endParaRPr>
          </a:p>
          <a:p>
            <a:pPr algn="ctr"/>
            <a:r>
              <a:rPr lang="en-US" sz="2000" dirty="0">
                <a:solidFill>
                  <a:srgbClr val="FFFF00"/>
                </a:solidFill>
                <a:cs typeface="Times New Roman" pitchFamily="18" charset="0"/>
              </a:rPr>
              <a:t>PEKELILING PERKHIDMATAN PELAKSANAAN </a:t>
            </a:r>
            <a:r>
              <a:rPr lang="ms-MY" sz="2000" dirty="0">
                <a:solidFill>
                  <a:srgbClr val="FFFF00"/>
                </a:solidFill>
              </a:rPr>
              <a:t>SBPA BAGI PEGAWAI PERKHIDMATAN </a:t>
            </a:r>
            <a:r>
              <a:rPr lang="ms-MY" sz="2000" dirty="0" smtClean="0">
                <a:solidFill>
                  <a:srgbClr val="FFFF00"/>
                </a:solidFill>
              </a:rPr>
              <a:t>PENDIDIKAN</a:t>
            </a:r>
            <a:endParaRPr lang="en-US" sz="2000" b="0" dirty="0">
              <a:solidFill>
                <a:srgbClr val="FFFF00"/>
              </a:solidFill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239617" y="1659492"/>
          <a:ext cx="8610600" cy="2150508"/>
        </p:xfrm>
        <a:graphic>
          <a:graphicData uri="http://schemas.openxmlformats.org/drawingml/2006/table">
            <a:tbl>
              <a:tblPr/>
              <a:tblGrid>
                <a:gridCol w="6705600"/>
                <a:gridCol w="381000"/>
                <a:gridCol w="1524000"/>
              </a:tblGrid>
              <a:tr h="577468">
                <a:tc>
                  <a:txBody>
                    <a:bodyPr/>
                    <a:lstStyle/>
                    <a:p>
                      <a:pPr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800" b="1" spc="-5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Jadual Gaji Sebaris Untuk Skim Perkhidmatan Tetap.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5418" marR="55418" marT="0" marB="0" anchor="ctr">
                    <a:lnL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1800" b="1" strike="sngStrike" spc="-5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</a:t>
                      </a:r>
                      <a:endParaRPr lang="en-US" sz="18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5418" marR="55418" marT="0" marB="0" anchor="ctr">
                    <a:lnL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1800" b="1" spc="-5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Lampiran </a:t>
                      </a:r>
                      <a:r>
                        <a:rPr lang="pt-BR" sz="1800" b="1" spc="-5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C5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5418" marR="55418" marT="0" marB="0" anchor="ctr">
                    <a:lnL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48696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MY" sz="1800" b="1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Contoh</a:t>
                      </a:r>
                      <a:r>
                        <a:rPr lang="en-MY" sz="18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MY" sz="1800" b="1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kaedah</a:t>
                      </a:r>
                      <a:r>
                        <a:rPr lang="en-MY" sz="18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MY" sz="1800" b="1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pemindahan</a:t>
                      </a:r>
                      <a:r>
                        <a:rPr lang="en-MY" sz="18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MY" sz="1800" b="1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gaji</a:t>
                      </a:r>
                      <a:r>
                        <a:rPr lang="en-MY" sz="18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. 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5418" marR="55418" marT="0" marB="0" anchor="ctr">
                    <a:lnL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1800" b="1" strike="sngStrike" spc="-5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</a:t>
                      </a:r>
                      <a:endParaRPr lang="en-US" sz="18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5418" marR="55418" marT="0" marB="0" anchor="ctr">
                    <a:lnL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MY" sz="1800" b="1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Lampiran</a:t>
                      </a:r>
                      <a:r>
                        <a:rPr lang="en-MY" sz="18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MY" sz="1800" b="1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C6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5418" marR="55418" marT="0" marB="0" anchor="ctr">
                    <a:lnL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924344">
                <a:tc>
                  <a:txBody>
                    <a:bodyPr/>
                    <a:lstStyle/>
                    <a:p>
                      <a:pPr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MY" sz="1800" b="1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Jadual</a:t>
                      </a:r>
                      <a:r>
                        <a:rPr lang="en-MY" sz="18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MY" sz="1800" b="1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Pemindahan</a:t>
                      </a:r>
                      <a:r>
                        <a:rPr lang="en-MY" sz="18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MY" sz="1800" b="1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Gaji</a:t>
                      </a:r>
                      <a:r>
                        <a:rPr lang="en-MY" sz="18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Dan </a:t>
                      </a:r>
                      <a:r>
                        <a:rPr lang="en-MY" sz="1800" b="1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Penetapan</a:t>
                      </a:r>
                      <a:r>
                        <a:rPr lang="en-MY" sz="18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MY" sz="1800" b="1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Tarikh</a:t>
                      </a:r>
                      <a:r>
                        <a:rPr lang="en-MY" sz="18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MY" sz="1800" b="1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Pergerakan</a:t>
                      </a:r>
                      <a:r>
                        <a:rPr lang="en-MY" sz="18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MY" sz="1800" b="1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Gaji</a:t>
                      </a:r>
                      <a:r>
                        <a:rPr lang="en-MY" sz="18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MY" sz="1800" b="1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Bagi</a:t>
                      </a:r>
                      <a:r>
                        <a:rPr lang="en-MY" sz="18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Skim </a:t>
                      </a:r>
                      <a:r>
                        <a:rPr lang="en-MY" sz="1800" b="1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Perkhidmatan</a:t>
                      </a:r>
                      <a:r>
                        <a:rPr lang="en-MY" sz="18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MY" sz="1800" b="1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Tetap</a:t>
                      </a:r>
                      <a:r>
                        <a:rPr lang="en-MY" sz="18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.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5418" marR="55418" marT="0" marB="0" anchor="ctr">
                    <a:lnL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1800" b="1" strike="sngStrike" spc="-5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</a:t>
                      </a:r>
                      <a:endParaRPr lang="en-US" sz="18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5418" marR="55418" marT="0" marB="0" anchor="ctr">
                    <a:lnL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1800" b="1" spc="-5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Lampiran </a:t>
                      </a:r>
                      <a:r>
                        <a:rPr lang="pt-BR" sz="1800" b="1" spc="-5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C7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5418" marR="55418" marT="0" marB="0" anchor="ctr">
                    <a:lnL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LT_Leadership_0109.jpg"/>
          <p:cNvPicPr>
            <a:picLocks noChangeAspect="1"/>
          </p:cNvPicPr>
          <p:nvPr/>
        </p:nvPicPr>
        <p:blipFill>
          <a:blip r:embed="rId2" cstate="print"/>
          <a:srcRect t="22388" b="11940"/>
          <a:stretch>
            <a:fillRect/>
          </a:stretch>
        </p:blipFill>
        <p:spPr>
          <a:xfrm>
            <a:off x="1327177" y="1606820"/>
            <a:ext cx="6826223" cy="2965180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sp>
        <p:nvSpPr>
          <p:cNvPr id="8" name="TextBox 7"/>
          <p:cNvSpPr txBox="1"/>
          <p:nvPr/>
        </p:nvSpPr>
        <p:spPr>
          <a:xfrm>
            <a:off x="3637109" y="2003425"/>
            <a:ext cx="2230291" cy="307776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0" dirty="0" err="1">
                <a:solidFill>
                  <a:schemeClr val="accent6">
                    <a:lumMod val="75000"/>
                  </a:schemeClr>
                </a:solidFill>
                <a:latin typeface="Bernard MT Condensed" pitchFamily="18" charset="0"/>
                <a:cs typeface="+mn-cs"/>
              </a:rPr>
              <a:t>Terima</a:t>
            </a:r>
            <a:r>
              <a:rPr lang="en-US" sz="3200" b="0" dirty="0">
                <a:solidFill>
                  <a:schemeClr val="accent6">
                    <a:lumMod val="75000"/>
                  </a:schemeClr>
                </a:solidFill>
                <a:latin typeface="Bernard MT Condensed" pitchFamily="18" charset="0"/>
                <a:cs typeface="+mn-cs"/>
              </a:rPr>
              <a:t> </a:t>
            </a:r>
            <a:r>
              <a:rPr lang="en-US" sz="3200" b="0" dirty="0" err="1">
                <a:solidFill>
                  <a:schemeClr val="accent6">
                    <a:lumMod val="75000"/>
                  </a:schemeClr>
                </a:solidFill>
                <a:latin typeface="Bernard MT Condensed" pitchFamily="18" charset="0"/>
                <a:cs typeface="+mn-cs"/>
              </a:rPr>
              <a:t>kasih</a:t>
            </a:r>
            <a:endParaRPr lang="en-US" sz="3200" b="0" dirty="0">
              <a:solidFill>
                <a:schemeClr val="accent6">
                  <a:lumMod val="75000"/>
                </a:schemeClr>
              </a:solidFill>
              <a:latin typeface="Bernard MT Condensed" pitchFamily="18" charset="0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5400" b="0" dirty="0">
              <a:solidFill>
                <a:schemeClr val="accent6">
                  <a:lumMod val="75000"/>
                </a:schemeClr>
              </a:solidFill>
              <a:latin typeface="Bernard MT Condensed" pitchFamily="18" charset="0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5400" b="0" dirty="0">
              <a:solidFill>
                <a:schemeClr val="accent6">
                  <a:lumMod val="75000"/>
                </a:schemeClr>
              </a:solidFill>
              <a:latin typeface="Bernard MT Condensed" pitchFamily="18" charset="0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5400" b="0" dirty="0">
              <a:solidFill>
                <a:schemeClr val="accent6">
                  <a:lumMod val="75000"/>
                </a:schemeClr>
              </a:solidFill>
              <a:latin typeface="Bernard MT Condensed" pitchFamily="18" charset="0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9427</TotalTime>
  <Words>5588</Words>
  <Application>Microsoft Office PowerPoint</Application>
  <PresentationFormat>On-screen Show (4:3)</PresentationFormat>
  <Paragraphs>2764</Paragraphs>
  <Slides>46</Slides>
  <Notes>36</Notes>
  <HiddenSlides>20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47" baseType="lpstr">
      <vt:lpstr>2_Office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</vt:vector>
  </TitlesOfParts>
  <Company>JPA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Mypost</dc:creator>
  <cp:lastModifiedBy>ADMIN</cp:lastModifiedBy>
  <cp:revision>897</cp:revision>
  <dcterms:created xsi:type="dcterms:W3CDTF">2010-02-02T00:32:57Z</dcterms:created>
  <dcterms:modified xsi:type="dcterms:W3CDTF">2011-12-08T04:46:09Z</dcterms:modified>
</cp:coreProperties>
</file>