
<file path=[Content_Types].xml><?xml version="1.0" encoding="utf-8"?>
<Types xmlns="http://schemas.openxmlformats.org/package/2006/content-types">
  <Default Extension="xml" ContentType="application/xml"/>
  <Default Extension="doc" ContentType="application/msword"/>
  <Default Extension="wmf" ContentType="image/x-wmf"/>
  <Default Extension="jpeg" ContentType="image/jpeg"/>
  <Default Extension="rels" ContentType="application/vnd.openxmlformats-package.relationships+xml"/>
  <Default Extension="emf" ContentType="image/x-emf"/>
  <Default Extension="vml" ContentType="application/vnd.openxmlformats-officedocument.vmlDrawing"/>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embeddings/oleObject1.bin" ContentType="application/vnd.openxmlformats-officedocument.oleObject"/>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embeddings/oleObject2.bin" ContentType="application/vnd.openxmlformats-officedocument.oleObject"/>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xml" ContentType="application/vnd.openxmlformats-officedocument.presentationml.notesSlide+xml"/>
  <Override PartName="/ppt/embeddings/oleObject3.bin" ContentType="application/vnd.openxmlformats-officedocument.oleObject"/>
  <Override PartName="/ppt/notesSlides/notesSlide2.xml" ContentType="application/vnd.openxmlformats-officedocument.presentationml.notesSlide+xml"/>
  <Override PartName="/ppt/embeddings/oleObject4.bin" ContentType="application/vnd.openxmlformats-officedocument.oleObject"/>
  <Override PartName="/ppt/notesSlides/notesSlide3.xml" ContentType="application/vnd.openxmlformats-officedocument.presentationml.notesSlide+xml"/>
  <Override PartName="/ppt/embeddings/oleObject5.bin" ContentType="application/vnd.openxmlformats-officedocument.oleObject"/>
  <Override PartName="/ppt/notesSlides/notesSlide4.xml" ContentType="application/vnd.openxmlformats-officedocument.presentationml.notesSlide+xml"/>
  <Override PartName="/ppt/embeddings/oleObject6.bin" ContentType="application/vnd.openxmlformats-officedocument.oleObject"/>
  <Override PartName="/ppt/notesSlides/notesSlide5.xml" ContentType="application/vnd.openxmlformats-officedocument.presentationml.notesSlide+xml"/>
  <Override PartName="/ppt/embeddings/oleObject7.bin" ContentType="application/vnd.openxmlformats-officedocument.oleObject"/>
  <Override PartName="/ppt/notesSlides/notesSlide6.xml" ContentType="application/vnd.openxmlformats-officedocument.presentationml.notesSlide+xml"/>
  <Override PartName="/ppt/embeddings/oleObject8.bin" ContentType="application/vnd.openxmlformats-officedocument.oleObject"/>
  <Override PartName="/ppt/notesSlides/notesSlide7.xml" ContentType="application/vnd.openxmlformats-officedocument.presentationml.notesSlide+xml"/>
  <Override PartName="/ppt/embeddings/oleObject9.bin" ContentType="application/vnd.openxmlformats-officedocument.oleObject"/>
  <Override PartName="/ppt/notesSlides/notesSlide8.xml" ContentType="application/vnd.openxmlformats-officedocument.presentationml.notesSlide+xml"/>
  <Override PartName="/ppt/embeddings/oleObject10.bin" ContentType="application/vnd.openxmlformats-officedocument.oleObject"/>
  <Override PartName="/ppt/notesSlides/notesSlide9.xml" ContentType="application/vnd.openxmlformats-officedocument.presentationml.notesSlide+xml"/>
  <Override PartName="/ppt/embeddings/oleObject11.bin" ContentType="application/vnd.openxmlformats-officedocument.oleObject"/>
  <Override PartName="/ppt/notesSlides/notesSlide10.xml" ContentType="application/vnd.openxmlformats-officedocument.presentationml.notesSlide+xml"/>
  <Override PartName="/ppt/embeddings/oleObject12.bin" ContentType="application/vnd.openxmlformats-officedocument.oleObject"/>
  <Override PartName="/ppt/notesSlides/notesSlide11.xml" ContentType="application/vnd.openxmlformats-officedocument.presentationml.notesSlide+xml"/>
  <Override PartName="/ppt/embeddings/oleObject13.bin" ContentType="application/vnd.openxmlformats-officedocument.oleObject"/>
  <Override PartName="/ppt/notesSlides/notesSlide12.xml" ContentType="application/vnd.openxmlformats-officedocument.presentationml.notesSlide+xml"/>
  <Override PartName="/ppt/embeddings/oleObject14.bin" ContentType="application/vnd.openxmlformats-officedocument.oleObject"/>
  <Override PartName="/ppt/notesSlides/notesSlide13.xml" ContentType="application/vnd.openxmlformats-officedocument.presentationml.notesSlide+xml"/>
  <Override PartName="/ppt/embeddings/oleObject15.bin" ContentType="application/vnd.openxmlformats-officedocument.oleObject"/>
  <Override PartName="/ppt/notesSlides/notesSlide14.xml" ContentType="application/vnd.openxmlformats-officedocument.presentationml.notesSlide+xml"/>
  <Override PartName="/ppt/embeddings/oleObject16.bin" ContentType="application/vnd.openxmlformats-officedocument.oleObject"/>
  <Override PartName="/ppt/notesSlides/notesSlide15.xml" ContentType="application/vnd.openxmlformats-officedocument.presentationml.notesSlide+xml"/>
  <Override PartName="/ppt/embeddings/oleObject17.bin" ContentType="application/vnd.openxmlformats-officedocument.oleObject"/>
  <Override PartName="/ppt/notesSlides/notesSlide16.xml" ContentType="application/vnd.openxmlformats-officedocument.presentationml.notesSlide+xml"/>
  <Override PartName="/ppt/embeddings/oleObject18.bin" ContentType="application/vnd.openxmlformats-officedocument.oleObject"/>
  <Override PartName="/ppt/notesSlides/notesSlide17.xml" ContentType="application/vnd.openxmlformats-officedocument.presentationml.notesSlide+xml"/>
  <Override PartName="/ppt/embeddings/oleObject19.bin" ContentType="application/vnd.openxmlformats-officedocument.oleObject"/>
  <Override PartName="/ppt/notesSlides/notesSlide18.xml" ContentType="application/vnd.openxmlformats-officedocument.presentationml.notesSlide+xml"/>
  <Override PartName="/ppt/embeddings/oleObject20.bin" ContentType="application/vnd.openxmlformats-officedocument.oleObject"/>
  <Override PartName="/ppt/notesSlides/notesSlide19.xml" ContentType="application/vnd.openxmlformats-officedocument.presentationml.notesSlide+xml"/>
  <Override PartName="/ppt/embeddings/oleObject21.bin" ContentType="application/vnd.openxmlformats-officedocument.oleObject"/>
  <Override PartName="/ppt/notesSlides/notesSlide20.xml" ContentType="application/vnd.openxmlformats-officedocument.presentationml.notesSlide+xml"/>
  <Override PartName="/ppt/embeddings/oleObject22.bin" ContentType="application/vnd.openxmlformats-officedocument.oleObject"/>
  <Override PartName="/ppt/notesSlides/notesSlide21.xml" ContentType="application/vnd.openxmlformats-officedocument.presentationml.notesSlide+xml"/>
  <Override PartName="/ppt/embeddings/oleObject23.bin" ContentType="application/vnd.openxmlformats-officedocument.oleObject"/>
  <Override PartName="/ppt/notesSlides/notesSlide22.xml" ContentType="application/vnd.openxmlformats-officedocument.presentationml.notesSlide+xml"/>
  <Override PartName="/ppt/embeddings/oleObject24.bin" ContentType="application/vnd.openxmlformats-officedocument.oleObject"/>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0" r:id="rId1"/>
  </p:sldMasterIdLst>
  <p:notesMasterIdLst>
    <p:notesMasterId r:id="rId116"/>
  </p:notesMasterIdLst>
  <p:sldIdLst>
    <p:sldId id="271" r:id="rId2"/>
    <p:sldId id="323" r:id="rId3"/>
    <p:sldId id="324" r:id="rId4"/>
    <p:sldId id="325" r:id="rId5"/>
    <p:sldId id="326" r:id="rId6"/>
    <p:sldId id="327" r:id="rId7"/>
    <p:sldId id="296" r:id="rId8"/>
    <p:sldId id="328" r:id="rId9"/>
    <p:sldId id="329" r:id="rId10"/>
    <p:sldId id="330" r:id="rId11"/>
    <p:sldId id="331" r:id="rId12"/>
    <p:sldId id="332" r:id="rId13"/>
    <p:sldId id="300" r:id="rId14"/>
    <p:sldId id="334" r:id="rId15"/>
    <p:sldId id="333" r:id="rId16"/>
    <p:sldId id="335" r:id="rId17"/>
    <p:sldId id="337" r:id="rId18"/>
    <p:sldId id="338" r:id="rId19"/>
    <p:sldId id="339" r:id="rId20"/>
    <p:sldId id="340" r:id="rId21"/>
    <p:sldId id="341" r:id="rId22"/>
    <p:sldId id="291" r:id="rId23"/>
    <p:sldId id="342" r:id="rId24"/>
    <p:sldId id="301" r:id="rId25"/>
    <p:sldId id="293" r:id="rId26"/>
    <p:sldId id="336" r:id="rId27"/>
    <p:sldId id="344" r:id="rId28"/>
    <p:sldId id="343" r:id="rId29"/>
    <p:sldId id="345" r:id="rId30"/>
    <p:sldId id="346" r:id="rId31"/>
    <p:sldId id="347" r:id="rId32"/>
    <p:sldId id="280" r:id="rId33"/>
    <p:sldId id="321" r:id="rId34"/>
    <p:sldId id="267" r:id="rId35"/>
    <p:sldId id="304" r:id="rId36"/>
    <p:sldId id="348" r:id="rId37"/>
    <p:sldId id="281" r:id="rId38"/>
    <p:sldId id="308" r:id="rId39"/>
    <p:sldId id="309" r:id="rId40"/>
    <p:sldId id="310" r:id="rId41"/>
    <p:sldId id="311" r:id="rId42"/>
    <p:sldId id="312" r:id="rId43"/>
    <p:sldId id="284" r:id="rId44"/>
    <p:sldId id="351" r:id="rId45"/>
    <p:sldId id="350" r:id="rId46"/>
    <p:sldId id="352" r:id="rId47"/>
    <p:sldId id="353" r:id="rId48"/>
    <p:sldId id="354" r:id="rId49"/>
    <p:sldId id="355" r:id="rId50"/>
    <p:sldId id="356" r:id="rId51"/>
    <p:sldId id="357" r:id="rId52"/>
    <p:sldId id="358" r:id="rId53"/>
    <p:sldId id="349" r:id="rId54"/>
    <p:sldId id="285" r:id="rId55"/>
    <p:sldId id="360" r:id="rId56"/>
    <p:sldId id="361" r:id="rId57"/>
    <p:sldId id="362" r:id="rId58"/>
    <p:sldId id="363" r:id="rId59"/>
    <p:sldId id="364" r:id="rId60"/>
    <p:sldId id="365" r:id="rId61"/>
    <p:sldId id="366" r:id="rId62"/>
    <p:sldId id="369" r:id="rId63"/>
    <p:sldId id="368" r:id="rId64"/>
    <p:sldId id="370" r:id="rId65"/>
    <p:sldId id="371" r:id="rId66"/>
    <p:sldId id="372" r:id="rId67"/>
    <p:sldId id="313" r:id="rId68"/>
    <p:sldId id="316" r:id="rId69"/>
    <p:sldId id="359" r:id="rId70"/>
    <p:sldId id="373" r:id="rId71"/>
    <p:sldId id="374" r:id="rId72"/>
    <p:sldId id="287" r:id="rId73"/>
    <p:sldId id="314" r:id="rId74"/>
    <p:sldId id="378" r:id="rId75"/>
    <p:sldId id="379" r:id="rId76"/>
    <p:sldId id="380" r:id="rId77"/>
    <p:sldId id="381" r:id="rId78"/>
    <p:sldId id="382" r:id="rId79"/>
    <p:sldId id="383" r:id="rId80"/>
    <p:sldId id="384" r:id="rId81"/>
    <p:sldId id="385" r:id="rId82"/>
    <p:sldId id="386" r:id="rId83"/>
    <p:sldId id="387" r:id="rId84"/>
    <p:sldId id="388" r:id="rId85"/>
    <p:sldId id="389" r:id="rId86"/>
    <p:sldId id="390" r:id="rId87"/>
    <p:sldId id="391" r:id="rId88"/>
    <p:sldId id="392" r:id="rId89"/>
    <p:sldId id="393" r:id="rId90"/>
    <p:sldId id="394" r:id="rId91"/>
    <p:sldId id="395" r:id="rId92"/>
    <p:sldId id="396" r:id="rId93"/>
    <p:sldId id="397" r:id="rId94"/>
    <p:sldId id="398" r:id="rId95"/>
    <p:sldId id="399" r:id="rId96"/>
    <p:sldId id="400" r:id="rId97"/>
    <p:sldId id="401" r:id="rId98"/>
    <p:sldId id="402" r:id="rId99"/>
    <p:sldId id="403" r:id="rId100"/>
    <p:sldId id="404" r:id="rId101"/>
    <p:sldId id="405" r:id="rId102"/>
    <p:sldId id="406" r:id="rId103"/>
    <p:sldId id="407" r:id="rId104"/>
    <p:sldId id="408" r:id="rId105"/>
    <p:sldId id="409" r:id="rId106"/>
    <p:sldId id="315" r:id="rId107"/>
    <p:sldId id="375" r:id="rId108"/>
    <p:sldId id="410" r:id="rId109"/>
    <p:sldId id="413" r:id="rId110"/>
    <p:sldId id="415" r:id="rId111"/>
    <p:sldId id="416" r:id="rId112"/>
    <p:sldId id="417" r:id="rId113"/>
    <p:sldId id="418" r:id="rId114"/>
    <p:sldId id="319" r:id="rId11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ahoma" charset="0"/>
        <a:ea typeface="ＭＳ Ｐゴシック" charset="0"/>
        <a:cs typeface="+mn-cs"/>
      </a:defRPr>
    </a:lvl1pPr>
    <a:lvl2pPr marL="457200" algn="l" rtl="0" eaLnBrk="0" fontAlgn="base" hangingPunct="0">
      <a:spcBef>
        <a:spcPct val="0"/>
      </a:spcBef>
      <a:spcAft>
        <a:spcPct val="0"/>
      </a:spcAft>
      <a:defRPr kern="1200">
        <a:solidFill>
          <a:schemeClr val="tx1"/>
        </a:solidFill>
        <a:latin typeface="Tahoma" charset="0"/>
        <a:ea typeface="ＭＳ Ｐゴシック" charset="0"/>
        <a:cs typeface="+mn-cs"/>
      </a:defRPr>
    </a:lvl2pPr>
    <a:lvl3pPr marL="914400" algn="l" rtl="0" eaLnBrk="0" fontAlgn="base" hangingPunct="0">
      <a:spcBef>
        <a:spcPct val="0"/>
      </a:spcBef>
      <a:spcAft>
        <a:spcPct val="0"/>
      </a:spcAft>
      <a:defRPr kern="1200">
        <a:solidFill>
          <a:schemeClr val="tx1"/>
        </a:solidFill>
        <a:latin typeface="Tahoma" charset="0"/>
        <a:ea typeface="ＭＳ Ｐゴシック" charset="0"/>
        <a:cs typeface="+mn-cs"/>
      </a:defRPr>
    </a:lvl3pPr>
    <a:lvl4pPr marL="1371600" algn="l" rtl="0" eaLnBrk="0" fontAlgn="base" hangingPunct="0">
      <a:spcBef>
        <a:spcPct val="0"/>
      </a:spcBef>
      <a:spcAft>
        <a:spcPct val="0"/>
      </a:spcAft>
      <a:defRPr kern="1200">
        <a:solidFill>
          <a:schemeClr val="tx1"/>
        </a:solidFill>
        <a:latin typeface="Tahoma" charset="0"/>
        <a:ea typeface="ＭＳ Ｐゴシック" charset="0"/>
        <a:cs typeface="+mn-cs"/>
      </a:defRPr>
    </a:lvl4pPr>
    <a:lvl5pPr marL="1828800" algn="l" rtl="0" eaLnBrk="0" fontAlgn="base" hangingPunct="0">
      <a:spcBef>
        <a:spcPct val="0"/>
      </a:spcBef>
      <a:spcAft>
        <a:spcPct val="0"/>
      </a:spcAft>
      <a:defRPr kern="1200">
        <a:solidFill>
          <a:schemeClr val="tx1"/>
        </a:solidFill>
        <a:latin typeface="Tahoma" charset="0"/>
        <a:ea typeface="ＭＳ Ｐゴシック" charset="0"/>
        <a:cs typeface="+mn-cs"/>
      </a:defRPr>
    </a:lvl5pPr>
    <a:lvl6pPr marL="2286000" algn="l" defTabSz="457200" rtl="0" eaLnBrk="1" latinLnBrk="0" hangingPunct="1">
      <a:defRPr kern="1200">
        <a:solidFill>
          <a:schemeClr val="tx1"/>
        </a:solidFill>
        <a:latin typeface="Tahoma" charset="0"/>
        <a:ea typeface="ＭＳ Ｐゴシック" charset="0"/>
        <a:cs typeface="+mn-cs"/>
      </a:defRPr>
    </a:lvl6pPr>
    <a:lvl7pPr marL="2743200" algn="l" defTabSz="457200" rtl="0" eaLnBrk="1" latinLnBrk="0" hangingPunct="1">
      <a:defRPr kern="1200">
        <a:solidFill>
          <a:schemeClr val="tx1"/>
        </a:solidFill>
        <a:latin typeface="Tahoma" charset="0"/>
        <a:ea typeface="ＭＳ Ｐゴシック" charset="0"/>
        <a:cs typeface="+mn-cs"/>
      </a:defRPr>
    </a:lvl7pPr>
    <a:lvl8pPr marL="3200400" algn="l" defTabSz="457200" rtl="0" eaLnBrk="1" latinLnBrk="0" hangingPunct="1">
      <a:defRPr kern="1200">
        <a:solidFill>
          <a:schemeClr val="tx1"/>
        </a:solidFill>
        <a:latin typeface="Tahoma" charset="0"/>
        <a:ea typeface="ＭＳ Ｐゴシック" charset="0"/>
        <a:cs typeface="+mn-cs"/>
      </a:defRPr>
    </a:lvl8pPr>
    <a:lvl9pPr marL="3657600" algn="l" defTabSz="457200" rtl="0" eaLnBrk="1" latinLnBrk="0" hangingPunct="1">
      <a:defRPr kern="1200">
        <a:solidFill>
          <a:schemeClr val="tx1"/>
        </a:solidFill>
        <a:latin typeface="Tahoma" charset="0"/>
        <a:ea typeface="ＭＳ Ｐゴシック" charset="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1848"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20" Type="http://schemas.openxmlformats.org/officeDocument/2006/relationships/theme" Target="theme/theme1.xml"/><Relationship Id="rId121"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00" Type="http://schemas.openxmlformats.org/officeDocument/2006/relationships/slide" Target="slides/slide9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notesMaster" Target="notesMasters/notesMaster1.xml"/><Relationship Id="rId117" Type="http://schemas.openxmlformats.org/officeDocument/2006/relationships/printerSettings" Target="printerSettings/printerSettings1.bin"/><Relationship Id="rId118" Type="http://schemas.openxmlformats.org/officeDocument/2006/relationships/presProps" Target="presProps.xml"/><Relationship Id="rId119" Type="http://schemas.openxmlformats.org/officeDocument/2006/relationships/viewProps" Target="viewProps.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diagrams/_rels/data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png"/><Relationship Id="rId3" Type="http://schemas.openxmlformats.org/officeDocument/2006/relationships/image" Target="../media/image4.png"/></Relationships>
</file>

<file path=ppt/diagrams/_rels/data2.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6.png"/><Relationship Id="rId3" Type="http://schemas.openxmlformats.org/officeDocument/2006/relationships/image" Target="../media/image7.png"/></Relationships>
</file>

<file path=ppt/diagrams/_rels/data6.xml.rels><?xml version="1.0" encoding="UTF-8" standalone="yes"?>
<Relationships xmlns="http://schemas.openxmlformats.org/package/2006/relationships"><Relationship Id="rId1" Type="http://schemas.openxmlformats.org/officeDocument/2006/relationships/image" Target="../media/image10.png"/></Relationships>
</file>

<file path=ppt/diagrams/_rels/data7.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image" Target="../media/image16.png"/></Relationships>
</file>

<file path=ppt/diagrams/_rels/data8.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image" Target="../media/image24.png"/><Relationship Id="rId3" Type="http://schemas.openxmlformats.org/officeDocument/2006/relationships/image" Target="../media/image25.png"/></Relationships>
</file>

<file path=ppt/diagrams/_rels/drawing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png"/><Relationship Id="rId3" Type="http://schemas.openxmlformats.org/officeDocument/2006/relationships/image" Target="../media/image4.png"/></Relationships>
</file>

<file path=ppt/diagrams/_rels/drawing2.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7.png"/><Relationship Id="rId3" Type="http://schemas.openxmlformats.org/officeDocument/2006/relationships/image" Target="../media/image6.png"/></Relationships>
</file>

<file path=ppt/diagrams/_rels/drawing6.xml.rels><?xml version="1.0" encoding="UTF-8" standalone="yes"?>
<Relationships xmlns="http://schemas.openxmlformats.org/package/2006/relationships"><Relationship Id="rId1" Type="http://schemas.openxmlformats.org/officeDocument/2006/relationships/image" Target="../media/image10.png"/></Relationships>
</file>

<file path=ppt/diagrams/_rels/drawing7.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image" Target="../media/image16.png"/></Relationships>
</file>

<file path=ppt/diagrams/_rels/drawing8.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image" Target="../media/image24.png"/><Relationship Id="rId3" Type="http://schemas.openxmlformats.org/officeDocument/2006/relationships/image" Target="../media/image25.pn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0B8BC8-61BB-FE47-84B8-DDDFF0AB3CDA}" type="doc">
      <dgm:prSet loTypeId="urn:microsoft.com/office/officeart/2005/8/layout/pList2" loCatId="" qsTypeId="urn:microsoft.com/office/officeart/2005/8/quickstyle/simple4" qsCatId="simple" csTypeId="urn:microsoft.com/office/officeart/2005/8/colors/accent0_1" csCatId="mainScheme" phldr="1"/>
      <dgm:spPr/>
      <dgm:t>
        <a:bodyPr/>
        <a:lstStyle/>
        <a:p>
          <a:endParaRPr lang="en-US"/>
        </a:p>
      </dgm:t>
    </dgm:pt>
    <dgm:pt modelId="{CF7B3358-1BF7-A346-B621-6F553AF4F2E5}">
      <dgm:prSet phldrT="[Text]" custT="1"/>
      <dgm:spPr/>
      <dgm:t>
        <a:bodyPr/>
        <a:lstStyle/>
        <a:p>
          <a:r>
            <a:rPr lang="en-US" sz="2000" dirty="0" smtClean="0"/>
            <a:t>Custom Order</a:t>
          </a:r>
          <a:endParaRPr lang="en-US" sz="2000" dirty="0"/>
        </a:p>
      </dgm:t>
    </dgm:pt>
    <dgm:pt modelId="{431CEDA4-DAB7-B74F-A771-442226BB1AC1}" type="parTrans" cxnId="{99199199-21B7-C74F-920D-AF9C6230DA8F}">
      <dgm:prSet/>
      <dgm:spPr/>
      <dgm:t>
        <a:bodyPr/>
        <a:lstStyle/>
        <a:p>
          <a:endParaRPr lang="en-US" sz="1800"/>
        </a:p>
      </dgm:t>
    </dgm:pt>
    <dgm:pt modelId="{8A3609E1-C092-B846-AC88-C977631C5B3C}" type="sibTrans" cxnId="{99199199-21B7-C74F-920D-AF9C6230DA8F}">
      <dgm:prSet/>
      <dgm:spPr/>
      <dgm:t>
        <a:bodyPr/>
        <a:lstStyle/>
        <a:p>
          <a:endParaRPr lang="en-US" sz="1800"/>
        </a:p>
      </dgm:t>
    </dgm:pt>
    <dgm:pt modelId="{62037A71-4865-0442-B362-B5098E617E11}">
      <dgm:prSet phldrT="[Text]" custT="1"/>
      <dgm:spPr/>
      <dgm:t>
        <a:bodyPr/>
        <a:lstStyle/>
        <a:p>
          <a:r>
            <a:rPr lang="en-US" sz="2000" dirty="0" smtClean="0"/>
            <a:t>Descending</a:t>
          </a:r>
          <a:endParaRPr lang="en-US" sz="2000" dirty="0"/>
        </a:p>
      </dgm:t>
    </dgm:pt>
    <dgm:pt modelId="{D15099FF-DE23-5D40-8A54-F281583A9A6E}" type="parTrans" cxnId="{9438A4E6-A37A-5C47-8D30-CB83AAE935D2}">
      <dgm:prSet/>
      <dgm:spPr/>
      <dgm:t>
        <a:bodyPr/>
        <a:lstStyle/>
        <a:p>
          <a:endParaRPr lang="en-US" sz="1800"/>
        </a:p>
      </dgm:t>
    </dgm:pt>
    <dgm:pt modelId="{4CE5DEBB-61CB-744C-9182-013E4EFAC931}" type="sibTrans" cxnId="{9438A4E6-A37A-5C47-8D30-CB83AAE935D2}">
      <dgm:prSet/>
      <dgm:spPr/>
      <dgm:t>
        <a:bodyPr/>
        <a:lstStyle/>
        <a:p>
          <a:endParaRPr lang="en-US" sz="1800"/>
        </a:p>
      </dgm:t>
    </dgm:pt>
    <dgm:pt modelId="{01F16EC1-3BD2-7946-B1EC-FC4FCFB362B8}">
      <dgm:prSet phldrT="[Text]" custT="1"/>
      <dgm:spPr/>
      <dgm:t>
        <a:bodyPr/>
        <a:lstStyle/>
        <a:p>
          <a:r>
            <a:rPr lang="en-US" sz="2000" dirty="0" smtClean="0"/>
            <a:t>Ascending</a:t>
          </a:r>
          <a:endParaRPr lang="en-US" sz="2000" dirty="0"/>
        </a:p>
      </dgm:t>
    </dgm:pt>
    <dgm:pt modelId="{FF11F25D-0F17-D448-A18C-BF59B3DDCCC7}" type="parTrans" cxnId="{982A0037-0539-F045-90F7-269AE99E682F}">
      <dgm:prSet/>
      <dgm:spPr/>
      <dgm:t>
        <a:bodyPr/>
        <a:lstStyle/>
        <a:p>
          <a:endParaRPr lang="en-US" sz="1800"/>
        </a:p>
      </dgm:t>
    </dgm:pt>
    <dgm:pt modelId="{F525FEC9-9660-BD4B-AF3D-21BC03756F8F}" type="sibTrans" cxnId="{982A0037-0539-F045-90F7-269AE99E682F}">
      <dgm:prSet/>
      <dgm:spPr/>
      <dgm:t>
        <a:bodyPr/>
        <a:lstStyle/>
        <a:p>
          <a:endParaRPr lang="en-US" sz="1800"/>
        </a:p>
      </dgm:t>
    </dgm:pt>
    <dgm:pt modelId="{3DEA1F73-5C99-2C48-86C6-D54BE5DF4C94}" type="pres">
      <dgm:prSet presAssocID="{350B8BC8-61BB-FE47-84B8-DDDFF0AB3CDA}" presName="Name0" presStyleCnt="0">
        <dgm:presLayoutVars>
          <dgm:dir/>
          <dgm:resizeHandles val="exact"/>
        </dgm:presLayoutVars>
      </dgm:prSet>
      <dgm:spPr/>
      <dgm:t>
        <a:bodyPr/>
        <a:lstStyle/>
        <a:p>
          <a:endParaRPr lang="en-US"/>
        </a:p>
      </dgm:t>
    </dgm:pt>
    <dgm:pt modelId="{9DB3506E-CE85-624B-9A96-96AE70108E97}" type="pres">
      <dgm:prSet presAssocID="{350B8BC8-61BB-FE47-84B8-DDDFF0AB3CDA}" presName="bkgdShp" presStyleLbl="alignAccFollowNode1" presStyleIdx="0" presStyleCnt="1"/>
      <dgm:spPr/>
    </dgm:pt>
    <dgm:pt modelId="{BFD2AC7C-10BD-1F42-8326-0A9F8BFD0538}" type="pres">
      <dgm:prSet presAssocID="{350B8BC8-61BB-FE47-84B8-DDDFF0AB3CDA}" presName="linComp" presStyleCnt="0"/>
      <dgm:spPr/>
    </dgm:pt>
    <dgm:pt modelId="{6C444472-C5D6-F14C-9268-137E014BA520}" type="pres">
      <dgm:prSet presAssocID="{CF7B3358-1BF7-A346-B621-6F553AF4F2E5}" presName="compNode" presStyleCnt="0"/>
      <dgm:spPr/>
    </dgm:pt>
    <dgm:pt modelId="{DDD52D0D-7ABB-2D48-8474-2A4987CC3485}" type="pres">
      <dgm:prSet presAssocID="{CF7B3358-1BF7-A346-B621-6F553AF4F2E5}" presName="node" presStyleLbl="node1" presStyleIdx="0" presStyleCnt="3">
        <dgm:presLayoutVars>
          <dgm:bulletEnabled val="1"/>
        </dgm:presLayoutVars>
      </dgm:prSet>
      <dgm:spPr/>
      <dgm:t>
        <a:bodyPr/>
        <a:lstStyle/>
        <a:p>
          <a:endParaRPr lang="en-US"/>
        </a:p>
      </dgm:t>
    </dgm:pt>
    <dgm:pt modelId="{C18F49D1-0133-1341-993D-93F268382FD9}" type="pres">
      <dgm:prSet presAssocID="{CF7B3358-1BF7-A346-B621-6F553AF4F2E5}" presName="invisiNode" presStyleLbl="node1" presStyleIdx="0" presStyleCnt="3"/>
      <dgm:spPr/>
    </dgm:pt>
    <dgm:pt modelId="{7A4D7ED6-AA11-5A48-B55B-D30C64F25D91}" type="pres">
      <dgm:prSet presAssocID="{CF7B3358-1BF7-A346-B621-6F553AF4F2E5}" presName="imagNode" presStyleLbl="fgImgPlace1" presStyleIdx="0" presStyleCnt="3"/>
      <dgm:spPr>
        <a:blipFill rotWithShape="1">
          <a:blip xmlns:r="http://schemas.openxmlformats.org/officeDocument/2006/relationships" r:embed="rId1"/>
          <a:stretch>
            <a:fillRect/>
          </a:stretch>
        </a:blipFill>
      </dgm:spPr>
    </dgm:pt>
    <dgm:pt modelId="{10549035-FBF8-E248-B896-0F0AE2FE4261}" type="pres">
      <dgm:prSet presAssocID="{8A3609E1-C092-B846-AC88-C977631C5B3C}" presName="sibTrans" presStyleLbl="sibTrans2D1" presStyleIdx="0" presStyleCnt="0"/>
      <dgm:spPr/>
      <dgm:t>
        <a:bodyPr/>
        <a:lstStyle/>
        <a:p>
          <a:endParaRPr lang="en-US"/>
        </a:p>
      </dgm:t>
    </dgm:pt>
    <dgm:pt modelId="{77DF6160-90CD-B849-BD0F-92CA1FC64BC7}" type="pres">
      <dgm:prSet presAssocID="{62037A71-4865-0442-B362-B5098E617E11}" presName="compNode" presStyleCnt="0"/>
      <dgm:spPr/>
    </dgm:pt>
    <dgm:pt modelId="{5EB6CE25-4714-E548-8E7A-BF932FFBBD76}" type="pres">
      <dgm:prSet presAssocID="{62037A71-4865-0442-B362-B5098E617E11}" presName="node" presStyleLbl="node1" presStyleIdx="1" presStyleCnt="3">
        <dgm:presLayoutVars>
          <dgm:bulletEnabled val="1"/>
        </dgm:presLayoutVars>
      </dgm:prSet>
      <dgm:spPr/>
      <dgm:t>
        <a:bodyPr/>
        <a:lstStyle/>
        <a:p>
          <a:endParaRPr lang="en-US"/>
        </a:p>
      </dgm:t>
    </dgm:pt>
    <dgm:pt modelId="{F01189DE-0ACA-C14A-8E70-E972A0AB5593}" type="pres">
      <dgm:prSet presAssocID="{62037A71-4865-0442-B362-B5098E617E11}" presName="invisiNode" presStyleLbl="node1" presStyleIdx="1" presStyleCnt="3"/>
      <dgm:spPr/>
    </dgm:pt>
    <dgm:pt modelId="{DF710A37-8D1F-FA4F-94E8-118A4F71B21D}" type="pres">
      <dgm:prSet presAssocID="{62037A71-4865-0442-B362-B5098E617E11}" presName="imagNode" presStyleLbl="fgImgPlace1" presStyleIdx="1" presStyleCnt="3"/>
      <dgm:spPr>
        <a:blipFill rotWithShape="1">
          <a:blip xmlns:r="http://schemas.openxmlformats.org/officeDocument/2006/relationships" r:embed="rId2"/>
          <a:stretch>
            <a:fillRect/>
          </a:stretch>
        </a:blipFill>
      </dgm:spPr>
    </dgm:pt>
    <dgm:pt modelId="{CCEF5175-84A8-9542-B5D2-E9127BEFF858}" type="pres">
      <dgm:prSet presAssocID="{4CE5DEBB-61CB-744C-9182-013E4EFAC931}" presName="sibTrans" presStyleLbl="sibTrans2D1" presStyleIdx="0" presStyleCnt="0"/>
      <dgm:spPr/>
      <dgm:t>
        <a:bodyPr/>
        <a:lstStyle/>
        <a:p>
          <a:endParaRPr lang="en-US"/>
        </a:p>
      </dgm:t>
    </dgm:pt>
    <dgm:pt modelId="{BED3F586-F816-4D42-8465-AF135D398C05}" type="pres">
      <dgm:prSet presAssocID="{01F16EC1-3BD2-7946-B1EC-FC4FCFB362B8}" presName="compNode" presStyleCnt="0"/>
      <dgm:spPr/>
    </dgm:pt>
    <dgm:pt modelId="{EBE6A392-52BF-5A4D-A3D0-5D834A428CC3}" type="pres">
      <dgm:prSet presAssocID="{01F16EC1-3BD2-7946-B1EC-FC4FCFB362B8}" presName="node" presStyleLbl="node1" presStyleIdx="2" presStyleCnt="3">
        <dgm:presLayoutVars>
          <dgm:bulletEnabled val="1"/>
        </dgm:presLayoutVars>
      </dgm:prSet>
      <dgm:spPr/>
      <dgm:t>
        <a:bodyPr/>
        <a:lstStyle/>
        <a:p>
          <a:endParaRPr lang="en-US"/>
        </a:p>
      </dgm:t>
    </dgm:pt>
    <dgm:pt modelId="{D9B09D40-0C6A-6741-8F6B-C5B8DAA42F2C}" type="pres">
      <dgm:prSet presAssocID="{01F16EC1-3BD2-7946-B1EC-FC4FCFB362B8}" presName="invisiNode" presStyleLbl="node1" presStyleIdx="2" presStyleCnt="3"/>
      <dgm:spPr/>
    </dgm:pt>
    <dgm:pt modelId="{1888C18C-D779-1047-947C-09D8EFC767A3}" type="pres">
      <dgm:prSet presAssocID="{01F16EC1-3BD2-7946-B1EC-FC4FCFB362B8}" presName="imagNode" presStyleLbl="fgImgPlace1" presStyleIdx="2" presStyleCnt="3"/>
      <dgm:spPr>
        <a:blipFill rotWithShape="1">
          <a:blip xmlns:r="http://schemas.openxmlformats.org/officeDocument/2006/relationships" r:embed="rId3"/>
          <a:stretch>
            <a:fillRect/>
          </a:stretch>
        </a:blipFill>
      </dgm:spPr>
    </dgm:pt>
  </dgm:ptLst>
  <dgm:cxnLst>
    <dgm:cxn modelId="{99199199-21B7-C74F-920D-AF9C6230DA8F}" srcId="{350B8BC8-61BB-FE47-84B8-DDDFF0AB3CDA}" destId="{CF7B3358-1BF7-A346-B621-6F553AF4F2E5}" srcOrd="0" destOrd="0" parTransId="{431CEDA4-DAB7-B74F-A771-442226BB1AC1}" sibTransId="{8A3609E1-C092-B846-AC88-C977631C5B3C}"/>
    <dgm:cxn modelId="{06713213-E575-4B4C-90B5-B33C0D8DF098}" type="presOf" srcId="{01F16EC1-3BD2-7946-B1EC-FC4FCFB362B8}" destId="{EBE6A392-52BF-5A4D-A3D0-5D834A428CC3}" srcOrd="0" destOrd="0" presId="urn:microsoft.com/office/officeart/2005/8/layout/pList2"/>
    <dgm:cxn modelId="{4DBEA2EB-7B90-7E49-9EAA-035B0A756A7D}" type="presOf" srcId="{4CE5DEBB-61CB-744C-9182-013E4EFAC931}" destId="{CCEF5175-84A8-9542-B5D2-E9127BEFF858}" srcOrd="0" destOrd="0" presId="urn:microsoft.com/office/officeart/2005/8/layout/pList2"/>
    <dgm:cxn modelId="{9438A4E6-A37A-5C47-8D30-CB83AAE935D2}" srcId="{350B8BC8-61BB-FE47-84B8-DDDFF0AB3CDA}" destId="{62037A71-4865-0442-B362-B5098E617E11}" srcOrd="1" destOrd="0" parTransId="{D15099FF-DE23-5D40-8A54-F281583A9A6E}" sibTransId="{4CE5DEBB-61CB-744C-9182-013E4EFAC931}"/>
    <dgm:cxn modelId="{2F0F3FFB-F5B3-1640-A226-161DA72CE835}" type="presOf" srcId="{8A3609E1-C092-B846-AC88-C977631C5B3C}" destId="{10549035-FBF8-E248-B896-0F0AE2FE4261}" srcOrd="0" destOrd="0" presId="urn:microsoft.com/office/officeart/2005/8/layout/pList2"/>
    <dgm:cxn modelId="{982A0037-0539-F045-90F7-269AE99E682F}" srcId="{350B8BC8-61BB-FE47-84B8-DDDFF0AB3CDA}" destId="{01F16EC1-3BD2-7946-B1EC-FC4FCFB362B8}" srcOrd="2" destOrd="0" parTransId="{FF11F25D-0F17-D448-A18C-BF59B3DDCCC7}" sibTransId="{F525FEC9-9660-BD4B-AF3D-21BC03756F8F}"/>
    <dgm:cxn modelId="{7987277B-8E57-4948-8E4D-7FF92455A4E2}" type="presOf" srcId="{62037A71-4865-0442-B362-B5098E617E11}" destId="{5EB6CE25-4714-E548-8E7A-BF932FFBBD76}" srcOrd="0" destOrd="0" presId="urn:microsoft.com/office/officeart/2005/8/layout/pList2"/>
    <dgm:cxn modelId="{D097409E-A624-DA4C-9CEB-A93927793A86}" type="presOf" srcId="{CF7B3358-1BF7-A346-B621-6F553AF4F2E5}" destId="{DDD52D0D-7ABB-2D48-8474-2A4987CC3485}" srcOrd="0" destOrd="0" presId="urn:microsoft.com/office/officeart/2005/8/layout/pList2"/>
    <dgm:cxn modelId="{F0D1C430-0C33-2E49-8226-99FA14C7E999}" type="presOf" srcId="{350B8BC8-61BB-FE47-84B8-DDDFF0AB3CDA}" destId="{3DEA1F73-5C99-2C48-86C6-D54BE5DF4C94}" srcOrd="0" destOrd="0" presId="urn:microsoft.com/office/officeart/2005/8/layout/pList2"/>
    <dgm:cxn modelId="{86C4ADF5-4B7C-254F-B07E-CD35AFB55F7E}" type="presParOf" srcId="{3DEA1F73-5C99-2C48-86C6-D54BE5DF4C94}" destId="{9DB3506E-CE85-624B-9A96-96AE70108E97}" srcOrd="0" destOrd="0" presId="urn:microsoft.com/office/officeart/2005/8/layout/pList2"/>
    <dgm:cxn modelId="{72937125-7D6E-3E4C-AB25-CD4CA3B6857A}" type="presParOf" srcId="{3DEA1F73-5C99-2C48-86C6-D54BE5DF4C94}" destId="{BFD2AC7C-10BD-1F42-8326-0A9F8BFD0538}" srcOrd="1" destOrd="0" presId="urn:microsoft.com/office/officeart/2005/8/layout/pList2"/>
    <dgm:cxn modelId="{2CED328F-51F3-EF45-8321-71CB1DCCF131}" type="presParOf" srcId="{BFD2AC7C-10BD-1F42-8326-0A9F8BFD0538}" destId="{6C444472-C5D6-F14C-9268-137E014BA520}" srcOrd="0" destOrd="0" presId="urn:microsoft.com/office/officeart/2005/8/layout/pList2"/>
    <dgm:cxn modelId="{B51A0F98-650A-1148-9A71-1CEC2D169A03}" type="presParOf" srcId="{6C444472-C5D6-F14C-9268-137E014BA520}" destId="{DDD52D0D-7ABB-2D48-8474-2A4987CC3485}" srcOrd="0" destOrd="0" presId="urn:microsoft.com/office/officeart/2005/8/layout/pList2"/>
    <dgm:cxn modelId="{BD8E49B3-FC65-974B-BFF9-DFB17561EE41}" type="presParOf" srcId="{6C444472-C5D6-F14C-9268-137E014BA520}" destId="{C18F49D1-0133-1341-993D-93F268382FD9}" srcOrd="1" destOrd="0" presId="urn:microsoft.com/office/officeart/2005/8/layout/pList2"/>
    <dgm:cxn modelId="{3B39806B-A203-3547-BD9C-2DF1069F6892}" type="presParOf" srcId="{6C444472-C5D6-F14C-9268-137E014BA520}" destId="{7A4D7ED6-AA11-5A48-B55B-D30C64F25D91}" srcOrd="2" destOrd="0" presId="urn:microsoft.com/office/officeart/2005/8/layout/pList2"/>
    <dgm:cxn modelId="{3991A932-ECE6-D64C-A0F6-BCBDDB5DF89B}" type="presParOf" srcId="{BFD2AC7C-10BD-1F42-8326-0A9F8BFD0538}" destId="{10549035-FBF8-E248-B896-0F0AE2FE4261}" srcOrd="1" destOrd="0" presId="urn:microsoft.com/office/officeart/2005/8/layout/pList2"/>
    <dgm:cxn modelId="{430D2EF7-B751-7945-9950-4417EF4EEBF5}" type="presParOf" srcId="{BFD2AC7C-10BD-1F42-8326-0A9F8BFD0538}" destId="{77DF6160-90CD-B849-BD0F-92CA1FC64BC7}" srcOrd="2" destOrd="0" presId="urn:microsoft.com/office/officeart/2005/8/layout/pList2"/>
    <dgm:cxn modelId="{113E8E2E-68B4-F942-9BE8-64E945C6AF0D}" type="presParOf" srcId="{77DF6160-90CD-B849-BD0F-92CA1FC64BC7}" destId="{5EB6CE25-4714-E548-8E7A-BF932FFBBD76}" srcOrd="0" destOrd="0" presId="urn:microsoft.com/office/officeart/2005/8/layout/pList2"/>
    <dgm:cxn modelId="{06839DDB-3C41-A740-BC81-ED02496FC565}" type="presParOf" srcId="{77DF6160-90CD-B849-BD0F-92CA1FC64BC7}" destId="{F01189DE-0ACA-C14A-8E70-E972A0AB5593}" srcOrd="1" destOrd="0" presId="urn:microsoft.com/office/officeart/2005/8/layout/pList2"/>
    <dgm:cxn modelId="{63BFA92F-6154-0844-A143-0BA632082BC9}" type="presParOf" srcId="{77DF6160-90CD-B849-BD0F-92CA1FC64BC7}" destId="{DF710A37-8D1F-FA4F-94E8-118A4F71B21D}" srcOrd="2" destOrd="0" presId="urn:microsoft.com/office/officeart/2005/8/layout/pList2"/>
    <dgm:cxn modelId="{062BAE3A-BB50-E844-B4BF-C2ECCF19E0BD}" type="presParOf" srcId="{BFD2AC7C-10BD-1F42-8326-0A9F8BFD0538}" destId="{CCEF5175-84A8-9542-B5D2-E9127BEFF858}" srcOrd="3" destOrd="0" presId="urn:microsoft.com/office/officeart/2005/8/layout/pList2"/>
    <dgm:cxn modelId="{5C86B3F4-D750-5741-9B57-E4DB43A529B4}" type="presParOf" srcId="{BFD2AC7C-10BD-1F42-8326-0A9F8BFD0538}" destId="{BED3F586-F816-4D42-8465-AF135D398C05}" srcOrd="4" destOrd="0" presId="urn:microsoft.com/office/officeart/2005/8/layout/pList2"/>
    <dgm:cxn modelId="{33DAD72B-7C28-354C-9CAB-994894A3E191}" type="presParOf" srcId="{BED3F586-F816-4D42-8465-AF135D398C05}" destId="{EBE6A392-52BF-5A4D-A3D0-5D834A428CC3}" srcOrd="0" destOrd="0" presId="urn:microsoft.com/office/officeart/2005/8/layout/pList2"/>
    <dgm:cxn modelId="{B58D0565-1AA2-A249-9B3A-CEEADD47A659}" type="presParOf" srcId="{BED3F586-F816-4D42-8465-AF135D398C05}" destId="{D9B09D40-0C6A-6741-8F6B-C5B8DAA42F2C}" srcOrd="1" destOrd="0" presId="urn:microsoft.com/office/officeart/2005/8/layout/pList2"/>
    <dgm:cxn modelId="{C00A96C7-B295-A14F-85FF-909731823882}" type="presParOf" srcId="{BED3F586-F816-4D42-8465-AF135D398C05}" destId="{1888C18C-D779-1047-947C-09D8EFC767A3}"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0DC7EC-820A-0945-9279-41E9F6EB918C}" type="doc">
      <dgm:prSet loTypeId="urn:microsoft.com/office/officeart/2008/layout/CircularPictureCallout" loCatId="" qsTypeId="urn:microsoft.com/office/officeart/2005/8/quickstyle/simple4" qsCatId="simple" csTypeId="urn:microsoft.com/office/officeart/2005/8/colors/accent0_1" csCatId="mainScheme" phldr="1"/>
      <dgm:spPr/>
      <dgm:t>
        <a:bodyPr/>
        <a:lstStyle/>
        <a:p>
          <a:endParaRPr lang="en-US"/>
        </a:p>
      </dgm:t>
    </dgm:pt>
    <dgm:pt modelId="{C471F51A-7FF9-D147-8563-9BA9AE6193A6}">
      <dgm:prSet phldrT="[Text]"/>
      <dgm:spPr/>
      <dgm:t>
        <a:bodyPr/>
        <a:lstStyle/>
        <a:p>
          <a:r>
            <a:rPr lang="en-US" dirty="0" smtClean="0"/>
            <a:t>Improve Search/Access time</a:t>
          </a:r>
          <a:endParaRPr lang="en-US" dirty="0"/>
        </a:p>
      </dgm:t>
    </dgm:pt>
    <dgm:pt modelId="{BAFDA747-1075-5F42-BA22-2FA8A02AA3C7}" type="parTrans" cxnId="{04F95562-67AA-1D4A-A6A6-DE42F32E1113}">
      <dgm:prSet/>
      <dgm:spPr/>
      <dgm:t>
        <a:bodyPr/>
        <a:lstStyle/>
        <a:p>
          <a:endParaRPr lang="en-US"/>
        </a:p>
      </dgm:t>
    </dgm:pt>
    <dgm:pt modelId="{299FE46B-EB29-7145-B448-E06429D14176}" type="sibTrans" cxnId="{04F95562-67AA-1D4A-A6A6-DE42F32E1113}">
      <dgm:prSet/>
      <dgm:spPr>
        <a:blipFill rotWithShape="1">
          <a:blip xmlns:r="http://schemas.openxmlformats.org/officeDocument/2006/relationships" r:embed="rId1">
            <a:lum bright="70000" contrast="-70000"/>
          </a:blip>
          <a:stretch>
            <a:fillRect/>
          </a:stretch>
        </a:blipFill>
      </dgm:spPr>
      <dgm:t>
        <a:bodyPr/>
        <a:lstStyle/>
        <a:p>
          <a:endParaRPr lang="en-US"/>
        </a:p>
      </dgm:t>
    </dgm:pt>
    <dgm:pt modelId="{1E6A6348-0D4A-194B-9C8F-B8334B1C8399}">
      <dgm:prSet phldrT="[Text]"/>
      <dgm:spPr/>
      <dgm:t>
        <a:bodyPr/>
        <a:lstStyle/>
        <a:p>
          <a:r>
            <a:rPr lang="en-US" dirty="0" smtClean="0"/>
            <a:t>Without sorting take longer time</a:t>
          </a:r>
          <a:endParaRPr lang="en-US" dirty="0"/>
        </a:p>
      </dgm:t>
    </dgm:pt>
    <dgm:pt modelId="{F11E2ED2-EAE0-6D40-BE6C-1406E31BDDED}" type="parTrans" cxnId="{A5969E9C-370A-9C4F-86FC-9080F3575382}">
      <dgm:prSet/>
      <dgm:spPr/>
      <dgm:t>
        <a:bodyPr/>
        <a:lstStyle/>
        <a:p>
          <a:endParaRPr lang="en-US"/>
        </a:p>
      </dgm:t>
    </dgm:pt>
    <dgm:pt modelId="{684C8411-C3F8-AE49-B52E-9ECDB9DB8D6E}" type="sibTrans" cxnId="{A5969E9C-370A-9C4F-86FC-9080F3575382}">
      <dgm:prSet/>
      <dgm:spPr>
        <a:blipFill rotWithShape="1">
          <a:blip xmlns:r="http://schemas.openxmlformats.org/officeDocument/2006/relationships" r:embed="rId2"/>
          <a:stretch>
            <a:fillRect/>
          </a:stretch>
        </a:blipFill>
      </dgm:spPr>
      <dgm:t>
        <a:bodyPr/>
        <a:lstStyle/>
        <a:p>
          <a:endParaRPr lang="en-US"/>
        </a:p>
      </dgm:t>
    </dgm:pt>
    <dgm:pt modelId="{B3115935-7660-5B46-AF62-AC43DD157C9D}">
      <dgm:prSet phldrT="[Text]"/>
      <dgm:spPr/>
      <dgm:t>
        <a:bodyPr/>
        <a:lstStyle/>
        <a:p>
          <a:r>
            <a:rPr lang="en-US" dirty="0" smtClean="0"/>
            <a:t>Best for large data</a:t>
          </a:r>
          <a:endParaRPr lang="en-US" dirty="0"/>
        </a:p>
      </dgm:t>
    </dgm:pt>
    <dgm:pt modelId="{5C279DC5-0C6E-D943-B882-ACCE11807508}" type="parTrans" cxnId="{775AFCA6-7F38-FA44-8779-C1C875BDBE75}">
      <dgm:prSet/>
      <dgm:spPr/>
      <dgm:t>
        <a:bodyPr/>
        <a:lstStyle/>
        <a:p>
          <a:endParaRPr lang="en-US"/>
        </a:p>
      </dgm:t>
    </dgm:pt>
    <dgm:pt modelId="{7DB2E39D-EF5A-484B-B6C2-1FF6D75DFF88}" type="sibTrans" cxnId="{775AFCA6-7F38-FA44-8779-C1C875BDBE75}">
      <dgm:prSet/>
      <dgm:spPr>
        <a:blipFill rotWithShape="1">
          <a:blip xmlns:r="http://schemas.openxmlformats.org/officeDocument/2006/relationships" r:embed="rId3"/>
          <a:stretch>
            <a:fillRect/>
          </a:stretch>
        </a:blipFill>
      </dgm:spPr>
      <dgm:t>
        <a:bodyPr/>
        <a:lstStyle/>
        <a:p>
          <a:endParaRPr lang="en-US"/>
        </a:p>
      </dgm:t>
    </dgm:pt>
    <dgm:pt modelId="{C8583ECB-FAE1-5E4F-B82D-EA4A82DF300E}" type="pres">
      <dgm:prSet presAssocID="{5D0DC7EC-820A-0945-9279-41E9F6EB918C}" presName="Name0" presStyleCnt="0">
        <dgm:presLayoutVars>
          <dgm:chMax val="7"/>
          <dgm:chPref val="7"/>
          <dgm:dir/>
        </dgm:presLayoutVars>
      </dgm:prSet>
      <dgm:spPr/>
      <dgm:t>
        <a:bodyPr/>
        <a:lstStyle/>
        <a:p>
          <a:endParaRPr lang="en-US"/>
        </a:p>
      </dgm:t>
    </dgm:pt>
    <dgm:pt modelId="{29FFC115-C2B5-AF45-851B-4F1CACAC504F}" type="pres">
      <dgm:prSet presAssocID="{5D0DC7EC-820A-0945-9279-41E9F6EB918C}" presName="Name1" presStyleCnt="0"/>
      <dgm:spPr/>
    </dgm:pt>
    <dgm:pt modelId="{D88DCEF8-0D75-7544-A9B3-A40BCB81ED00}" type="pres">
      <dgm:prSet presAssocID="{299FE46B-EB29-7145-B448-E06429D14176}" presName="picture_1" presStyleCnt="0"/>
      <dgm:spPr/>
    </dgm:pt>
    <dgm:pt modelId="{92784F54-2CDE-B045-A2CB-904383F441B2}" type="pres">
      <dgm:prSet presAssocID="{299FE46B-EB29-7145-B448-E06429D14176}" presName="pictureRepeatNode" presStyleLbl="alignImgPlace1" presStyleIdx="0" presStyleCnt="3"/>
      <dgm:spPr/>
      <dgm:t>
        <a:bodyPr/>
        <a:lstStyle/>
        <a:p>
          <a:endParaRPr lang="en-US"/>
        </a:p>
      </dgm:t>
    </dgm:pt>
    <dgm:pt modelId="{4A7815DC-B205-1E40-85E7-1D61849E9C8D}" type="pres">
      <dgm:prSet presAssocID="{C471F51A-7FF9-D147-8563-9BA9AE6193A6}" presName="text_1" presStyleLbl="node1" presStyleIdx="0" presStyleCnt="0">
        <dgm:presLayoutVars>
          <dgm:bulletEnabled val="1"/>
        </dgm:presLayoutVars>
      </dgm:prSet>
      <dgm:spPr/>
      <dgm:t>
        <a:bodyPr/>
        <a:lstStyle/>
        <a:p>
          <a:endParaRPr lang="en-US"/>
        </a:p>
      </dgm:t>
    </dgm:pt>
    <dgm:pt modelId="{E2832490-FBF2-084A-8BB6-A399936484BE}" type="pres">
      <dgm:prSet presAssocID="{7DB2E39D-EF5A-484B-B6C2-1FF6D75DFF88}" presName="picture_2" presStyleCnt="0"/>
      <dgm:spPr/>
    </dgm:pt>
    <dgm:pt modelId="{A43AE204-F9FD-5E47-B8C2-EA5D53636AD1}" type="pres">
      <dgm:prSet presAssocID="{7DB2E39D-EF5A-484B-B6C2-1FF6D75DFF88}" presName="pictureRepeatNode" presStyleLbl="alignImgPlace1" presStyleIdx="1" presStyleCnt="3"/>
      <dgm:spPr/>
      <dgm:t>
        <a:bodyPr/>
        <a:lstStyle/>
        <a:p>
          <a:endParaRPr lang="en-US"/>
        </a:p>
      </dgm:t>
    </dgm:pt>
    <dgm:pt modelId="{D95322B9-06F7-474F-A705-86168D70B8FE}" type="pres">
      <dgm:prSet presAssocID="{B3115935-7660-5B46-AF62-AC43DD157C9D}" presName="line_2" presStyleLbl="parChTrans1D1" presStyleIdx="0" presStyleCnt="2"/>
      <dgm:spPr/>
    </dgm:pt>
    <dgm:pt modelId="{F3607F80-72B8-6B43-A995-2E0CE7DDAAEF}" type="pres">
      <dgm:prSet presAssocID="{B3115935-7660-5B46-AF62-AC43DD157C9D}" presName="textparent_2" presStyleLbl="node1" presStyleIdx="0" presStyleCnt="0"/>
      <dgm:spPr/>
    </dgm:pt>
    <dgm:pt modelId="{F8071D22-29A6-924E-91AC-BDFCB62A97B6}" type="pres">
      <dgm:prSet presAssocID="{B3115935-7660-5B46-AF62-AC43DD157C9D}" presName="text_2" presStyleLbl="revTx" presStyleIdx="0" presStyleCnt="2">
        <dgm:presLayoutVars>
          <dgm:bulletEnabled val="1"/>
        </dgm:presLayoutVars>
      </dgm:prSet>
      <dgm:spPr/>
      <dgm:t>
        <a:bodyPr/>
        <a:lstStyle/>
        <a:p>
          <a:endParaRPr lang="en-US"/>
        </a:p>
      </dgm:t>
    </dgm:pt>
    <dgm:pt modelId="{22F81898-AD6C-3248-A5EC-6793E58E796A}" type="pres">
      <dgm:prSet presAssocID="{684C8411-C3F8-AE49-B52E-9ECDB9DB8D6E}" presName="picture_3" presStyleCnt="0"/>
      <dgm:spPr/>
    </dgm:pt>
    <dgm:pt modelId="{A49C463D-7140-0E49-8852-457457AA3283}" type="pres">
      <dgm:prSet presAssocID="{684C8411-C3F8-AE49-B52E-9ECDB9DB8D6E}" presName="pictureRepeatNode" presStyleLbl="alignImgPlace1" presStyleIdx="2" presStyleCnt="3"/>
      <dgm:spPr/>
      <dgm:t>
        <a:bodyPr/>
        <a:lstStyle/>
        <a:p>
          <a:endParaRPr lang="en-US"/>
        </a:p>
      </dgm:t>
    </dgm:pt>
    <dgm:pt modelId="{5C8944F6-5D01-E14E-B2D9-29511B27454B}" type="pres">
      <dgm:prSet presAssocID="{1E6A6348-0D4A-194B-9C8F-B8334B1C8399}" presName="line_3" presStyleLbl="parChTrans1D1" presStyleIdx="1" presStyleCnt="2"/>
      <dgm:spPr/>
    </dgm:pt>
    <dgm:pt modelId="{D0664EA8-EEB0-9E45-8513-27728724B167}" type="pres">
      <dgm:prSet presAssocID="{1E6A6348-0D4A-194B-9C8F-B8334B1C8399}" presName="textparent_3" presStyleLbl="node1" presStyleIdx="0" presStyleCnt="0"/>
      <dgm:spPr/>
    </dgm:pt>
    <dgm:pt modelId="{9F80D21D-7631-BF42-ADC2-B7A6D76DD051}" type="pres">
      <dgm:prSet presAssocID="{1E6A6348-0D4A-194B-9C8F-B8334B1C8399}" presName="text_3" presStyleLbl="revTx" presStyleIdx="1" presStyleCnt="2">
        <dgm:presLayoutVars>
          <dgm:bulletEnabled val="1"/>
        </dgm:presLayoutVars>
      </dgm:prSet>
      <dgm:spPr/>
      <dgm:t>
        <a:bodyPr/>
        <a:lstStyle/>
        <a:p>
          <a:endParaRPr lang="en-US"/>
        </a:p>
      </dgm:t>
    </dgm:pt>
  </dgm:ptLst>
  <dgm:cxnLst>
    <dgm:cxn modelId="{26A01713-1CDA-794A-A97D-FFABF965DF7D}" type="presOf" srcId="{7DB2E39D-EF5A-484B-B6C2-1FF6D75DFF88}" destId="{A43AE204-F9FD-5E47-B8C2-EA5D53636AD1}" srcOrd="0" destOrd="0" presId="urn:microsoft.com/office/officeart/2008/layout/CircularPictureCallout"/>
    <dgm:cxn modelId="{4C075EB4-CFB8-E448-A50E-B85A9D445519}" type="presOf" srcId="{B3115935-7660-5B46-AF62-AC43DD157C9D}" destId="{F8071D22-29A6-924E-91AC-BDFCB62A97B6}" srcOrd="0" destOrd="0" presId="urn:microsoft.com/office/officeart/2008/layout/CircularPictureCallout"/>
    <dgm:cxn modelId="{9CD9998F-E26B-D147-89AA-DAE92BBD8527}" type="presOf" srcId="{299FE46B-EB29-7145-B448-E06429D14176}" destId="{92784F54-2CDE-B045-A2CB-904383F441B2}" srcOrd="0" destOrd="0" presId="urn:microsoft.com/office/officeart/2008/layout/CircularPictureCallout"/>
    <dgm:cxn modelId="{775AFCA6-7F38-FA44-8779-C1C875BDBE75}" srcId="{5D0DC7EC-820A-0945-9279-41E9F6EB918C}" destId="{B3115935-7660-5B46-AF62-AC43DD157C9D}" srcOrd="1" destOrd="0" parTransId="{5C279DC5-0C6E-D943-B882-ACCE11807508}" sibTransId="{7DB2E39D-EF5A-484B-B6C2-1FF6D75DFF88}"/>
    <dgm:cxn modelId="{739226AF-A558-E344-9755-184FF094DB4F}" type="presOf" srcId="{1E6A6348-0D4A-194B-9C8F-B8334B1C8399}" destId="{9F80D21D-7631-BF42-ADC2-B7A6D76DD051}" srcOrd="0" destOrd="0" presId="urn:microsoft.com/office/officeart/2008/layout/CircularPictureCallout"/>
    <dgm:cxn modelId="{A5969E9C-370A-9C4F-86FC-9080F3575382}" srcId="{5D0DC7EC-820A-0945-9279-41E9F6EB918C}" destId="{1E6A6348-0D4A-194B-9C8F-B8334B1C8399}" srcOrd="2" destOrd="0" parTransId="{F11E2ED2-EAE0-6D40-BE6C-1406E31BDDED}" sibTransId="{684C8411-C3F8-AE49-B52E-9ECDB9DB8D6E}"/>
    <dgm:cxn modelId="{B816BFA0-DC9A-A143-8ED5-B0AF5E99D746}" type="presOf" srcId="{C471F51A-7FF9-D147-8563-9BA9AE6193A6}" destId="{4A7815DC-B205-1E40-85E7-1D61849E9C8D}" srcOrd="0" destOrd="0" presId="urn:microsoft.com/office/officeart/2008/layout/CircularPictureCallout"/>
    <dgm:cxn modelId="{04F95562-67AA-1D4A-A6A6-DE42F32E1113}" srcId="{5D0DC7EC-820A-0945-9279-41E9F6EB918C}" destId="{C471F51A-7FF9-D147-8563-9BA9AE6193A6}" srcOrd="0" destOrd="0" parTransId="{BAFDA747-1075-5F42-BA22-2FA8A02AA3C7}" sibTransId="{299FE46B-EB29-7145-B448-E06429D14176}"/>
    <dgm:cxn modelId="{EF0A2A0E-53D9-3344-A64F-2AF37219612E}" type="presOf" srcId="{5D0DC7EC-820A-0945-9279-41E9F6EB918C}" destId="{C8583ECB-FAE1-5E4F-B82D-EA4A82DF300E}" srcOrd="0" destOrd="0" presId="urn:microsoft.com/office/officeart/2008/layout/CircularPictureCallout"/>
    <dgm:cxn modelId="{AAD8118A-E94D-7641-ACC7-B4308827006B}" type="presOf" srcId="{684C8411-C3F8-AE49-B52E-9ECDB9DB8D6E}" destId="{A49C463D-7140-0E49-8852-457457AA3283}" srcOrd="0" destOrd="0" presId="urn:microsoft.com/office/officeart/2008/layout/CircularPictureCallout"/>
    <dgm:cxn modelId="{48703BC5-9DAD-D74E-9573-E0BFA6DD45E1}" type="presParOf" srcId="{C8583ECB-FAE1-5E4F-B82D-EA4A82DF300E}" destId="{29FFC115-C2B5-AF45-851B-4F1CACAC504F}" srcOrd="0" destOrd="0" presId="urn:microsoft.com/office/officeart/2008/layout/CircularPictureCallout"/>
    <dgm:cxn modelId="{616CAB19-FEFB-B34C-8053-63DFA92D93EA}" type="presParOf" srcId="{29FFC115-C2B5-AF45-851B-4F1CACAC504F}" destId="{D88DCEF8-0D75-7544-A9B3-A40BCB81ED00}" srcOrd="0" destOrd="0" presId="urn:microsoft.com/office/officeart/2008/layout/CircularPictureCallout"/>
    <dgm:cxn modelId="{5843D3DF-F0FA-1D4E-8EDB-5322CF120CAA}" type="presParOf" srcId="{D88DCEF8-0D75-7544-A9B3-A40BCB81ED00}" destId="{92784F54-2CDE-B045-A2CB-904383F441B2}" srcOrd="0" destOrd="0" presId="urn:microsoft.com/office/officeart/2008/layout/CircularPictureCallout"/>
    <dgm:cxn modelId="{F8FC3DAD-0C09-6244-8CA4-56035BC4ED9F}" type="presParOf" srcId="{29FFC115-C2B5-AF45-851B-4F1CACAC504F}" destId="{4A7815DC-B205-1E40-85E7-1D61849E9C8D}" srcOrd="1" destOrd="0" presId="urn:microsoft.com/office/officeart/2008/layout/CircularPictureCallout"/>
    <dgm:cxn modelId="{B051B5AD-17C5-7543-83A0-2DD688C0C8F7}" type="presParOf" srcId="{29FFC115-C2B5-AF45-851B-4F1CACAC504F}" destId="{E2832490-FBF2-084A-8BB6-A399936484BE}" srcOrd="2" destOrd="0" presId="urn:microsoft.com/office/officeart/2008/layout/CircularPictureCallout"/>
    <dgm:cxn modelId="{908D2699-65B6-214A-A0D3-0C80BB24C48D}" type="presParOf" srcId="{E2832490-FBF2-084A-8BB6-A399936484BE}" destId="{A43AE204-F9FD-5E47-B8C2-EA5D53636AD1}" srcOrd="0" destOrd="0" presId="urn:microsoft.com/office/officeart/2008/layout/CircularPictureCallout"/>
    <dgm:cxn modelId="{58AEC155-C071-604E-BC91-903D8A9DBF02}" type="presParOf" srcId="{29FFC115-C2B5-AF45-851B-4F1CACAC504F}" destId="{D95322B9-06F7-474F-A705-86168D70B8FE}" srcOrd="3" destOrd="0" presId="urn:microsoft.com/office/officeart/2008/layout/CircularPictureCallout"/>
    <dgm:cxn modelId="{7705A999-A99A-F44D-8B9D-F613D4634D97}" type="presParOf" srcId="{29FFC115-C2B5-AF45-851B-4F1CACAC504F}" destId="{F3607F80-72B8-6B43-A995-2E0CE7DDAAEF}" srcOrd="4" destOrd="0" presId="urn:microsoft.com/office/officeart/2008/layout/CircularPictureCallout"/>
    <dgm:cxn modelId="{B001BC3D-9304-F848-A5D7-B933E88C07B8}" type="presParOf" srcId="{F3607F80-72B8-6B43-A995-2E0CE7DDAAEF}" destId="{F8071D22-29A6-924E-91AC-BDFCB62A97B6}" srcOrd="0" destOrd="0" presId="urn:microsoft.com/office/officeart/2008/layout/CircularPictureCallout"/>
    <dgm:cxn modelId="{DCDE93CC-C465-694C-ACDA-9E1511BB9004}" type="presParOf" srcId="{29FFC115-C2B5-AF45-851B-4F1CACAC504F}" destId="{22F81898-AD6C-3248-A5EC-6793E58E796A}" srcOrd="5" destOrd="0" presId="urn:microsoft.com/office/officeart/2008/layout/CircularPictureCallout"/>
    <dgm:cxn modelId="{1287E5D6-44C8-194F-88A1-5C1AF74F719F}" type="presParOf" srcId="{22F81898-AD6C-3248-A5EC-6793E58E796A}" destId="{A49C463D-7140-0E49-8852-457457AA3283}" srcOrd="0" destOrd="0" presId="urn:microsoft.com/office/officeart/2008/layout/CircularPictureCallout"/>
    <dgm:cxn modelId="{0C0FABC6-A232-A74D-BD4B-23BB147333BC}" type="presParOf" srcId="{29FFC115-C2B5-AF45-851B-4F1CACAC504F}" destId="{5C8944F6-5D01-E14E-B2D9-29511B27454B}" srcOrd="6" destOrd="0" presId="urn:microsoft.com/office/officeart/2008/layout/CircularPictureCallout"/>
    <dgm:cxn modelId="{B6A6A13E-DEB3-A946-9C64-DB7123B1AC78}" type="presParOf" srcId="{29FFC115-C2B5-AF45-851B-4F1CACAC504F}" destId="{D0664EA8-EEB0-9E45-8513-27728724B167}" srcOrd="7" destOrd="0" presId="urn:microsoft.com/office/officeart/2008/layout/CircularPictureCallout"/>
    <dgm:cxn modelId="{21B2CA2D-44FD-E44D-A171-B391A8DB7918}" type="presParOf" srcId="{D0664EA8-EEB0-9E45-8513-27728724B167}" destId="{9F80D21D-7631-BF42-ADC2-B7A6D76DD051}" srcOrd="0" destOrd="0" presId="urn:microsoft.com/office/officeart/2008/layout/CircularPictureCallou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1572ABA-260B-A742-89A8-104F5CA22ADB}" type="doc">
      <dgm:prSet loTypeId="urn:microsoft.com/office/officeart/2005/8/layout/vList5" loCatId="" qsTypeId="urn:microsoft.com/office/officeart/2005/8/quickstyle/simple2" qsCatId="simple" csTypeId="urn:microsoft.com/office/officeart/2005/8/colors/accent0_3" csCatId="mainScheme"/>
      <dgm:spPr/>
      <dgm:t>
        <a:bodyPr/>
        <a:lstStyle/>
        <a:p>
          <a:endParaRPr lang="en-US"/>
        </a:p>
      </dgm:t>
    </dgm:pt>
    <dgm:pt modelId="{B250FF7F-720C-E14B-B73F-F373DA272188}">
      <dgm:prSet/>
      <dgm:spPr/>
      <dgm:t>
        <a:bodyPr/>
        <a:lstStyle/>
        <a:p>
          <a:pPr rtl="0"/>
          <a:r>
            <a:rPr lang="en-US" smtClean="0"/>
            <a:t>Sorting list name</a:t>
          </a:r>
          <a:endParaRPr lang="en-US"/>
        </a:p>
      </dgm:t>
    </dgm:pt>
    <dgm:pt modelId="{E9C154BC-8670-9C4D-94B1-E115C21FC7A1}" type="parTrans" cxnId="{C03CE03B-1AC2-2447-A8CF-0CEC43900692}">
      <dgm:prSet/>
      <dgm:spPr/>
      <dgm:t>
        <a:bodyPr/>
        <a:lstStyle/>
        <a:p>
          <a:endParaRPr lang="en-US"/>
        </a:p>
      </dgm:t>
    </dgm:pt>
    <dgm:pt modelId="{DA4C3A28-AF2E-1449-BCA7-B7ABC5205A4B}" type="sibTrans" cxnId="{C03CE03B-1AC2-2447-A8CF-0CEC43900692}">
      <dgm:prSet/>
      <dgm:spPr/>
      <dgm:t>
        <a:bodyPr/>
        <a:lstStyle/>
        <a:p>
          <a:endParaRPr lang="en-US"/>
        </a:p>
      </dgm:t>
    </dgm:pt>
    <dgm:pt modelId="{211574D9-985C-6247-8A30-3065DAF80CB3}">
      <dgm:prSet/>
      <dgm:spPr/>
      <dgm:t>
        <a:bodyPr/>
        <a:lstStyle/>
        <a:p>
          <a:pPr rtl="0"/>
          <a:r>
            <a:rPr lang="en-US" smtClean="0"/>
            <a:t>Student Ranking, etc</a:t>
          </a:r>
          <a:endParaRPr lang="en-US"/>
        </a:p>
      </dgm:t>
    </dgm:pt>
    <dgm:pt modelId="{7BAF7A69-2169-E846-9DCD-9DF76E551318}" type="parTrans" cxnId="{AC872AEA-CBA4-D144-8684-6B4215497AE7}">
      <dgm:prSet/>
      <dgm:spPr/>
      <dgm:t>
        <a:bodyPr/>
        <a:lstStyle/>
        <a:p>
          <a:endParaRPr lang="en-US"/>
        </a:p>
      </dgm:t>
    </dgm:pt>
    <dgm:pt modelId="{FF9202D7-417B-8449-9A3D-F5A4880E3342}" type="sibTrans" cxnId="{AC872AEA-CBA4-D144-8684-6B4215497AE7}">
      <dgm:prSet/>
      <dgm:spPr/>
      <dgm:t>
        <a:bodyPr/>
        <a:lstStyle/>
        <a:p>
          <a:endParaRPr lang="en-US"/>
        </a:p>
      </dgm:t>
    </dgm:pt>
    <dgm:pt modelId="{22A32297-47EC-1B46-A3E1-9CF3470A9FE8}">
      <dgm:prSet/>
      <dgm:spPr/>
      <dgm:t>
        <a:bodyPr/>
        <a:lstStyle/>
        <a:p>
          <a:pPr rtl="0"/>
          <a:r>
            <a:rPr lang="en-US" smtClean="0"/>
            <a:t>Sorting number</a:t>
          </a:r>
          <a:endParaRPr lang="en-US"/>
        </a:p>
      </dgm:t>
    </dgm:pt>
    <dgm:pt modelId="{AE9FA1A3-DAA9-2E4B-A6CD-E9AC4CB58CE2}" type="parTrans" cxnId="{60D6776B-47EE-F245-9593-78C77F3B55F2}">
      <dgm:prSet/>
      <dgm:spPr/>
      <dgm:t>
        <a:bodyPr/>
        <a:lstStyle/>
        <a:p>
          <a:endParaRPr lang="en-US"/>
        </a:p>
      </dgm:t>
    </dgm:pt>
    <dgm:pt modelId="{58358D0B-ED11-A643-90DD-54F8CA4389C6}" type="sibTrans" cxnId="{60D6776B-47EE-F245-9593-78C77F3B55F2}">
      <dgm:prSet/>
      <dgm:spPr/>
      <dgm:t>
        <a:bodyPr/>
        <a:lstStyle/>
        <a:p>
          <a:endParaRPr lang="en-US"/>
        </a:p>
      </dgm:t>
    </dgm:pt>
    <dgm:pt modelId="{E82B49E1-0412-174A-B235-2A7A914DD690}">
      <dgm:prSet/>
      <dgm:spPr/>
      <dgm:t>
        <a:bodyPr/>
        <a:lstStyle/>
        <a:p>
          <a:pPr rtl="0"/>
          <a:r>
            <a:rPr lang="en-US" smtClean="0"/>
            <a:t>according to account number, customer number</a:t>
          </a:r>
          <a:endParaRPr lang="en-US"/>
        </a:p>
      </dgm:t>
    </dgm:pt>
    <dgm:pt modelId="{86E7E64B-5A74-7E47-AC02-0585D16B094B}" type="parTrans" cxnId="{C652FD1F-945D-8B47-A934-92CFCF3C7598}">
      <dgm:prSet/>
      <dgm:spPr/>
      <dgm:t>
        <a:bodyPr/>
        <a:lstStyle/>
        <a:p>
          <a:endParaRPr lang="en-US"/>
        </a:p>
      </dgm:t>
    </dgm:pt>
    <dgm:pt modelId="{FBBA7FD3-CFC5-B84D-A9AF-CC68B53C9969}" type="sibTrans" cxnId="{C652FD1F-945D-8B47-A934-92CFCF3C7598}">
      <dgm:prSet/>
      <dgm:spPr/>
      <dgm:t>
        <a:bodyPr/>
        <a:lstStyle/>
        <a:p>
          <a:endParaRPr lang="en-US"/>
        </a:p>
      </dgm:t>
    </dgm:pt>
    <dgm:pt modelId="{30DA100A-2727-6B4C-8E52-C3AD6FB058FD}">
      <dgm:prSet/>
      <dgm:spPr/>
      <dgm:t>
        <a:bodyPr/>
        <a:lstStyle/>
        <a:p>
          <a:pPr rtl="0"/>
          <a:r>
            <a:rPr lang="en-US" smtClean="0"/>
            <a:t>Sorting by specific means</a:t>
          </a:r>
          <a:endParaRPr lang="en-US"/>
        </a:p>
      </dgm:t>
    </dgm:pt>
    <dgm:pt modelId="{6A094E02-F351-4246-B460-EF25096D649F}" type="parTrans" cxnId="{F96E43E1-9BF3-1F41-9A49-A81940FCC67A}">
      <dgm:prSet/>
      <dgm:spPr/>
      <dgm:t>
        <a:bodyPr/>
        <a:lstStyle/>
        <a:p>
          <a:endParaRPr lang="en-US"/>
        </a:p>
      </dgm:t>
    </dgm:pt>
    <dgm:pt modelId="{AA62EF0D-1243-2645-998F-EDF69C1D192D}" type="sibTrans" cxnId="{F96E43E1-9BF3-1F41-9A49-A81940FCC67A}">
      <dgm:prSet/>
      <dgm:spPr/>
      <dgm:t>
        <a:bodyPr/>
        <a:lstStyle/>
        <a:p>
          <a:endParaRPr lang="en-US"/>
        </a:p>
      </dgm:t>
    </dgm:pt>
    <dgm:pt modelId="{A864FD8B-3877-944D-9939-2EE434BB7B23}">
      <dgm:prSet/>
      <dgm:spPr/>
      <dgm:t>
        <a:bodyPr/>
        <a:lstStyle/>
        <a:p>
          <a:pPr rtl="0"/>
          <a:r>
            <a:rPr lang="en-US" smtClean="0"/>
            <a:t>Sorting according to age, salary, etc</a:t>
          </a:r>
          <a:endParaRPr lang="en-US"/>
        </a:p>
      </dgm:t>
    </dgm:pt>
    <dgm:pt modelId="{47672791-18DD-4943-8D3F-6344BD5C00F5}" type="parTrans" cxnId="{29DD9A9F-313E-9648-B5B2-4DD4C2311A48}">
      <dgm:prSet/>
      <dgm:spPr/>
      <dgm:t>
        <a:bodyPr/>
        <a:lstStyle/>
        <a:p>
          <a:endParaRPr lang="en-US"/>
        </a:p>
      </dgm:t>
    </dgm:pt>
    <dgm:pt modelId="{ECABD7DE-7031-2F44-84D9-442006B31D19}" type="sibTrans" cxnId="{29DD9A9F-313E-9648-B5B2-4DD4C2311A48}">
      <dgm:prSet/>
      <dgm:spPr/>
      <dgm:t>
        <a:bodyPr/>
        <a:lstStyle/>
        <a:p>
          <a:endParaRPr lang="en-US"/>
        </a:p>
      </dgm:t>
    </dgm:pt>
    <dgm:pt modelId="{B172D5E3-EDBF-2449-BDEF-BA56B22A9C49}" type="pres">
      <dgm:prSet presAssocID="{B1572ABA-260B-A742-89A8-104F5CA22ADB}" presName="Name0" presStyleCnt="0">
        <dgm:presLayoutVars>
          <dgm:dir/>
          <dgm:animLvl val="lvl"/>
          <dgm:resizeHandles val="exact"/>
        </dgm:presLayoutVars>
      </dgm:prSet>
      <dgm:spPr/>
      <dgm:t>
        <a:bodyPr/>
        <a:lstStyle/>
        <a:p>
          <a:endParaRPr lang="en-US"/>
        </a:p>
      </dgm:t>
    </dgm:pt>
    <dgm:pt modelId="{4FB0165E-6DEE-CD47-B28F-0E919F209F0B}" type="pres">
      <dgm:prSet presAssocID="{B250FF7F-720C-E14B-B73F-F373DA272188}" presName="linNode" presStyleCnt="0"/>
      <dgm:spPr/>
    </dgm:pt>
    <dgm:pt modelId="{1BF38C94-DCA3-BC4F-AEFF-A87C6157CA78}" type="pres">
      <dgm:prSet presAssocID="{B250FF7F-720C-E14B-B73F-F373DA272188}" presName="parentText" presStyleLbl="node1" presStyleIdx="0" presStyleCnt="3">
        <dgm:presLayoutVars>
          <dgm:chMax val="1"/>
          <dgm:bulletEnabled val="1"/>
        </dgm:presLayoutVars>
      </dgm:prSet>
      <dgm:spPr/>
      <dgm:t>
        <a:bodyPr/>
        <a:lstStyle/>
        <a:p>
          <a:endParaRPr lang="en-US"/>
        </a:p>
      </dgm:t>
    </dgm:pt>
    <dgm:pt modelId="{2F69708B-2732-284E-8718-71111ED90FB8}" type="pres">
      <dgm:prSet presAssocID="{B250FF7F-720C-E14B-B73F-F373DA272188}" presName="descendantText" presStyleLbl="alignAccFollowNode1" presStyleIdx="0" presStyleCnt="3">
        <dgm:presLayoutVars>
          <dgm:bulletEnabled val="1"/>
        </dgm:presLayoutVars>
      </dgm:prSet>
      <dgm:spPr/>
      <dgm:t>
        <a:bodyPr/>
        <a:lstStyle/>
        <a:p>
          <a:endParaRPr lang="en-US"/>
        </a:p>
      </dgm:t>
    </dgm:pt>
    <dgm:pt modelId="{719C4666-9ECA-B345-83D3-5FF39517FFBA}" type="pres">
      <dgm:prSet presAssocID="{DA4C3A28-AF2E-1449-BCA7-B7ABC5205A4B}" presName="sp" presStyleCnt="0"/>
      <dgm:spPr/>
    </dgm:pt>
    <dgm:pt modelId="{F9701A57-BB50-3F44-8F5B-9F7AE55ED291}" type="pres">
      <dgm:prSet presAssocID="{22A32297-47EC-1B46-A3E1-9CF3470A9FE8}" presName="linNode" presStyleCnt="0"/>
      <dgm:spPr/>
    </dgm:pt>
    <dgm:pt modelId="{B8D7E5A7-0CF3-464D-A2FD-F39A5D82AE2A}" type="pres">
      <dgm:prSet presAssocID="{22A32297-47EC-1B46-A3E1-9CF3470A9FE8}" presName="parentText" presStyleLbl="node1" presStyleIdx="1" presStyleCnt="3">
        <dgm:presLayoutVars>
          <dgm:chMax val="1"/>
          <dgm:bulletEnabled val="1"/>
        </dgm:presLayoutVars>
      </dgm:prSet>
      <dgm:spPr/>
      <dgm:t>
        <a:bodyPr/>
        <a:lstStyle/>
        <a:p>
          <a:endParaRPr lang="en-US"/>
        </a:p>
      </dgm:t>
    </dgm:pt>
    <dgm:pt modelId="{FCBE74B4-1C00-7F45-ADC8-E6EE62021952}" type="pres">
      <dgm:prSet presAssocID="{22A32297-47EC-1B46-A3E1-9CF3470A9FE8}" presName="descendantText" presStyleLbl="alignAccFollowNode1" presStyleIdx="1" presStyleCnt="3">
        <dgm:presLayoutVars>
          <dgm:bulletEnabled val="1"/>
        </dgm:presLayoutVars>
      </dgm:prSet>
      <dgm:spPr/>
      <dgm:t>
        <a:bodyPr/>
        <a:lstStyle/>
        <a:p>
          <a:endParaRPr lang="en-US"/>
        </a:p>
      </dgm:t>
    </dgm:pt>
    <dgm:pt modelId="{A8EB119F-0567-AB49-8914-02C29C027EAD}" type="pres">
      <dgm:prSet presAssocID="{58358D0B-ED11-A643-90DD-54F8CA4389C6}" presName="sp" presStyleCnt="0"/>
      <dgm:spPr/>
    </dgm:pt>
    <dgm:pt modelId="{522A3B02-64BC-874D-987A-3097603F2236}" type="pres">
      <dgm:prSet presAssocID="{30DA100A-2727-6B4C-8E52-C3AD6FB058FD}" presName="linNode" presStyleCnt="0"/>
      <dgm:spPr/>
    </dgm:pt>
    <dgm:pt modelId="{70A4EF97-1D7A-BF40-8C51-1C86F3BA86A0}" type="pres">
      <dgm:prSet presAssocID="{30DA100A-2727-6B4C-8E52-C3AD6FB058FD}" presName="parentText" presStyleLbl="node1" presStyleIdx="2" presStyleCnt="3">
        <dgm:presLayoutVars>
          <dgm:chMax val="1"/>
          <dgm:bulletEnabled val="1"/>
        </dgm:presLayoutVars>
      </dgm:prSet>
      <dgm:spPr/>
      <dgm:t>
        <a:bodyPr/>
        <a:lstStyle/>
        <a:p>
          <a:endParaRPr lang="en-US"/>
        </a:p>
      </dgm:t>
    </dgm:pt>
    <dgm:pt modelId="{B31A9DF7-DF07-F543-AD2F-DBB4CEDC6466}" type="pres">
      <dgm:prSet presAssocID="{30DA100A-2727-6B4C-8E52-C3AD6FB058FD}" presName="descendantText" presStyleLbl="alignAccFollowNode1" presStyleIdx="2" presStyleCnt="3">
        <dgm:presLayoutVars>
          <dgm:bulletEnabled val="1"/>
        </dgm:presLayoutVars>
      </dgm:prSet>
      <dgm:spPr/>
      <dgm:t>
        <a:bodyPr/>
        <a:lstStyle/>
        <a:p>
          <a:endParaRPr lang="en-US"/>
        </a:p>
      </dgm:t>
    </dgm:pt>
  </dgm:ptLst>
  <dgm:cxnLst>
    <dgm:cxn modelId="{60D6776B-47EE-F245-9593-78C77F3B55F2}" srcId="{B1572ABA-260B-A742-89A8-104F5CA22ADB}" destId="{22A32297-47EC-1B46-A3E1-9CF3470A9FE8}" srcOrd="1" destOrd="0" parTransId="{AE9FA1A3-DAA9-2E4B-A6CD-E9AC4CB58CE2}" sibTransId="{58358D0B-ED11-A643-90DD-54F8CA4389C6}"/>
    <dgm:cxn modelId="{F96E43E1-9BF3-1F41-9A49-A81940FCC67A}" srcId="{B1572ABA-260B-A742-89A8-104F5CA22ADB}" destId="{30DA100A-2727-6B4C-8E52-C3AD6FB058FD}" srcOrd="2" destOrd="0" parTransId="{6A094E02-F351-4246-B460-EF25096D649F}" sibTransId="{AA62EF0D-1243-2645-998F-EDF69C1D192D}"/>
    <dgm:cxn modelId="{AC872AEA-CBA4-D144-8684-6B4215497AE7}" srcId="{B250FF7F-720C-E14B-B73F-F373DA272188}" destId="{211574D9-985C-6247-8A30-3065DAF80CB3}" srcOrd="0" destOrd="0" parTransId="{7BAF7A69-2169-E846-9DCD-9DF76E551318}" sibTransId="{FF9202D7-417B-8449-9A3D-F5A4880E3342}"/>
    <dgm:cxn modelId="{A6067D61-F83D-824A-80D0-9564ACCE83F8}" type="presOf" srcId="{30DA100A-2727-6B4C-8E52-C3AD6FB058FD}" destId="{70A4EF97-1D7A-BF40-8C51-1C86F3BA86A0}" srcOrd="0" destOrd="0" presId="urn:microsoft.com/office/officeart/2005/8/layout/vList5"/>
    <dgm:cxn modelId="{71EE8719-4257-454C-9F32-A891FC689397}" type="presOf" srcId="{211574D9-985C-6247-8A30-3065DAF80CB3}" destId="{2F69708B-2732-284E-8718-71111ED90FB8}" srcOrd="0" destOrd="0" presId="urn:microsoft.com/office/officeart/2005/8/layout/vList5"/>
    <dgm:cxn modelId="{29DD9A9F-313E-9648-B5B2-4DD4C2311A48}" srcId="{30DA100A-2727-6B4C-8E52-C3AD6FB058FD}" destId="{A864FD8B-3877-944D-9939-2EE434BB7B23}" srcOrd="0" destOrd="0" parTransId="{47672791-18DD-4943-8D3F-6344BD5C00F5}" sibTransId="{ECABD7DE-7031-2F44-84D9-442006B31D19}"/>
    <dgm:cxn modelId="{24140BFA-7FBB-FE4F-B2B3-20FB0E23FC59}" type="presOf" srcId="{B250FF7F-720C-E14B-B73F-F373DA272188}" destId="{1BF38C94-DCA3-BC4F-AEFF-A87C6157CA78}" srcOrd="0" destOrd="0" presId="urn:microsoft.com/office/officeart/2005/8/layout/vList5"/>
    <dgm:cxn modelId="{1C5E6721-2AF1-2142-B080-AE6806995F6B}" type="presOf" srcId="{22A32297-47EC-1B46-A3E1-9CF3470A9FE8}" destId="{B8D7E5A7-0CF3-464D-A2FD-F39A5D82AE2A}" srcOrd="0" destOrd="0" presId="urn:microsoft.com/office/officeart/2005/8/layout/vList5"/>
    <dgm:cxn modelId="{C652FD1F-945D-8B47-A934-92CFCF3C7598}" srcId="{22A32297-47EC-1B46-A3E1-9CF3470A9FE8}" destId="{E82B49E1-0412-174A-B235-2A7A914DD690}" srcOrd="0" destOrd="0" parTransId="{86E7E64B-5A74-7E47-AC02-0585D16B094B}" sibTransId="{FBBA7FD3-CFC5-B84D-A9AF-CC68B53C9969}"/>
    <dgm:cxn modelId="{C03CE03B-1AC2-2447-A8CF-0CEC43900692}" srcId="{B1572ABA-260B-A742-89A8-104F5CA22ADB}" destId="{B250FF7F-720C-E14B-B73F-F373DA272188}" srcOrd="0" destOrd="0" parTransId="{E9C154BC-8670-9C4D-94B1-E115C21FC7A1}" sibTransId="{DA4C3A28-AF2E-1449-BCA7-B7ABC5205A4B}"/>
    <dgm:cxn modelId="{695F508D-41E7-A74D-9EAF-C940D89CD853}" type="presOf" srcId="{A864FD8B-3877-944D-9939-2EE434BB7B23}" destId="{B31A9DF7-DF07-F543-AD2F-DBB4CEDC6466}" srcOrd="0" destOrd="0" presId="urn:microsoft.com/office/officeart/2005/8/layout/vList5"/>
    <dgm:cxn modelId="{DE8DC101-DFEC-2643-B7DF-5CA0618CA423}" type="presOf" srcId="{B1572ABA-260B-A742-89A8-104F5CA22ADB}" destId="{B172D5E3-EDBF-2449-BDEF-BA56B22A9C49}" srcOrd="0" destOrd="0" presId="urn:microsoft.com/office/officeart/2005/8/layout/vList5"/>
    <dgm:cxn modelId="{71E59821-92BB-0A4D-B0B5-99C7710AC3C9}" type="presOf" srcId="{E82B49E1-0412-174A-B235-2A7A914DD690}" destId="{FCBE74B4-1C00-7F45-ADC8-E6EE62021952}" srcOrd="0" destOrd="0" presId="urn:microsoft.com/office/officeart/2005/8/layout/vList5"/>
    <dgm:cxn modelId="{9B9ED998-8757-9C40-AC79-892DBE2BBF46}" type="presParOf" srcId="{B172D5E3-EDBF-2449-BDEF-BA56B22A9C49}" destId="{4FB0165E-6DEE-CD47-B28F-0E919F209F0B}" srcOrd="0" destOrd="0" presId="urn:microsoft.com/office/officeart/2005/8/layout/vList5"/>
    <dgm:cxn modelId="{E3FF5AC6-1CD7-C444-9DF0-7AFDA98EA310}" type="presParOf" srcId="{4FB0165E-6DEE-CD47-B28F-0E919F209F0B}" destId="{1BF38C94-DCA3-BC4F-AEFF-A87C6157CA78}" srcOrd="0" destOrd="0" presId="urn:microsoft.com/office/officeart/2005/8/layout/vList5"/>
    <dgm:cxn modelId="{34C576BB-4019-E74C-AD00-C3698453E958}" type="presParOf" srcId="{4FB0165E-6DEE-CD47-B28F-0E919F209F0B}" destId="{2F69708B-2732-284E-8718-71111ED90FB8}" srcOrd="1" destOrd="0" presId="urn:microsoft.com/office/officeart/2005/8/layout/vList5"/>
    <dgm:cxn modelId="{223DD952-2AB6-9C4A-B029-75C79B2E3E66}" type="presParOf" srcId="{B172D5E3-EDBF-2449-BDEF-BA56B22A9C49}" destId="{719C4666-9ECA-B345-83D3-5FF39517FFBA}" srcOrd="1" destOrd="0" presId="urn:microsoft.com/office/officeart/2005/8/layout/vList5"/>
    <dgm:cxn modelId="{08DB3A29-A786-9F47-818D-CA35E4555DCD}" type="presParOf" srcId="{B172D5E3-EDBF-2449-BDEF-BA56B22A9C49}" destId="{F9701A57-BB50-3F44-8F5B-9F7AE55ED291}" srcOrd="2" destOrd="0" presId="urn:microsoft.com/office/officeart/2005/8/layout/vList5"/>
    <dgm:cxn modelId="{B3EC94F2-FE2B-2D4C-907C-049FB07F55CF}" type="presParOf" srcId="{F9701A57-BB50-3F44-8F5B-9F7AE55ED291}" destId="{B8D7E5A7-0CF3-464D-A2FD-F39A5D82AE2A}" srcOrd="0" destOrd="0" presId="urn:microsoft.com/office/officeart/2005/8/layout/vList5"/>
    <dgm:cxn modelId="{C4CD3911-0E18-2B45-8AC8-38348D559A2E}" type="presParOf" srcId="{F9701A57-BB50-3F44-8F5B-9F7AE55ED291}" destId="{FCBE74B4-1C00-7F45-ADC8-E6EE62021952}" srcOrd="1" destOrd="0" presId="urn:microsoft.com/office/officeart/2005/8/layout/vList5"/>
    <dgm:cxn modelId="{89C05E58-3E76-9349-8432-5C71C17FBE3E}" type="presParOf" srcId="{B172D5E3-EDBF-2449-BDEF-BA56B22A9C49}" destId="{A8EB119F-0567-AB49-8914-02C29C027EAD}" srcOrd="3" destOrd="0" presId="urn:microsoft.com/office/officeart/2005/8/layout/vList5"/>
    <dgm:cxn modelId="{EF91783C-8B74-3844-BE51-8D0ABA60656C}" type="presParOf" srcId="{B172D5E3-EDBF-2449-BDEF-BA56B22A9C49}" destId="{522A3B02-64BC-874D-987A-3097603F2236}" srcOrd="4" destOrd="0" presId="urn:microsoft.com/office/officeart/2005/8/layout/vList5"/>
    <dgm:cxn modelId="{532369C0-3830-7744-AEE8-35ECA938E911}" type="presParOf" srcId="{522A3B02-64BC-874D-987A-3097603F2236}" destId="{70A4EF97-1D7A-BF40-8C51-1C86F3BA86A0}" srcOrd="0" destOrd="0" presId="urn:microsoft.com/office/officeart/2005/8/layout/vList5"/>
    <dgm:cxn modelId="{0B52B0F1-9C0F-124B-A44A-2869B869A870}" type="presParOf" srcId="{522A3B02-64BC-874D-987A-3097603F2236}" destId="{B31A9DF7-DF07-F543-AD2F-DBB4CEDC6466}"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2F1D5CF-4BD6-EF4A-AC0A-A706C399BD52}" type="doc">
      <dgm:prSet loTypeId="urn:microsoft.com/office/officeart/2005/8/layout/radial4" loCatId="" qsTypeId="urn:microsoft.com/office/officeart/2005/8/quickstyle/simple2" qsCatId="simple" csTypeId="urn:microsoft.com/office/officeart/2005/8/colors/accent0_2" csCatId="mainScheme" phldr="1"/>
      <dgm:spPr/>
      <dgm:t>
        <a:bodyPr/>
        <a:lstStyle/>
        <a:p>
          <a:endParaRPr lang="en-US"/>
        </a:p>
      </dgm:t>
    </dgm:pt>
    <dgm:pt modelId="{6B40B92F-E9AC-114F-BE5B-44193F42843A}">
      <dgm:prSet phldrT="[Text]"/>
      <dgm:spPr/>
      <dgm:t>
        <a:bodyPr/>
        <a:lstStyle/>
        <a:p>
          <a:r>
            <a:rPr lang="en-US" dirty="0" smtClean="0"/>
            <a:t>Sorting</a:t>
          </a:r>
          <a:endParaRPr lang="en-US" dirty="0"/>
        </a:p>
      </dgm:t>
    </dgm:pt>
    <dgm:pt modelId="{FCDEF3C2-7CA0-084B-8109-81897CBC01E0}" type="parTrans" cxnId="{65CB79E9-92B5-1B49-A90B-10C15AF4C3FD}">
      <dgm:prSet/>
      <dgm:spPr/>
      <dgm:t>
        <a:bodyPr/>
        <a:lstStyle/>
        <a:p>
          <a:endParaRPr lang="en-US"/>
        </a:p>
      </dgm:t>
    </dgm:pt>
    <dgm:pt modelId="{E5622227-A846-114C-AD46-26444760B56C}" type="sibTrans" cxnId="{65CB79E9-92B5-1B49-A90B-10C15AF4C3FD}">
      <dgm:prSet/>
      <dgm:spPr/>
      <dgm:t>
        <a:bodyPr/>
        <a:lstStyle/>
        <a:p>
          <a:endParaRPr lang="en-US"/>
        </a:p>
      </dgm:t>
    </dgm:pt>
    <dgm:pt modelId="{9C5EF242-2D2F-C144-8360-AD5421B5BD74}">
      <dgm:prSet phldrT="[Text]"/>
      <dgm:spPr/>
      <dgm:t>
        <a:bodyPr/>
        <a:lstStyle/>
        <a:p>
          <a:r>
            <a:rPr lang="en-US" dirty="0" smtClean="0">
              <a:latin typeface="Gill Sans MT" charset="0"/>
            </a:rPr>
            <a:t>Bubble sort</a:t>
          </a:r>
          <a:endParaRPr lang="en-US" dirty="0"/>
        </a:p>
      </dgm:t>
    </dgm:pt>
    <dgm:pt modelId="{77FE4236-E9E0-324F-BB7A-4264C3B57B67}" type="parTrans" cxnId="{90FA5ADC-F6C8-FD4B-A635-AB7083DA1F42}">
      <dgm:prSet/>
      <dgm:spPr/>
      <dgm:t>
        <a:bodyPr/>
        <a:lstStyle/>
        <a:p>
          <a:endParaRPr lang="en-US"/>
        </a:p>
      </dgm:t>
    </dgm:pt>
    <dgm:pt modelId="{497ACA0D-6947-4D4F-BF59-C8A7DDF32424}" type="sibTrans" cxnId="{90FA5ADC-F6C8-FD4B-A635-AB7083DA1F42}">
      <dgm:prSet/>
      <dgm:spPr/>
      <dgm:t>
        <a:bodyPr/>
        <a:lstStyle/>
        <a:p>
          <a:endParaRPr lang="en-US"/>
        </a:p>
      </dgm:t>
    </dgm:pt>
    <dgm:pt modelId="{707457B7-830D-2644-A16E-0DF0841A3B89}">
      <dgm:prSet/>
      <dgm:spPr/>
      <dgm:t>
        <a:bodyPr/>
        <a:lstStyle/>
        <a:p>
          <a:r>
            <a:rPr lang="en-US" smtClean="0">
              <a:latin typeface="Gill Sans MT" charset="0"/>
            </a:rPr>
            <a:t>Selection sort</a:t>
          </a:r>
          <a:endParaRPr lang="en-US" dirty="0">
            <a:latin typeface="Gill Sans MT" charset="0"/>
          </a:endParaRPr>
        </a:p>
      </dgm:t>
    </dgm:pt>
    <dgm:pt modelId="{46D68D17-9D9F-BA4E-9084-D831C4E66815}" type="parTrans" cxnId="{ECA27EC4-6F6A-9540-8D51-D3791E3D9DF1}">
      <dgm:prSet/>
      <dgm:spPr/>
      <dgm:t>
        <a:bodyPr/>
        <a:lstStyle/>
        <a:p>
          <a:endParaRPr lang="en-US"/>
        </a:p>
      </dgm:t>
    </dgm:pt>
    <dgm:pt modelId="{8D9DCC0D-575E-1B43-8247-B6F62FDF1D7B}" type="sibTrans" cxnId="{ECA27EC4-6F6A-9540-8D51-D3791E3D9DF1}">
      <dgm:prSet/>
      <dgm:spPr/>
      <dgm:t>
        <a:bodyPr/>
        <a:lstStyle/>
        <a:p>
          <a:endParaRPr lang="en-US"/>
        </a:p>
      </dgm:t>
    </dgm:pt>
    <dgm:pt modelId="{E1BA7B6E-D84C-1A49-9801-390290DF160B}">
      <dgm:prSet/>
      <dgm:spPr/>
      <dgm:t>
        <a:bodyPr/>
        <a:lstStyle/>
        <a:p>
          <a:r>
            <a:rPr lang="en-US" smtClean="0">
              <a:latin typeface="Gill Sans MT" charset="0"/>
            </a:rPr>
            <a:t>Insertion sort</a:t>
          </a:r>
          <a:endParaRPr lang="en-US" dirty="0">
            <a:latin typeface="Gill Sans MT" charset="0"/>
          </a:endParaRPr>
        </a:p>
      </dgm:t>
    </dgm:pt>
    <dgm:pt modelId="{4FE9D220-2017-2543-B5CA-2FC9E52B23D1}" type="parTrans" cxnId="{BA4925B3-F46E-A34D-8208-7EC6431C22F8}">
      <dgm:prSet/>
      <dgm:spPr/>
      <dgm:t>
        <a:bodyPr/>
        <a:lstStyle/>
        <a:p>
          <a:endParaRPr lang="en-US"/>
        </a:p>
      </dgm:t>
    </dgm:pt>
    <dgm:pt modelId="{5DD9485C-65DB-8E4C-A038-95AD611E7FFA}" type="sibTrans" cxnId="{BA4925B3-F46E-A34D-8208-7EC6431C22F8}">
      <dgm:prSet/>
      <dgm:spPr/>
      <dgm:t>
        <a:bodyPr/>
        <a:lstStyle/>
        <a:p>
          <a:endParaRPr lang="en-US"/>
        </a:p>
      </dgm:t>
    </dgm:pt>
    <dgm:pt modelId="{B5F8C672-EA6A-6343-8AF2-44526BBFD6E5}">
      <dgm:prSet/>
      <dgm:spPr/>
      <dgm:t>
        <a:bodyPr/>
        <a:lstStyle/>
        <a:p>
          <a:r>
            <a:rPr lang="en-US" smtClean="0">
              <a:latin typeface="Gill Sans MT" charset="0"/>
            </a:rPr>
            <a:t>Quicksort</a:t>
          </a:r>
          <a:endParaRPr lang="en-US" dirty="0">
            <a:latin typeface="Gill Sans MT" charset="0"/>
          </a:endParaRPr>
        </a:p>
      </dgm:t>
    </dgm:pt>
    <dgm:pt modelId="{B8C15624-CAAC-284C-9137-386C1CBB93B9}" type="parTrans" cxnId="{EDD10462-4699-C949-8F3E-101DE2C83952}">
      <dgm:prSet/>
      <dgm:spPr/>
      <dgm:t>
        <a:bodyPr/>
        <a:lstStyle/>
        <a:p>
          <a:endParaRPr lang="en-US"/>
        </a:p>
      </dgm:t>
    </dgm:pt>
    <dgm:pt modelId="{23CCBCAF-6B0E-8142-BFAE-DF8CE79833D5}" type="sibTrans" cxnId="{EDD10462-4699-C949-8F3E-101DE2C83952}">
      <dgm:prSet/>
      <dgm:spPr/>
      <dgm:t>
        <a:bodyPr/>
        <a:lstStyle/>
        <a:p>
          <a:endParaRPr lang="en-US"/>
        </a:p>
      </dgm:t>
    </dgm:pt>
    <dgm:pt modelId="{B9AEF1A2-1414-1446-A5CF-DBEB1E93A20E}">
      <dgm:prSet/>
      <dgm:spPr/>
      <dgm:t>
        <a:bodyPr/>
        <a:lstStyle/>
        <a:p>
          <a:r>
            <a:rPr lang="en-US" dirty="0" err="1" smtClean="0">
              <a:latin typeface="Gill Sans MT" charset="0"/>
            </a:rPr>
            <a:t>Mergesort</a:t>
          </a:r>
          <a:endParaRPr lang="en-US" dirty="0">
            <a:latin typeface="Gill Sans MT" charset="0"/>
          </a:endParaRPr>
        </a:p>
      </dgm:t>
    </dgm:pt>
    <dgm:pt modelId="{C21BDB1E-009D-F147-83EE-4F89F4D69431}" type="parTrans" cxnId="{C66698A6-75F3-2B4D-979E-09D7F3024D77}">
      <dgm:prSet/>
      <dgm:spPr/>
      <dgm:t>
        <a:bodyPr/>
        <a:lstStyle/>
        <a:p>
          <a:endParaRPr lang="en-US"/>
        </a:p>
      </dgm:t>
    </dgm:pt>
    <dgm:pt modelId="{170FE0DB-7260-B84D-9D45-988A61059803}" type="sibTrans" cxnId="{C66698A6-75F3-2B4D-979E-09D7F3024D77}">
      <dgm:prSet/>
      <dgm:spPr/>
      <dgm:t>
        <a:bodyPr/>
        <a:lstStyle/>
        <a:p>
          <a:endParaRPr lang="en-US"/>
        </a:p>
      </dgm:t>
    </dgm:pt>
    <dgm:pt modelId="{F6F6F4BC-9528-9346-9F0D-A87F7C7A7B93}">
      <dgm:prSet/>
      <dgm:spPr/>
      <dgm:t>
        <a:bodyPr/>
        <a:lstStyle/>
        <a:p>
          <a:r>
            <a:rPr lang="en-US" dirty="0" err="1" smtClean="0">
              <a:latin typeface="Gill Sans MT" charset="0"/>
            </a:rPr>
            <a:t>Heapsort</a:t>
          </a:r>
          <a:endParaRPr lang="en-US" dirty="0">
            <a:latin typeface="Gill Sans MT" charset="0"/>
          </a:endParaRPr>
        </a:p>
      </dgm:t>
    </dgm:pt>
    <dgm:pt modelId="{630B6039-B762-574F-A9BE-CE8F387F1588}" type="parTrans" cxnId="{D3B0BBF6-CF94-E249-9932-5F1565336D18}">
      <dgm:prSet/>
      <dgm:spPr/>
      <dgm:t>
        <a:bodyPr/>
        <a:lstStyle/>
        <a:p>
          <a:endParaRPr lang="en-US"/>
        </a:p>
      </dgm:t>
    </dgm:pt>
    <dgm:pt modelId="{6A0796DD-A066-AD43-9B5D-9AD604BD6815}" type="sibTrans" cxnId="{D3B0BBF6-CF94-E249-9932-5F1565336D18}">
      <dgm:prSet/>
      <dgm:spPr/>
      <dgm:t>
        <a:bodyPr/>
        <a:lstStyle/>
        <a:p>
          <a:endParaRPr lang="en-US"/>
        </a:p>
      </dgm:t>
    </dgm:pt>
    <dgm:pt modelId="{1393F85A-54B1-A546-8981-494492B4DB4E}">
      <dgm:prSet/>
      <dgm:spPr/>
      <dgm:t>
        <a:bodyPr/>
        <a:lstStyle/>
        <a:p>
          <a:r>
            <a:rPr lang="en-US" dirty="0" smtClean="0">
              <a:latin typeface="Gill Sans MT" charset="0"/>
            </a:rPr>
            <a:t> (Good for Large Data)</a:t>
          </a:r>
          <a:endParaRPr lang="en-US" dirty="0">
            <a:latin typeface="Gill Sans MT" charset="0"/>
          </a:endParaRPr>
        </a:p>
      </dgm:t>
    </dgm:pt>
    <dgm:pt modelId="{3E84BED3-B22D-904F-B524-C74791D2C3B5}" type="parTrans" cxnId="{C8C6A199-5A0B-D24E-9FDF-27D42BD6611E}">
      <dgm:prSet/>
      <dgm:spPr/>
      <dgm:t>
        <a:bodyPr/>
        <a:lstStyle/>
        <a:p>
          <a:endParaRPr lang="en-US"/>
        </a:p>
      </dgm:t>
    </dgm:pt>
    <dgm:pt modelId="{04EA1481-A747-E74C-901C-2A0E265E2690}" type="sibTrans" cxnId="{C8C6A199-5A0B-D24E-9FDF-27D42BD6611E}">
      <dgm:prSet/>
      <dgm:spPr/>
      <dgm:t>
        <a:bodyPr/>
        <a:lstStyle/>
        <a:p>
          <a:endParaRPr lang="en-US"/>
        </a:p>
      </dgm:t>
    </dgm:pt>
    <dgm:pt modelId="{B219342B-AF6A-3749-AD60-198E6CD290A2}">
      <dgm:prSet/>
      <dgm:spPr/>
      <dgm:t>
        <a:bodyPr/>
        <a:lstStyle/>
        <a:p>
          <a:r>
            <a:rPr lang="en-US" dirty="0" smtClean="0">
              <a:latin typeface="Gill Sans MT" charset="0"/>
            </a:rPr>
            <a:t> (Good for Large Data)</a:t>
          </a:r>
          <a:endParaRPr lang="en-US" dirty="0">
            <a:latin typeface="Gill Sans MT" charset="0"/>
          </a:endParaRPr>
        </a:p>
      </dgm:t>
    </dgm:pt>
    <dgm:pt modelId="{2AFF1A91-FAC5-0D43-B2A8-68BF44E6E014}" type="parTrans" cxnId="{86BCA728-1B85-014C-85FA-9035304B657B}">
      <dgm:prSet/>
      <dgm:spPr/>
      <dgm:t>
        <a:bodyPr/>
        <a:lstStyle/>
        <a:p>
          <a:endParaRPr lang="en-US"/>
        </a:p>
      </dgm:t>
    </dgm:pt>
    <dgm:pt modelId="{D01ED3D3-5FE8-F144-AE1B-4ED41622A3B0}" type="sibTrans" cxnId="{86BCA728-1B85-014C-85FA-9035304B657B}">
      <dgm:prSet/>
      <dgm:spPr/>
      <dgm:t>
        <a:bodyPr/>
        <a:lstStyle/>
        <a:p>
          <a:endParaRPr lang="en-US"/>
        </a:p>
      </dgm:t>
    </dgm:pt>
    <dgm:pt modelId="{9170BC63-CCFD-0E44-8710-531774C7F61E}" type="pres">
      <dgm:prSet presAssocID="{22F1D5CF-4BD6-EF4A-AC0A-A706C399BD52}" presName="cycle" presStyleCnt="0">
        <dgm:presLayoutVars>
          <dgm:chMax val="1"/>
          <dgm:dir/>
          <dgm:animLvl val="ctr"/>
          <dgm:resizeHandles val="exact"/>
        </dgm:presLayoutVars>
      </dgm:prSet>
      <dgm:spPr/>
      <dgm:t>
        <a:bodyPr/>
        <a:lstStyle/>
        <a:p>
          <a:endParaRPr lang="en-US"/>
        </a:p>
      </dgm:t>
    </dgm:pt>
    <dgm:pt modelId="{D14B2AB9-6B53-8A46-B55A-4D9DDE6EBB3B}" type="pres">
      <dgm:prSet presAssocID="{6B40B92F-E9AC-114F-BE5B-44193F42843A}" presName="centerShape" presStyleLbl="node0" presStyleIdx="0" presStyleCnt="1"/>
      <dgm:spPr/>
      <dgm:t>
        <a:bodyPr/>
        <a:lstStyle/>
        <a:p>
          <a:endParaRPr lang="en-US"/>
        </a:p>
      </dgm:t>
    </dgm:pt>
    <dgm:pt modelId="{1B94FA1C-BE29-A547-A1F9-10E034C1E5BC}" type="pres">
      <dgm:prSet presAssocID="{77FE4236-E9E0-324F-BB7A-4264C3B57B67}" presName="parTrans" presStyleLbl="bgSibTrans2D1" presStyleIdx="0" presStyleCnt="6"/>
      <dgm:spPr/>
      <dgm:t>
        <a:bodyPr/>
        <a:lstStyle/>
        <a:p>
          <a:endParaRPr lang="en-US"/>
        </a:p>
      </dgm:t>
    </dgm:pt>
    <dgm:pt modelId="{086CF336-4DD4-A247-A6AC-02C08365594E}" type="pres">
      <dgm:prSet presAssocID="{9C5EF242-2D2F-C144-8360-AD5421B5BD74}" presName="node" presStyleLbl="node1" presStyleIdx="0" presStyleCnt="6">
        <dgm:presLayoutVars>
          <dgm:bulletEnabled val="1"/>
        </dgm:presLayoutVars>
      </dgm:prSet>
      <dgm:spPr/>
      <dgm:t>
        <a:bodyPr/>
        <a:lstStyle/>
        <a:p>
          <a:endParaRPr lang="en-US"/>
        </a:p>
      </dgm:t>
    </dgm:pt>
    <dgm:pt modelId="{BF74BDF4-80B8-3D41-BBE3-9DCAAE9BB111}" type="pres">
      <dgm:prSet presAssocID="{46D68D17-9D9F-BA4E-9084-D831C4E66815}" presName="parTrans" presStyleLbl="bgSibTrans2D1" presStyleIdx="1" presStyleCnt="6"/>
      <dgm:spPr/>
      <dgm:t>
        <a:bodyPr/>
        <a:lstStyle/>
        <a:p>
          <a:endParaRPr lang="en-US"/>
        </a:p>
      </dgm:t>
    </dgm:pt>
    <dgm:pt modelId="{5089F309-B280-444E-92D9-E4D6C50E103F}" type="pres">
      <dgm:prSet presAssocID="{707457B7-830D-2644-A16E-0DF0841A3B89}" presName="node" presStyleLbl="node1" presStyleIdx="1" presStyleCnt="6">
        <dgm:presLayoutVars>
          <dgm:bulletEnabled val="1"/>
        </dgm:presLayoutVars>
      </dgm:prSet>
      <dgm:spPr/>
      <dgm:t>
        <a:bodyPr/>
        <a:lstStyle/>
        <a:p>
          <a:endParaRPr lang="en-US"/>
        </a:p>
      </dgm:t>
    </dgm:pt>
    <dgm:pt modelId="{D183A9F0-83F8-DD4D-A694-5376E063F95C}" type="pres">
      <dgm:prSet presAssocID="{4FE9D220-2017-2543-B5CA-2FC9E52B23D1}" presName="parTrans" presStyleLbl="bgSibTrans2D1" presStyleIdx="2" presStyleCnt="6"/>
      <dgm:spPr/>
      <dgm:t>
        <a:bodyPr/>
        <a:lstStyle/>
        <a:p>
          <a:endParaRPr lang="en-US"/>
        </a:p>
      </dgm:t>
    </dgm:pt>
    <dgm:pt modelId="{98A47D97-DBBB-0943-BB72-DE111622F940}" type="pres">
      <dgm:prSet presAssocID="{E1BA7B6E-D84C-1A49-9801-390290DF160B}" presName="node" presStyleLbl="node1" presStyleIdx="2" presStyleCnt="6">
        <dgm:presLayoutVars>
          <dgm:bulletEnabled val="1"/>
        </dgm:presLayoutVars>
      </dgm:prSet>
      <dgm:spPr/>
      <dgm:t>
        <a:bodyPr/>
        <a:lstStyle/>
        <a:p>
          <a:endParaRPr lang="en-US"/>
        </a:p>
      </dgm:t>
    </dgm:pt>
    <dgm:pt modelId="{CADD6D52-AFCF-3443-B0F3-4BDFC0BF4C51}" type="pres">
      <dgm:prSet presAssocID="{B8C15624-CAAC-284C-9137-386C1CBB93B9}" presName="parTrans" presStyleLbl="bgSibTrans2D1" presStyleIdx="3" presStyleCnt="6"/>
      <dgm:spPr/>
      <dgm:t>
        <a:bodyPr/>
        <a:lstStyle/>
        <a:p>
          <a:endParaRPr lang="en-US"/>
        </a:p>
      </dgm:t>
    </dgm:pt>
    <dgm:pt modelId="{EE43407B-2DBA-7247-BBA1-C64C8D64D656}" type="pres">
      <dgm:prSet presAssocID="{B5F8C672-EA6A-6343-8AF2-44526BBFD6E5}" presName="node" presStyleLbl="node1" presStyleIdx="3" presStyleCnt="6">
        <dgm:presLayoutVars>
          <dgm:bulletEnabled val="1"/>
        </dgm:presLayoutVars>
      </dgm:prSet>
      <dgm:spPr/>
      <dgm:t>
        <a:bodyPr/>
        <a:lstStyle/>
        <a:p>
          <a:endParaRPr lang="en-US"/>
        </a:p>
      </dgm:t>
    </dgm:pt>
    <dgm:pt modelId="{5EC94FD6-7592-104F-9929-579CF7B7FBA0}" type="pres">
      <dgm:prSet presAssocID="{C21BDB1E-009D-F147-83EE-4F89F4D69431}" presName="parTrans" presStyleLbl="bgSibTrans2D1" presStyleIdx="4" presStyleCnt="6"/>
      <dgm:spPr/>
      <dgm:t>
        <a:bodyPr/>
        <a:lstStyle/>
        <a:p>
          <a:endParaRPr lang="en-US"/>
        </a:p>
      </dgm:t>
    </dgm:pt>
    <dgm:pt modelId="{266E62F9-D4F8-5546-B13D-0F719B385D6C}" type="pres">
      <dgm:prSet presAssocID="{B9AEF1A2-1414-1446-A5CF-DBEB1E93A20E}" presName="node" presStyleLbl="node1" presStyleIdx="4" presStyleCnt="6">
        <dgm:presLayoutVars>
          <dgm:bulletEnabled val="1"/>
        </dgm:presLayoutVars>
      </dgm:prSet>
      <dgm:spPr/>
      <dgm:t>
        <a:bodyPr/>
        <a:lstStyle/>
        <a:p>
          <a:endParaRPr lang="en-US"/>
        </a:p>
      </dgm:t>
    </dgm:pt>
    <dgm:pt modelId="{74B536EC-2BAA-BA4A-81E3-76F2FE225CF3}" type="pres">
      <dgm:prSet presAssocID="{630B6039-B762-574F-A9BE-CE8F387F1588}" presName="parTrans" presStyleLbl="bgSibTrans2D1" presStyleIdx="5" presStyleCnt="6"/>
      <dgm:spPr/>
      <dgm:t>
        <a:bodyPr/>
        <a:lstStyle/>
        <a:p>
          <a:endParaRPr lang="en-US"/>
        </a:p>
      </dgm:t>
    </dgm:pt>
    <dgm:pt modelId="{3151D0E3-F1C4-3D47-8867-7BA239768AA7}" type="pres">
      <dgm:prSet presAssocID="{F6F6F4BC-9528-9346-9F0D-A87F7C7A7B93}" presName="node" presStyleLbl="node1" presStyleIdx="5" presStyleCnt="6">
        <dgm:presLayoutVars>
          <dgm:bulletEnabled val="1"/>
        </dgm:presLayoutVars>
      </dgm:prSet>
      <dgm:spPr/>
      <dgm:t>
        <a:bodyPr/>
        <a:lstStyle/>
        <a:p>
          <a:endParaRPr lang="en-US"/>
        </a:p>
      </dgm:t>
    </dgm:pt>
  </dgm:ptLst>
  <dgm:cxnLst>
    <dgm:cxn modelId="{D3B0BBF6-CF94-E249-9932-5F1565336D18}" srcId="{6B40B92F-E9AC-114F-BE5B-44193F42843A}" destId="{F6F6F4BC-9528-9346-9F0D-A87F7C7A7B93}" srcOrd="5" destOrd="0" parTransId="{630B6039-B762-574F-A9BE-CE8F387F1588}" sibTransId="{6A0796DD-A066-AD43-9B5D-9AD604BD6815}"/>
    <dgm:cxn modelId="{6D4D15E4-DBE4-2D46-96FB-DA130DA8C0DE}" type="presOf" srcId="{B219342B-AF6A-3749-AD60-198E6CD290A2}" destId="{3151D0E3-F1C4-3D47-8867-7BA239768AA7}" srcOrd="0" destOrd="1" presId="urn:microsoft.com/office/officeart/2005/8/layout/radial4"/>
    <dgm:cxn modelId="{FE8AED9E-438D-EA4C-A9EC-027F708CDD67}" type="presOf" srcId="{B5F8C672-EA6A-6343-8AF2-44526BBFD6E5}" destId="{EE43407B-2DBA-7247-BBA1-C64C8D64D656}" srcOrd="0" destOrd="0" presId="urn:microsoft.com/office/officeart/2005/8/layout/radial4"/>
    <dgm:cxn modelId="{332D897E-1391-0142-BFCC-AF41BB48362C}" type="presOf" srcId="{E1BA7B6E-D84C-1A49-9801-390290DF160B}" destId="{98A47D97-DBBB-0943-BB72-DE111622F940}" srcOrd="0" destOrd="0" presId="urn:microsoft.com/office/officeart/2005/8/layout/radial4"/>
    <dgm:cxn modelId="{C8C6A199-5A0B-D24E-9FDF-27D42BD6611E}" srcId="{B9AEF1A2-1414-1446-A5CF-DBEB1E93A20E}" destId="{1393F85A-54B1-A546-8981-494492B4DB4E}" srcOrd="0" destOrd="0" parTransId="{3E84BED3-B22D-904F-B524-C74791D2C3B5}" sibTransId="{04EA1481-A747-E74C-901C-2A0E265E2690}"/>
    <dgm:cxn modelId="{3907F4F1-5DA1-D645-B224-685B8205FC87}" type="presOf" srcId="{46D68D17-9D9F-BA4E-9084-D831C4E66815}" destId="{BF74BDF4-80B8-3D41-BBE3-9DCAAE9BB111}" srcOrd="0" destOrd="0" presId="urn:microsoft.com/office/officeart/2005/8/layout/radial4"/>
    <dgm:cxn modelId="{A9789ED5-8849-114A-B666-2D32DE336159}" type="presOf" srcId="{B8C15624-CAAC-284C-9137-386C1CBB93B9}" destId="{CADD6D52-AFCF-3443-B0F3-4BDFC0BF4C51}" srcOrd="0" destOrd="0" presId="urn:microsoft.com/office/officeart/2005/8/layout/radial4"/>
    <dgm:cxn modelId="{D678DF66-5812-2A40-8568-F735DE60EBFE}" type="presOf" srcId="{4FE9D220-2017-2543-B5CA-2FC9E52B23D1}" destId="{D183A9F0-83F8-DD4D-A694-5376E063F95C}" srcOrd="0" destOrd="0" presId="urn:microsoft.com/office/officeart/2005/8/layout/radial4"/>
    <dgm:cxn modelId="{921BEE05-FBF2-EE42-81AF-7A992DEE936A}" type="presOf" srcId="{1393F85A-54B1-A546-8981-494492B4DB4E}" destId="{266E62F9-D4F8-5546-B13D-0F719B385D6C}" srcOrd="0" destOrd="1" presId="urn:microsoft.com/office/officeart/2005/8/layout/radial4"/>
    <dgm:cxn modelId="{90FA5ADC-F6C8-FD4B-A635-AB7083DA1F42}" srcId="{6B40B92F-E9AC-114F-BE5B-44193F42843A}" destId="{9C5EF242-2D2F-C144-8360-AD5421B5BD74}" srcOrd="0" destOrd="0" parTransId="{77FE4236-E9E0-324F-BB7A-4264C3B57B67}" sibTransId="{497ACA0D-6947-4D4F-BF59-C8A7DDF32424}"/>
    <dgm:cxn modelId="{C66698A6-75F3-2B4D-979E-09D7F3024D77}" srcId="{6B40B92F-E9AC-114F-BE5B-44193F42843A}" destId="{B9AEF1A2-1414-1446-A5CF-DBEB1E93A20E}" srcOrd="4" destOrd="0" parTransId="{C21BDB1E-009D-F147-83EE-4F89F4D69431}" sibTransId="{170FE0DB-7260-B84D-9D45-988A61059803}"/>
    <dgm:cxn modelId="{F786AC7E-C62F-DC47-9A63-2D5A617DD46A}" type="presOf" srcId="{630B6039-B762-574F-A9BE-CE8F387F1588}" destId="{74B536EC-2BAA-BA4A-81E3-76F2FE225CF3}" srcOrd="0" destOrd="0" presId="urn:microsoft.com/office/officeart/2005/8/layout/radial4"/>
    <dgm:cxn modelId="{EDD10462-4699-C949-8F3E-101DE2C83952}" srcId="{6B40B92F-E9AC-114F-BE5B-44193F42843A}" destId="{B5F8C672-EA6A-6343-8AF2-44526BBFD6E5}" srcOrd="3" destOrd="0" parTransId="{B8C15624-CAAC-284C-9137-386C1CBB93B9}" sibTransId="{23CCBCAF-6B0E-8142-BFAE-DF8CE79833D5}"/>
    <dgm:cxn modelId="{8689F52E-D974-EB4E-8244-85AC1D189425}" type="presOf" srcId="{77FE4236-E9E0-324F-BB7A-4264C3B57B67}" destId="{1B94FA1C-BE29-A547-A1F9-10E034C1E5BC}" srcOrd="0" destOrd="0" presId="urn:microsoft.com/office/officeart/2005/8/layout/radial4"/>
    <dgm:cxn modelId="{BA4925B3-F46E-A34D-8208-7EC6431C22F8}" srcId="{6B40B92F-E9AC-114F-BE5B-44193F42843A}" destId="{E1BA7B6E-D84C-1A49-9801-390290DF160B}" srcOrd="2" destOrd="0" parTransId="{4FE9D220-2017-2543-B5CA-2FC9E52B23D1}" sibTransId="{5DD9485C-65DB-8E4C-A038-95AD611E7FFA}"/>
    <dgm:cxn modelId="{E7B13CFF-C56A-3D4A-812D-F8D9CD86CA83}" type="presOf" srcId="{F6F6F4BC-9528-9346-9F0D-A87F7C7A7B93}" destId="{3151D0E3-F1C4-3D47-8867-7BA239768AA7}" srcOrd="0" destOrd="0" presId="urn:microsoft.com/office/officeart/2005/8/layout/radial4"/>
    <dgm:cxn modelId="{C14B9B4D-7753-6A4C-8BB3-20CAD53B5BC8}" type="presOf" srcId="{6B40B92F-E9AC-114F-BE5B-44193F42843A}" destId="{D14B2AB9-6B53-8A46-B55A-4D9DDE6EBB3B}" srcOrd="0" destOrd="0" presId="urn:microsoft.com/office/officeart/2005/8/layout/radial4"/>
    <dgm:cxn modelId="{FC6DD7E9-9C9E-3242-8985-71F6C173AD67}" type="presOf" srcId="{C21BDB1E-009D-F147-83EE-4F89F4D69431}" destId="{5EC94FD6-7592-104F-9929-579CF7B7FBA0}" srcOrd="0" destOrd="0" presId="urn:microsoft.com/office/officeart/2005/8/layout/radial4"/>
    <dgm:cxn modelId="{86BCA728-1B85-014C-85FA-9035304B657B}" srcId="{F6F6F4BC-9528-9346-9F0D-A87F7C7A7B93}" destId="{B219342B-AF6A-3749-AD60-198E6CD290A2}" srcOrd="0" destOrd="0" parTransId="{2AFF1A91-FAC5-0D43-B2A8-68BF44E6E014}" sibTransId="{D01ED3D3-5FE8-F144-AE1B-4ED41622A3B0}"/>
    <dgm:cxn modelId="{BC9A163D-15A0-3A45-8CBF-B42CD521BA23}" type="presOf" srcId="{707457B7-830D-2644-A16E-0DF0841A3B89}" destId="{5089F309-B280-444E-92D9-E4D6C50E103F}" srcOrd="0" destOrd="0" presId="urn:microsoft.com/office/officeart/2005/8/layout/radial4"/>
    <dgm:cxn modelId="{82F51E44-364A-4E44-B2C9-B94B806636A2}" type="presOf" srcId="{9C5EF242-2D2F-C144-8360-AD5421B5BD74}" destId="{086CF336-4DD4-A247-A6AC-02C08365594E}" srcOrd="0" destOrd="0" presId="urn:microsoft.com/office/officeart/2005/8/layout/radial4"/>
    <dgm:cxn modelId="{204F5CC9-1613-7F4C-B7B6-EC11B1D3745A}" type="presOf" srcId="{22F1D5CF-4BD6-EF4A-AC0A-A706C399BD52}" destId="{9170BC63-CCFD-0E44-8710-531774C7F61E}" srcOrd="0" destOrd="0" presId="urn:microsoft.com/office/officeart/2005/8/layout/radial4"/>
    <dgm:cxn modelId="{ECA27EC4-6F6A-9540-8D51-D3791E3D9DF1}" srcId="{6B40B92F-E9AC-114F-BE5B-44193F42843A}" destId="{707457B7-830D-2644-A16E-0DF0841A3B89}" srcOrd="1" destOrd="0" parTransId="{46D68D17-9D9F-BA4E-9084-D831C4E66815}" sibTransId="{8D9DCC0D-575E-1B43-8247-B6F62FDF1D7B}"/>
    <dgm:cxn modelId="{65CB79E9-92B5-1B49-A90B-10C15AF4C3FD}" srcId="{22F1D5CF-4BD6-EF4A-AC0A-A706C399BD52}" destId="{6B40B92F-E9AC-114F-BE5B-44193F42843A}" srcOrd="0" destOrd="0" parTransId="{FCDEF3C2-7CA0-084B-8109-81897CBC01E0}" sibTransId="{E5622227-A846-114C-AD46-26444760B56C}"/>
    <dgm:cxn modelId="{188AB0A0-5BD7-C140-B85F-5F539D7FEDE1}" type="presOf" srcId="{B9AEF1A2-1414-1446-A5CF-DBEB1E93A20E}" destId="{266E62F9-D4F8-5546-B13D-0F719B385D6C}" srcOrd="0" destOrd="0" presId="urn:microsoft.com/office/officeart/2005/8/layout/radial4"/>
    <dgm:cxn modelId="{5322A5F0-48E4-E64F-ABA7-19D4E0CD2C11}" type="presParOf" srcId="{9170BC63-CCFD-0E44-8710-531774C7F61E}" destId="{D14B2AB9-6B53-8A46-B55A-4D9DDE6EBB3B}" srcOrd="0" destOrd="0" presId="urn:microsoft.com/office/officeart/2005/8/layout/radial4"/>
    <dgm:cxn modelId="{DDED3095-5FC5-DA43-8BDC-45ADFCB6051C}" type="presParOf" srcId="{9170BC63-CCFD-0E44-8710-531774C7F61E}" destId="{1B94FA1C-BE29-A547-A1F9-10E034C1E5BC}" srcOrd="1" destOrd="0" presId="urn:microsoft.com/office/officeart/2005/8/layout/radial4"/>
    <dgm:cxn modelId="{573402B2-5BCB-0F45-AFFA-F78D5F015DAF}" type="presParOf" srcId="{9170BC63-CCFD-0E44-8710-531774C7F61E}" destId="{086CF336-4DD4-A247-A6AC-02C08365594E}" srcOrd="2" destOrd="0" presId="urn:microsoft.com/office/officeart/2005/8/layout/radial4"/>
    <dgm:cxn modelId="{CCFE2749-2C5C-6440-B301-25AB9ECD8E5B}" type="presParOf" srcId="{9170BC63-CCFD-0E44-8710-531774C7F61E}" destId="{BF74BDF4-80B8-3D41-BBE3-9DCAAE9BB111}" srcOrd="3" destOrd="0" presId="urn:microsoft.com/office/officeart/2005/8/layout/radial4"/>
    <dgm:cxn modelId="{4E76B063-A26A-5C42-A3A8-B395812DBB72}" type="presParOf" srcId="{9170BC63-CCFD-0E44-8710-531774C7F61E}" destId="{5089F309-B280-444E-92D9-E4D6C50E103F}" srcOrd="4" destOrd="0" presId="urn:microsoft.com/office/officeart/2005/8/layout/radial4"/>
    <dgm:cxn modelId="{1BF36639-B706-B44D-907F-E33440BAA109}" type="presParOf" srcId="{9170BC63-CCFD-0E44-8710-531774C7F61E}" destId="{D183A9F0-83F8-DD4D-A694-5376E063F95C}" srcOrd="5" destOrd="0" presId="urn:microsoft.com/office/officeart/2005/8/layout/radial4"/>
    <dgm:cxn modelId="{02444286-7993-434D-96E3-F1099477611A}" type="presParOf" srcId="{9170BC63-CCFD-0E44-8710-531774C7F61E}" destId="{98A47D97-DBBB-0943-BB72-DE111622F940}" srcOrd="6" destOrd="0" presId="urn:microsoft.com/office/officeart/2005/8/layout/radial4"/>
    <dgm:cxn modelId="{7137AD88-D4B8-084D-A162-65168499F591}" type="presParOf" srcId="{9170BC63-CCFD-0E44-8710-531774C7F61E}" destId="{CADD6D52-AFCF-3443-B0F3-4BDFC0BF4C51}" srcOrd="7" destOrd="0" presId="urn:microsoft.com/office/officeart/2005/8/layout/radial4"/>
    <dgm:cxn modelId="{B96E14C3-A6FC-5148-940A-55FC5E0B8CD8}" type="presParOf" srcId="{9170BC63-CCFD-0E44-8710-531774C7F61E}" destId="{EE43407B-2DBA-7247-BBA1-C64C8D64D656}" srcOrd="8" destOrd="0" presId="urn:microsoft.com/office/officeart/2005/8/layout/radial4"/>
    <dgm:cxn modelId="{C3D32C1B-223D-A546-831E-DE48DE3A0775}" type="presParOf" srcId="{9170BC63-CCFD-0E44-8710-531774C7F61E}" destId="{5EC94FD6-7592-104F-9929-579CF7B7FBA0}" srcOrd="9" destOrd="0" presId="urn:microsoft.com/office/officeart/2005/8/layout/radial4"/>
    <dgm:cxn modelId="{579F3A61-CB2D-404F-9B07-8CDD9CF239B4}" type="presParOf" srcId="{9170BC63-CCFD-0E44-8710-531774C7F61E}" destId="{266E62F9-D4F8-5546-B13D-0F719B385D6C}" srcOrd="10" destOrd="0" presId="urn:microsoft.com/office/officeart/2005/8/layout/radial4"/>
    <dgm:cxn modelId="{2448B89B-71BB-B34D-B4EA-9FC3AAFA1D42}" type="presParOf" srcId="{9170BC63-CCFD-0E44-8710-531774C7F61E}" destId="{74B536EC-2BAA-BA4A-81E3-76F2FE225CF3}" srcOrd="11" destOrd="0" presId="urn:microsoft.com/office/officeart/2005/8/layout/radial4"/>
    <dgm:cxn modelId="{B07645A3-C40B-F146-A0CA-A24B11DC6055}" type="presParOf" srcId="{9170BC63-CCFD-0E44-8710-531774C7F61E}" destId="{3151D0E3-F1C4-3D47-8867-7BA239768AA7}" srcOrd="12"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1E71EDF-9D15-B047-B2F8-9D1D9B1CD4C5}" type="doc">
      <dgm:prSet loTypeId="urn:microsoft.com/office/officeart/2005/8/layout/default" loCatId="" qsTypeId="urn:microsoft.com/office/officeart/2005/8/quickstyle/simple2" qsCatId="simple" csTypeId="urn:microsoft.com/office/officeart/2005/8/colors/accent0_1" csCatId="mainScheme" phldr="1"/>
      <dgm:spPr/>
      <dgm:t>
        <a:bodyPr/>
        <a:lstStyle/>
        <a:p>
          <a:endParaRPr lang="en-US"/>
        </a:p>
      </dgm:t>
    </dgm:pt>
    <dgm:pt modelId="{4B2EDB6B-1F12-F543-84FF-C7EA32CFD972}">
      <dgm:prSet phldrT="[Text]"/>
      <dgm:spPr/>
      <dgm:t>
        <a:bodyPr/>
        <a:lstStyle/>
        <a:p>
          <a:r>
            <a:rPr lang="en-US" dirty="0" smtClean="0"/>
            <a:t>For efficiency calculation</a:t>
          </a:r>
          <a:endParaRPr lang="en-US" dirty="0"/>
        </a:p>
      </dgm:t>
    </dgm:pt>
    <dgm:pt modelId="{859FC4F3-BD53-EA44-90CA-E94869D79E3E}" type="parTrans" cxnId="{0CCEBBAB-8150-C94B-AC29-D5606B27112B}">
      <dgm:prSet/>
      <dgm:spPr/>
      <dgm:t>
        <a:bodyPr/>
        <a:lstStyle/>
        <a:p>
          <a:endParaRPr lang="en-US"/>
        </a:p>
      </dgm:t>
    </dgm:pt>
    <dgm:pt modelId="{C1BB1B3C-D1D5-0249-9A19-42D75E260F87}" type="sibTrans" cxnId="{0CCEBBAB-8150-C94B-AC29-D5606B27112B}">
      <dgm:prSet/>
      <dgm:spPr/>
      <dgm:t>
        <a:bodyPr/>
        <a:lstStyle/>
        <a:p>
          <a:endParaRPr lang="en-US"/>
        </a:p>
      </dgm:t>
    </dgm:pt>
    <dgm:pt modelId="{A3D0F34B-7636-AF46-9A5C-EDC5C55B5D45}">
      <dgm:prSet phldrT="[Text]"/>
      <dgm:spPr/>
      <dgm:t>
        <a:bodyPr/>
        <a:lstStyle/>
        <a:p>
          <a:r>
            <a:rPr lang="en-US" dirty="0" smtClean="0"/>
            <a:t>Algorithm efforts</a:t>
          </a:r>
          <a:endParaRPr lang="en-US" dirty="0"/>
        </a:p>
      </dgm:t>
    </dgm:pt>
    <dgm:pt modelId="{5CE2F0E7-FAE2-8C4D-ABE3-A8B3C452FED4}" type="parTrans" cxnId="{82222A31-123D-D443-9E59-8B169B42383A}">
      <dgm:prSet/>
      <dgm:spPr/>
      <dgm:t>
        <a:bodyPr/>
        <a:lstStyle/>
        <a:p>
          <a:endParaRPr lang="en-US"/>
        </a:p>
      </dgm:t>
    </dgm:pt>
    <dgm:pt modelId="{549688F2-A73B-144E-8542-B84119468A94}" type="sibTrans" cxnId="{82222A31-123D-D443-9E59-8B169B42383A}">
      <dgm:prSet/>
      <dgm:spPr/>
      <dgm:t>
        <a:bodyPr/>
        <a:lstStyle/>
        <a:p>
          <a:endParaRPr lang="en-US"/>
        </a:p>
      </dgm:t>
    </dgm:pt>
    <dgm:pt modelId="{19AB90A7-2F61-7248-BBF9-7A01E8F36D9B}">
      <dgm:prSet phldrT="[Text]"/>
      <dgm:spPr/>
      <dgm:t>
        <a:bodyPr/>
        <a:lstStyle/>
        <a:p>
          <a:r>
            <a:rPr lang="en-US" dirty="0" smtClean="0"/>
            <a:t>Complexity of algorithm</a:t>
          </a:r>
          <a:endParaRPr lang="en-US" dirty="0"/>
        </a:p>
      </dgm:t>
    </dgm:pt>
    <dgm:pt modelId="{72F30247-F4E4-C148-9988-181002C3E67F}" type="parTrans" cxnId="{DE07247E-4D2A-A84C-81EC-C7DD6B88AF5C}">
      <dgm:prSet/>
      <dgm:spPr/>
      <dgm:t>
        <a:bodyPr/>
        <a:lstStyle/>
        <a:p>
          <a:endParaRPr lang="en-US"/>
        </a:p>
      </dgm:t>
    </dgm:pt>
    <dgm:pt modelId="{F0D04B1C-0A9A-7247-AB99-A05B65715651}" type="sibTrans" cxnId="{DE07247E-4D2A-A84C-81EC-C7DD6B88AF5C}">
      <dgm:prSet/>
      <dgm:spPr/>
      <dgm:t>
        <a:bodyPr/>
        <a:lstStyle/>
        <a:p>
          <a:endParaRPr lang="en-US"/>
        </a:p>
      </dgm:t>
    </dgm:pt>
    <dgm:pt modelId="{0F6577AA-6515-E941-99A2-600FBEFFF239}" type="pres">
      <dgm:prSet presAssocID="{91E71EDF-9D15-B047-B2F8-9D1D9B1CD4C5}" presName="diagram" presStyleCnt="0">
        <dgm:presLayoutVars>
          <dgm:dir/>
          <dgm:resizeHandles val="exact"/>
        </dgm:presLayoutVars>
      </dgm:prSet>
      <dgm:spPr/>
      <dgm:t>
        <a:bodyPr/>
        <a:lstStyle/>
        <a:p>
          <a:endParaRPr lang="en-US"/>
        </a:p>
      </dgm:t>
    </dgm:pt>
    <dgm:pt modelId="{22826E61-348B-E343-80A0-BD6881665C5C}" type="pres">
      <dgm:prSet presAssocID="{4B2EDB6B-1F12-F543-84FF-C7EA32CFD972}" presName="node" presStyleLbl="node1" presStyleIdx="0" presStyleCnt="3">
        <dgm:presLayoutVars>
          <dgm:bulletEnabled val="1"/>
        </dgm:presLayoutVars>
      </dgm:prSet>
      <dgm:spPr/>
      <dgm:t>
        <a:bodyPr/>
        <a:lstStyle/>
        <a:p>
          <a:endParaRPr lang="en-US"/>
        </a:p>
      </dgm:t>
    </dgm:pt>
    <dgm:pt modelId="{BE288A29-AB1E-C04C-A8E9-452692841B4A}" type="pres">
      <dgm:prSet presAssocID="{C1BB1B3C-D1D5-0249-9A19-42D75E260F87}" presName="sibTrans" presStyleCnt="0"/>
      <dgm:spPr/>
    </dgm:pt>
    <dgm:pt modelId="{CB1DAB13-746E-374B-BA6C-D12F71E76944}" type="pres">
      <dgm:prSet presAssocID="{A3D0F34B-7636-AF46-9A5C-EDC5C55B5D45}" presName="node" presStyleLbl="node1" presStyleIdx="1" presStyleCnt="3">
        <dgm:presLayoutVars>
          <dgm:bulletEnabled val="1"/>
        </dgm:presLayoutVars>
      </dgm:prSet>
      <dgm:spPr/>
      <dgm:t>
        <a:bodyPr/>
        <a:lstStyle/>
        <a:p>
          <a:endParaRPr lang="en-US"/>
        </a:p>
      </dgm:t>
    </dgm:pt>
    <dgm:pt modelId="{C720CD64-F974-2E4E-A891-29878F827677}" type="pres">
      <dgm:prSet presAssocID="{549688F2-A73B-144E-8542-B84119468A94}" presName="sibTrans" presStyleCnt="0"/>
      <dgm:spPr/>
    </dgm:pt>
    <dgm:pt modelId="{B3AAE1AA-87A8-FF41-A8BB-A8BF826FC0D3}" type="pres">
      <dgm:prSet presAssocID="{19AB90A7-2F61-7248-BBF9-7A01E8F36D9B}" presName="node" presStyleLbl="node1" presStyleIdx="2" presStyleCnt="3">
        <dgm:presLayoutVars>
          <dgm:bulletEnabled val="1"/>
        </dgm:presLayoutVars>
      </dgm:prSet>
      <dgm:spPr/>
      <dgm:t>
        <a:bodyPr/>
        <a:lstStyle/>
        <a:p>
          <a:endParaRPr lang="en-US"/>
        </a:p>
      </dgm:t>
    </dgm:pt>
  </dgm:ptLst>
  <dgm:cxnLst>
    <dgm:cxn modelId="{937CF2FC-09F2-7445-8C6A-F78F3FD128F8}" type="presOf" srcId="{4B2EDB6B-1F12-F543-84FF-C7EA32CFD972}" destId="{22826E61-348B-E343-80A0-BD6881665C5C}" srcOrd="0" destOrd="0" presId="urn:microsoft.com/office/officeart/2005/8/layout/default"/>
    <dgm:cxn modelId="{DE07247E-4D2A-A84C-81EC-C7DD6B88AF5C}" srcId="{91E71EDF-9D15-B047-B2F8-9D1D9B1CD4C5}" destId="{19AB90A7-2F61-7248-BBF9-7A01E8F36D9B}" srcOrd="2" destOrd="0" parTransId="{72F30247-F4E4-C148-9988-181002C3E67F}" sibTransId="{F0D04B1C-0A9A-7247-AB99-A05B65715651}"/>
    <dgm:cxn modelId="{96A2EB8A-5A21-5644-A9C0-3B4F5F95B7B7}" type="presOf" srcId="{19AB90A7-2F61-7248-BBF9-7A01E8F36D9B}" destId="{B3AAE1AA-87A8-FF41-A8BB-A8BF826FC0D3}" srcOrd="0" destOrd="0" presId="urn:microsoft.com/office/officeart/2005/8/layout/default"/>
    <dgm:cxn modelId="{82222A31-123D-D443-9E59-8B169B42383A}" srcId="{91E71EDF-9D15-B047-B2F8-9D1D9B1CD4C5}" destId="{A3D0F34B-7636-AF46-9A5C-EDC5C55B5D45}" srcOrd="1" destOrd="0" parTransId="{5CE2F0E7-FAE2-8C4D-ABE3-A8B3C452FED4}" sibTransId="{549688F2-A73B-144E-8542-B84119468A94}"/>
    <dgm:cxn modelId="{0CCEBBAB-8150-C94B-AC29-D5606B27112B}" srcId="{91E71EDF-9D15-B047-B2F8-9D1D9B1CD4C5}" destId="{4B2EDB6B-1F12-F543-84FF-C7EA32CFD972}" srcOrd="0" destOrd="0" parTransId="{859FC4F3-BD53-EA44-90CA-E94869D79E3E}" sibTransId="{C1BB1B3C-D1D5-0249-9A19-42D75E260F87}"/>
    <dgm:cxn modelId="{A0D34A22-468A-4A4D-A702-51F7E0C00057}" type="presOf" srcId="{91E71EDF-9D15-B047-B2F8-9D1D9B1CD4C5}" destId="{0F6577AA-6515-E941-99A2-600FBEFFF239}" srcOrd="0" destOrd="0" presId="urn:microsoft.com/office/officeart/2005/8/layout/default"/>
    <dgm:cxn modelId="{EEDA7A87-30E5-124D-A42D-9C3B6C6186D6}" type="presOf" srcId="{A3D0F34B-7636-AF46-9A5C-EDC5C55B5D45}" destId="{CB1DAB13-746E-374B-BA6C-D12F71E76944}" srcOrd="0" destOrd="0" presId="urn:microsoft.com/office/officeart/2005/8/layout/default"/>
    <dgm:cxn modelId="{916BD3AE-0708-8B4E-ADC0-01D1D03DD7B6}" type="presParOf" srcId="{0F6577AA-6515-E941-99A2-600FBEFFF239}" destId="{22826E61-348B-E343-80A0-BD6881665C5C}" srcOrd="0" destOrd="0" presId="urn:microsoft.com/office/officeart/2005/8/layout/default"/>
    <dgm:cxn modelId="{41B9F33D-AD30-BB47-B690-35F713C7FE66}" type="presParOf" srcId="{0F6577AA-6515-E941-99A2-600FBEFFF239}" destId="{BE288A29-AB1E-C04C-A8E9-452692841B4A}" srcOrd="1" destOrd="0" presId="urn:microsoft.com/office/officeart/2005/8/layout/default"/>
    <dgm:cxn modelId="{4E958160-AF0C-3C42-A86D-3A57FDDE9EB7}" type="presParOf" srcId="{0F6577AA-6515-E941-99A2-600FBEFFF239}" destId="{CB1DAB13-746E-374B-BA6C-D12F71E76944}" srcOrd="2" destOrd="0" presId="urn:microsoft.com/office/officeart/2005/8/layout/default"/>
    <dgm:cxn modelId="{93E48EB8-DD4A-F543-AF79-BC01A2459AAB}" type="presParOf" srcId="{0F6577AA-6515-E941-99A2-600FBEFFF239}" destId="{C720CD64-F974-2E4E-A891-29878F827677}" srcOrd="3" destOrd="0" presId="urn:microsoft.com/office/officeart/2005/8/layout/default"/>
    <dgm:cxn modelId="{81C6C4E9-C9CA-2B4F-A3FA-69FC4CA7DC75}" type="presParOf" srcId="{0F6577AA-6515-E941-99A2-600FBEFFF239}" destId="{B3AAE1AA-87A8-FF41-A8BB-A8BF826FC0D3}"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C4EDFA7-D657-5545-8A3A-F0C0BDDA2917}" type="doc">
      <dgm:prSet loTypeId="urn:microsoft.com/office/officeart/2008/layout/RadialCluster" loCatId="" qsTypeId="urn:microsoft.com/office/officeart/2005/8/quickstyle/simple2" qsCatId="simple" csTypeId="urn:microsoft.com/office/officeart/2005/8/colors/accent0_1" csCatId="mainScheme" phldr="1"/>
      <dgm:spPr/>
      <dgm:t>
        <a:bodyPr/>
        <a:lstStyle/>
        <a:p>
          <a:endParaRPr lang="en-US"/>
        </a:p>
      </dgm:t>
    </dgm:pt>
    <dgm:pt modelId="{22C94B4B-AADE-CA4C-98C6-3DE568578282}">
      <dgm:prSet phldrT="[Text]"/>
      <dgm:spPr>
        <a:blipFill dpi="0" rotWithShape="0">
          <a:blip xmlns:r="http://schemas.openxmlformats.org/officeDocument/2006/relationships" r:embed="rId1">
            <a:alphaModFix amt="24000"/>
          </a:blip>
          <a:srcRect/>
          <a:stretch>
            <a:fillRect/>
          </a:stretch>
        </a:blipFill>
      </dgm:spPr>
      <dgm:t>
        <a:bodyPr/>
        <a:lstStyle/>
        <a:p>
          <a:r>
            <a:rPr lang="en-US" dirty="0" smtClean="0"/>
            <a:t>Disadvantages</a:t>
          </a:r>
          <a:endParaRPr lang="en-US" dirty="0"/>
        </a:p>
      </dgm:t>
    </dgm:pt>
    <dgm:pt modelId="{449B8D65-91B6-9C41-8533-D6584D2C9B42}" type="parTrans" cxnId="{61B2A976-C499-2847-A84A-46EFC72A1D08}">
      <dgm:prSet/>
      <dgm:spPr/>
      <dgm:t>
        <a:bodyPr/>
        <a:lstStyle/>
        <a:p>
          <a:endParaRPr lang="en-US"/>
        </a:p>
      </dgm:t>
    </dgm:pt>
    <dgm:pt modelId="{67923F00-1EA9-B347-839B-99C7DAA0A3D2}" type="sibTrans" cxnId="{61B2A976-C499-2847-A84A-46EFC72A1D08}">
      <dgm:prSet/>
      <dgm:spPr/>
      <dgm:t>
        <a:bodyPr/>
        <a:lstStyle/>
        <a:p>
          <a:endParaRPr lang="en-US"/>
        </a:p>
      </dgm:t>
    </dgm:pt>
    <dgm:pt modelId="{964AB74F-CCE9-F44D-B509-F0C10B4BE1EC}">
      <dgm:prSet phldrT="[Text]"/>
      <dgm:spPr/>
      <dgm:t>
        <a:bodyPr/>
        <a:lstStyle/>
        <a:p>
          <a:r>
            <a:rPr lang="en-US" dirty="0" smtClean="0">
              <a:latin typeface="Gill Sans MT" charset="0"/>
            </a:rPr>
            <a:t>Simple but slow</a:t>
          </a:r>
          <a:endParaRPr lang="en-US" dirty="0"/>
        </a:p>
      </dgm:t>
    </dgm:pt>
    <dgm:pt modelId="{91EE41BA-B2B3-3A47-8C1A-FC71D2F11CF9}" type="parTrans" cxnId="{36BCF86A-0AFE-7B41-B728-B8867E63D6A6}">
      <dgm:prSet/>
      <dgm:spPr/>
      <dgm:t>
        <a:bodyPr/>
        <a:lstStyle/>
        <a:p>
          <a:endParaRPr lang="en-US"/>
        </a:p>
      </dgm:t>
    </dgm:pt>
    <dgm:pt modelId="{D9B4B8B0-58E6-8E42-ADE6-9CE6C7EFF848}" type="sibTrans" cxnId="{36BCF86A-0AFE-7B41-B728-B8867E63D6A6}">
      <dgm:prSet/>
      <dgm:spPr/>
      <dgm:t>
        <a:bodyPr/>
        <a:lstStyle/>
        <a:p>
          <a:endParaRPr lang="en-US"/>
        </a:p>
      </dgm:t>
    </dgm:pt>
    <dgm:pt modelId="{CF2EC546-8C81-B245-B913-464803A9E54F}">
      <dgm:prSet/>
      <dgm:spPr/>
      <dgm:t>
        <a:bodyPr/>
        <a:lstStyle/>
        <a:p>
          <a:r>
            <a:rPr lang="en-US" dirty="0" smtClean="0">
              <a:latin typeface="Gill Sans MT" charset="0"/>
            </a:rPr>
            <a:t>One extra check even after the list has been sorted</a:t>
          </a:r>
          <a:endParaRPr lang="en-US" dirty="0">
            <a:latin typeface="Gill Sans MT" charset="0"/>
          </a:endParaRPr>
        </a:p>
      </dgm:t>
    </dgm:pt>
    <dgm:pt modelId="{3D563293-15BA-7944-9080-0E4EF7EBB1D5}" type="parTrans" cxnId="{E6E4F4D6-4BAE-3846-AE3B-0F3289CE8E77}">
      <dgm:prSet/>
      <dgm:spPr/>
      <dgm:t>
        <a:bodyPr/>
        <a:lstStyle/>
        <a:p>
          <a:endParaRPr lang="en-US"/>
        </a:p>
      </dgm:t>
    </dgm:pt>
    <dgm:pt modelId="{78A89800-FE0B-874F-8E72-F1192FC74CF2}" type="sibTrans" cxnId="{E6E4F4D6-4BAE-3846-AE3B-0F3289CE8E77}">
      <dgm:prSet/>
      <dgm:spPr/>
      <dgm:t>
        <a:bodyPr/>
        <a:lstStyle/>
        <a:p>
          <a:endParaRPr lang="en-US"/>
        </a:p>
      </dgm:t>
    </dgm:pt>
    <dgm:pt modelId="{597F81BA-7D0B-A847-92B3-52E5728C1376}" type="pres">
      <dgm:prSet presAssocID="{DC4EDFA7-D657-5545-8A3A-F0C0BDDA2917}" presName="Name0" presStyleCnt="0">
        <dgm:presLayoutVars>
          <dgm:chMax val="1"/>
          <dgm:chPref val="1"/>
          <dgm:dir/>
          <dgm:animOne val="branch"/>
          <dgm:animLvl val="lvl"/>
        </dgm:presLayoutVars>
      </dgm:prSet>
      <dgm:spPr/>
      <dgm:t>
        <a:bodyPr/>
        <a:lstStyle/>
        <a:p>
          <a:endParaRPr lang="en-US"/>
        </a:p>
      </dgm:t>
    </dgm:pt>
    <dgm:pt modelId="{D41D4843-C448-424D-8822-01250D9ABF0D}" type="pres">
      <dgm:prSet presAssocID="{22C94B4B-AADE-CA4C-98C6-3DE568578282}" presName="singleCycle" presStyleCnt="0"/>
      <dgm:spPr/>
    </dgm:pt>
    <dgm:pt modelId="{A9D580DF-4E20-234A-A657-C9558DD67828}" type="pres">
      <dgm:prSet presAssocID="{22C94B4B-AADE-CA4C-98C6-3DE568578282}" presName="singleCenter" presStyleLbl="node1" presStyleIdx="0" presStyleCnt="3" custScaleX="378629" custScaleY="197638" custLinFactNeighborX="71097" custLinFactNeighborY="-41549">
        <dgm:presLayoutVars>
          <dgm:chMax val="7"/>
          <dgm:chPref val="7"/>
        </dgm:presLayoutVars>
      </dgm:prSet>
      <dgm:spPr/>
      <dgm:t>
        <a:bodyPr/>
        <a:lstStyle/>
        <a:p>
          <a:endParaRPr lang="en-US"/>
        </a:p>
      </dgm:t>
    </dgm:pt>
    <dgm:pt modelId="{61CD9CB4-285C-344A-AD48-8047D4A0BD93}" type="pres">
      <dgm:prSet presAssocID="{91EE41BA-B2B3-3A47-8C1A-FC71D2F11CF9}" presName="Name56" presStyleLbl="parChTrans1D2" presStyleIdx="0" presStyleCnt="2"/>
      <dgm:spPr/>
      <dgm:t>
        <a:bodyPr/>
        <a:lstStyle/>
        <a:p>
          <a:endParaRPr lang="en-US"/>
        </a:p>
      </dgm:t>
    </dgm:pt>
    <dgm:pt modelId="{53BB9D71-70D3-5844-8089-0BD78F89C2DA}" type="pres">
      <dgm:prSet presAssocID="{964AB74F-CCE9-F44D-B509-F0C10B4BE1EC}" presName="text0" presStyleLbl="node1" presStyleIdx="1" presStyleCnt="3" custScaleX="285984" custScaleY="179953" custRadScaleRad="154756" custRadScaleInc="-86813">
        <dgm:presLayoutVars>
          <dgm:bulletEnabled val="1"/>
        </dgm:presLayoutVars>
      </dgm:prSet>
      <dgm:spPr/>
      <dgm:t>
        <a:bodyPr/>
        <a:lstStyle/>
        <a:p>
          <a:endParaRPr lang="en-US"/>
        </a:p>
      </dgm:t>
    </dgm:pt>
    <dgm:pt modelId="{ADB25E0A-A674-644A-A83F-DF2E76984245}" type="pres">
      <dgm:prSet presAssocID="{3D563293-15BA-7944-9080-0E4EF7EBB1D5}" presName="Name56" presStyleLbl="parChTrans1D2" presStyleIdx="1" presStyleCnt="2"/>
      <dgm:spPr/>
      <dgm:t>
        <a:bodyPr/>
        <a:lstStyle/>
        <a:p>
          <a:endParaRPr lang="en-US"/>
        </a:p>
      </dgm:t>
    </dgm:pt>
    <dgm:pt modelId="{9BCC73D9-991B-B545-927D-65A8BB1ADBF0}" type="pres">
      <dgm:prSet presAssocID="{CF2EC546-8C81-B245-B913-464803A9E54F}" presName="text0" presStyleLbl="node1" presStyleIdx="2" presStyleCnt="3" custScaleX="452316" custScaleY="126528" custRadScaleRad="80714" custRadScaleInc="16818">
        <dgm:presLayoutVars>
          <dgm:bulletEnabled val="1"/>
        </dgm:presLayoutVars>
      </dgm:prSet>
      <dgm:spPr/>
      <dgm:t>
        <a:bodyPr/>
        <a:lstStyle/>
        <a:p>
          <a:endParaRPr lang="en-US"/>
        </a:p>
      </dgm:t>
    </dgm:pt>
  </dgm:ptLst>
  <dgm:cxnLst>
    <dgm:cxn modelId="{0826F439-7802-F44A-83C1-0D29D89E5F57}" type="presOf" srcId="{CF2EC546-8C81-B245-B913-464803A9E54F}" destId="{9BCC73D9-991B-B545-927D-65A8BB1ADBF0}" srcOrd="0" destOrd="0" presId="urn:microsoft.com/office/officeart/2008/layout/RadialCluster"/>
    <dgm:cxn modelId="{4940434C-FA4C-514B-9E4C-96C4EB656F5A}" type="presOf" srcId="{DC4EDFA7-D657-5545-8A3A-F0C0BDDA2917}" destId="{597F81BA-7D0B-A847-92B3-52E5728C1376}" srcOrd="0" destOrd="0" presId="urn:microsoft.com/office/officeart/2008/layout/RadialCluster"/>
    <dgm:cxn modelId="{E6E4F4D6-4BAE-3846-AE3B-0F3289CE8E77}" srcId="{22C94B4B-AADE-CA4C-98C6-3DE568578282}" destId="{CF2EC546-8C81-B245-B913-464803A9E54F}" srcOrd="1" destOrd="0" parTransId="{3D563293-15BA-7944-9080-0E4EF7EBB1D5}" sibTransId="{78A89800-FE0B-874F-8E72-F1192FC74CF2}"/>
    <dgm:cxn modelId="{36BCF86A-0AFE-7B41-B728-B8867E63D6A6}" srcId="{22C94B4B-AADE-CA4C-98C6-3DE568578282}" destId="{964AB74F-CCE9-F44D-B509-F0C10B4BE1EC}" srcOrd="0" destOrd="0" parTransId="{91EE41BA-B2B3-3A47-8C1A-FC71D2F11CF9}" sibTransId="{D9B4B8B0-58E6-8E42-ADE6-9CE6C7EFF848}"/>
    <dgm:cxn modelId="{61B2A976-C499-2847-A84A-46EFC72A1D08}" srcId="{DC4EDFA7-D657-5545-8A3A-F0C0BDDA2917}" destId="{22C94B4B-AADE-CA4C-98C6-3DE568578282}" srcOrd="0" destOrd="0" parTransId="{449B8D65-91B6-9C41-8533-D6584D2C9B42}" sibTransId="{67923F00-1EA9-B347-839B-99C7DAA0A3D2}"/>
    <dgm:cxn modelId="{133D74F4-5422-E94D-ABBA-E16C0DFAD8D8}" type="presOf" srcId="{22C94B4B-AADE-CA4C-98C6-3DE568578282}" destId="{A9D580DF-4E20-234A-A657-C9558DD67828}" srcOrd="0" destOrd="0" presId="urn:microsoft.com/office/officeart/2008/layout/RadialCluster"/>
    <dgm:cxn modelId="{34E13AB0-1141-3749-833F-9F0D93318F4A}" type="presOf" srcId="{91EE41BA-B2B3-3A47-8C1A-FC71D2F11CF9}" destId="{61CD9CB4-285C-344A-AD48-8047D4A0BD93}" srcOrd="0" destOrd="0" presId="urn:microsoft.com/office/officeart/2008/layout/RadialCluster"/>
    <dgm:cxn modelId="{597CD0BD-C413-8346-972D-B2261B8EA68F}" type="presOf" srcId="{3D563293-15BA-7944-9080-0E4EF7EBB1D5}" destId="{ADB25E0A-A674-644A-A83F-DF2E76984245}" srcOrd="0" destOrd="0" presId="urn:microsoft.com/office/officeart/2008/layout/RadialCluster"/>
    <dgm:cxn modelId="{017A4578-5F7E-AF4D-8DCE-5F529CEF5C29}" type="presOf" srcId="{964AB74F-CCE9-F44D-B509-F0C10B4BE1EC}" destId="{53BB9D71-70D3-5844-8089-0BD78F89C2DA}" srcOrd="0" destOrd="0" presId="urn:microsoft.com/office/officeart/2008/layout/RadialCluster"/>
    <dgm:cxn modelId="{55CB4FDB-A833-9E41-99FF-33C26CBC8C73}" type="presParOf" srcId="{597F81BA-7D0B-A847-92B3-52E5728C1376}" destId="{D41D4843-C448-424D-8822-01250D9ABF0D}" srcOrd="0" destOrd="0" presId="urn:microsoft.com/office/officeart/2008/layout/RadialCluster"/>
    <dgm:cxn modelId="{1D3DB789-459F-3B40-A0F7-0A8441D6C555}" type="presParOf" srcId="{D41D4843-C448-424D-8822-01250D9ABF0D}" destId="{A9D580DF-4E20-234A-A657-C9558DD67828}" srcOrd="0" destOrd="0" presId="urn:microsoft.com/office/officeart/2008/layout/RadialCluster"/>
    <dgm:cxn modelId="{69B0FA64-47EC-2E40-930E-464588C405FF}" type="presParOf" srcId="{D41D4843-C448-424D-8822-01250D9ABF0D}" destId="{61CD9CB4-285C-344A-AD48-8047D4A0BD93}" srcOrd="1" destOrd="0" presId="urn:microsoft.com/office/officeart/2008/layout/RadialCluster"/>
    <dgm:cxn modelId="{65EBECAC-CA2F-7C41-BA72-7DFC40DD0745}" type="presParOf" srcId="{D41D4843-C448-424D-8822-01250D9ABF0D}" destId="{53BB9D71-70D3-5844-8089-0BD78F89C2DA}" srcOrd="2" destOrd="0" presId="urn:microsoft.com/office/officeart/2008/layout/RadialCluster"/>
    <dgm:cxn modelId="{283EBC73-8047-234C-A39B-1D241843B38F}" type="presParOf" srcId="{D41D4843-C448-424D-8822-01250D9ABF0D}" destId="{ADB25E0A-A674-644A-A83F-DF2E76984245}" srcOrd="3" destOrd="0" presId="urn:microsoft.com/office/officeart/2008/layout/RadialCluster"/>
    <dgm:cxn modelId="{DDFAF120-4B61-434E-8909-C2C222686682}" type="presParOf" srcId="{D41D4843-C448-424D-8822-01250D9ABF0D}" destId="{9BCC73D9-991B-B545-927D-65A8BB1ADBF0}" srcOrd="4"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A4FE08A-BC18-2948-ADB5-2D719609C868}" type="doc">
      <dgm:prSet loTypeId="urn:microsoft.com/office/officeart/2008/layout/AlternatingPictureBlocks" loCatId="" qsTypeId="urn:microsoft.com/office/officeart/2005/8/quickstyle/simple2" qsCatId="simple" csTypeId="urn:microsoft.com/office/officeart/2005/8/colors/accent0_1" csCatId="mainScheme" phldr="1"/>
      <dgm:spPr/>
      <dgm:t>
        <a:bodyPr/>
        <a:lstStyle/>
        <a:p>
          <a:endParaRPr lang="en-US"/>
        </a:p>
      </dgm:t>
    </dgm:pt>
    <dgm:pt modelId="{66D85E99-7003-5A47-8B42-DE4B6B0535E0}">
      <dgm:prSet custT="1"/>
      <dgm:spPr/>
      <dgm:t>
        <a:bodyPr/>
        <a:lstStyle/>
        <a:p>
          <a:pPr rtl="0"/>
          <a:r>
            <a:rPr lang="en-US" sz="2000" b="1" dirty="0" smtClean="0"/>
            <a:t>passes through the array only once</a:t>
          </a:r>
        </a:p>
        <a:p>
          <a:pPr rtl="0"/>
          <a:r>
            <a:rPr lang="en-US" sz="2000" dirty="0" smtClean="0"/>
            <a:t>Pick unsorted card, and insert it into organized cards  </a:t>
          </a:r>
          <a:endParaRPr lang="en-US" sz="2000" dirty="0"/>
        </a:p>
      </dgm:t>
    </dgm:pt>
    <dgm:pt modelId="{1E2355C6-9A90-DD44-9D5D-103E391FAC22}" type="parTrans" cxnId="{A0744F3D-9A19-5D4B-B292-375E834646E1}">
      <dgm:prSet/>
      <dgm:spPr/>
      <dgm:t>
        <a:bodyPr/>
        <a:lstStyle/>
        <a:p>
          <a:endParaRPr lang="en-US"/>
        </a:p>
      </dgm:t>
    </dgm:pt>
    <dgm:pt modelId="{C9F18B67-8E1A-5347-A84E-012E5169E2F5}" type="sibTrans" cxnId="{A0744F3D-9A19-5D4B-B292-375E834646E1}">
      <dgm:prSet/>
      <dgm:spPr/>
      <dgm:t>
        <a:bodyPr/>
        <a:lstStyle/>
        <a:p>
          <a:endParaRPr lang="en-US"/>
        </a:p>
      </dgm:t>
    </dgm:pt>
    <dgm:pt modelId="{16740A98-657C-8245-AA87-0132F6828A20}">
      <dgm:prSet/>
      <dgm:spPr/>
      <dgm:t>
        <a:bodyPr/>
        <a:lstStyle/>
        <a:p>
          <a:pPr rtl="0"/>
          <a:r>
            <a:rPr lang="en-US" b="1" dirty="0" smtClean="0"/>
            <a:t>Have two sub-arrays</a:t>
          </a:r>
        </a:p>
        <a:p>
          <a:pPr rtl="0"/>
          <a:r>
            <a:rPr lang="en-US" dirty="0" smtClean="0"/>
            <a:t>The first sub-array is always sorted and gets larger as the sort continues. </a:t>
          </a:r>
        </a:p>
        <a:p>
          <a:pPr rtl="0"/>
          <a:r>
            <a:rPr lang="en-US" dirty="0" smtClean="0"/>
            <a:t>The second sub-array is unsorted and contains all the elements not yet inserted into the first sub-array.</a:t>
          </a:r>
        </a:p>
        <a:p>
          <a:pPr rtl="0"/>
          <a:r>
            <a:rPr lang="en-US" dirty="0" smtClean="0"/>
            <a:t> The second sub-array gets smaller as the sort progresses. </a:t>
          </a:r>
          <a:endParaRPr lang="en-US" dirty="0"/>
        </a:p>
      </dgm:t>
    </dgm:pt>
    <dgm:pt modelId="{673D7C5B-6996-A84A-914D-C141915B1FE7}" type="parTrans" cxnId="{72F96D84-1798-F24F-87E1-E31FA74B9611}">
      <dgm:prSet/>
      <dgm:spPr/>
      <dgm:t>
        <a:bodyPr/>
        <a:lstStyle/>
        <a:p>
          <a:endParaRPr lang="en-US"/>
        </a:p>
      </dgm:t>
    </dgm:pt>
    <dgm:pt modelId="{D98A7E61-4402-D945-B29E-1C6FB881969D}" type="sibTrans" cxnId="{72F96D84-1798-F24F-87E1-E31FA74B9611}">
      <dgm:prSet/>
      <dgm:spPr/>
      <dgm:t>
        <a:bodyPr/>
        <a:lstStyle/>
        <a:p>
          <a:endParaRPr lang="en-US"/>
        </a:p>
      </dgm:t>
    </dgm:pt>
    <dgm:pt modelId="{6C971A4C-8E01-4143-B471-7E1AFBAB0C4F}" type="pres">
      <dgm:prSet presAssocID="{3A4FE08A-BC18-2948-ADB5-2D719609C868}" presName="linearFlow" presStyleCnt="0">
        <dgm:presLayoutVars>
          <dgm:dir/>
          <dgm:resizeHandles val="exact"/>
        </dgm:presLayoutVars>
      </dgm:prSet>
      <dgm:spPr/>
      <dgm:t>
        <a:bodyPr/>
        <a:lstStyle/>
        <a:p>
          <a:endParaRPr lang="en-US"/>
        </a:p>
      </dgm:t>
    </dgm:pt>
    <dgm:pt modelId="{BAF058DA-2CF4-4049-B4A8-EE839B6FB571}" type="pres">
      <dgm:prSet presAssocID="{66D85E99-7003-5A47-8B42-DE4B6B0535E0}" presName="comp" presStyleCnt="0"/>
      <dgm:spPr/>
    </dgm:pt>
    <dgm:pt modelId="{70F82A7E-640A-804B-9D54-49E996E0D464}" type="pres">
      <dgm:prSet presAssocID="{66D85E99-7003-5A47-8B42-DE4B6B0535E0}" presName="rect2" presStyleLbl="node1" presStyleIdx="0" presStyleCnt="2">
        <dgm:presLayoutVars>
          <dgm:bulletEnabled val="1"/>
        </dgm:presLayoutVars>
      </dgm:prSet>
      <dgm:spPr/>
      <dgm:t>
        <a:bodyPr/>
        <a:lstStyle/>
        <a:p>
          <a:endParaRPr lang="en-US"/>
        </a:p>
      </dgm:t>
    </dgm:pt>
    <dgm:pt modelId="{1251B6EC-814C-D946-A1EE-7973E2F79AE6}" type="pres">
      <dgm:prSet presAssocID="{66D85E99-7003-5A47-8B42-DE4B6B0535E0}" presName="rect1" presStyleLbl="lnNode1" presStyleIdx="0" presStyleCnt="2"/>
      <dgm:spPr>
        <a:blipFill rotWithShape="1">
          <a:blip xmlns:r="http://schemas.openxmlformats.org/officeDocument/2006/relationships" r:embed="rId1"/>
          <a:stretch>
            <a:fillRect/>
          </a:stretch>
        </a:blipFill>
      </dgm:spPr>
    </dgm:pt>
    <dgm:pt modelId="{0D84C7B0-0640-A548-A929-9021EAED1ABE}" type="pres">
      <dgm:prSet presAssocID="{C9F18B67-8E1A-5347-A84E-012E5169E2F5}" presName="sibTrans" presStyleCnt="0"/>
      <dgm:spPr/>
    </dgm:pt>
    <dgm:pt modelId="{781422BD-E017-2E4B-A5E4-73E6885B0CD7}" type="pres">
      <dgm:prSet presAssocID="{16740A98-657C-8245-AA87-0132F6828A20}" presName="comp" presStyleCnt="0"/>
      <dgm:spPr/>
    </dgm:pt>
    <dgm:pt modelId="{D88501FA-5267-0144-9DE7-8B426AA7030D}" type="pres">
      <dgm:prSet presAssocID="{16740A98-657C-8245-AA87-0132F6828A20}" presName="rect2" presStyleLbl="node1" presStyleIdx="1" presStyleCnt="2">
        <dgm:presLayoutVars>
          <dgm:bulletEnabled val="1"/>
        </dgm:presLayoutVars>
      </dgm:prSet>
      <dgm:spPr/>
      <dgm:t>
        <a:bodyPr/>
        <a:lstStyle/>
        <a:p>
          <a:endParaRPr lang="en-US"/>
        </a:p>
      </dgm:t>
    </dgm:pt>
    <dgm:pt modelId="{2BF5B5B5-5671-D449-A495-D734D3CA31BF}" type="pres">
      <dgm:prSet presAssocID="{16740A98-657C-8245-AA87-0132F6828A20}" presName="rect1" presStyleLbl="lnNode1" presStyleIdx="1" presStyleCnt="2"/>
      <dgm:spPr>
        <a:blipFill rotWithShape="1">
          <a:blip xmlns:r="http://schemas.openxmlformats.org/officeDocument/2006/relationships" r:embed="rId2"/>
          <a:stretch>
            <a:fillRect/>
          </a:stretch>
        </a:blipFill>
      </dgm:spPr>
    </dgm:pt>
  </dgm:ptLst>
  <dgm:cxnLst>
    <dgm:cxn modelId="{72F96D84-1798-F24F-87E1-E31FA74B9611}" srcId="{3A4FE08A-BC18-2948-ADB5-2D719609C868}" destId="{16740A98-657C-8245-AA87-0132F6828A20}" srcOrd="1" destOrd="0" parTransId="{673D7C5B-6996-A84A-914D-C141915B1FE7}" sibTransId="{D98A7E61-4402-D945-B29E-1C6FB881969D}"/>
    <dgm:cxn modelId="{D1BFC4CD-122A-0B4A-9BBA-718914E36BE6}" type="presOf" srcId="{66D85E99-7003-5A47-8B42-DE4B6B0535E0}" destId="{70F82A7E-640A-804B-9D54-49E996E0D464}" srcOrd="0" destOrd="0" presId="urn:microsoft.com/office/officeart/2008/layout/AlternatingPictureBlocks"/>
    <dgm:cxn modelId="{2151A331-B4CB-3941-8F20-1D914E570CB0}" type="presOf" srcId="{3A4FE08A-BC18-2948-ADB5-2D719609C868}" destId="{6C971A4C-8E01-4143-B471-7E1AFBAB0C4F}" srcOrd="0" destOrd="0" presId="urn:microsoft.com/office/officeart/2008/layout/AlternatingPictureBlocks"/>
    <dgm:cxn modelId="{F6C3960B-91E3-C344-A98D-CE7F51F21793}" type="presOf" srcId="{16740A98-657C-8245-AA87-0132F6828A20}" destId="{D88501FA-5267-0144-9DE7-8B426AA7030D}" srcOrd="0" destOrd="0" presId="urn:microsoft.com/office/officeart/2008/layout/AlternatingPictureBlocks"/>
    <dgm:cxn modelId="{A0744F3D-9A19-5D4B-B292-375E834646E1}" srcId="{3A4FE08A-BC18-2948-ADB5-2D719609C868}" destId="{66D85E99-7003-5A47-8B42-DE4B6B0535E0}" srcOrd="0" destOrd="0" parTransId="{1E2355C6-9A90-DD44-9D5D-103E391FAC22}" sibTransId="{C9F18B67-8E1A-5347-A84E-012E5169E2F5}"/>
    <dgm:cxn modelId="{05389316-AA0B-6244-B972-0FA2F78B8BB1}" type="presParOf" srcId="{6C971A4C-8E01-4143-B471-7E1AFBAB0C4F}" destId="{BAF058DA-2CF4-4049-B4A8-EE839B6FB571}" srcOrd="0" destOrd="0" presId="urn:microsoft.com/office/officeart/2008/layout/AlternatingPictureBlocks"/>
    <dgm:cxn modelId="{6DEC1A08-03CE-0B43-9397-F97C2E36D7A1}" type="presParOf" srcId="{BAF058DA-2CF4-4049-B4A8-EE839B6FB571}" destId="{70F82A7E-640A-804B-9D54-49E996E0D464}" srcOrd="0" destOrd="0" presId="urn:microsoft.com/office/officeart/2008/layout/AlternatingPictureBlocks"/>
    <dgm:cxn modelId="{6BA8B3F5-FAB4-BE41-98E8-1C2AD5E642A0}" type="presParOf" srcId="{BAF058DA-2CF4-4049-B4A8-EE839B6FB571}" destId="{1251B6EC-814C-D946-A1EE-7973E2F79AE6}" srcOrd="1" destOrd="0" presId="urn:microsoft.com/office/officeart/2008/layout/AlternatingPictureBlocks"/>
    <dgm:cxn modelId="{A2D2E14F-CDF8-FE43-A409-C626A5122631}" type="presParOf" srcId="{6C971A4C-8E01-4143-B471-7E1AFBAB0C4F}" destId="{0D84C7B0-0640-A548-A929-9021EAED1ABE}" srcOrd="1" destOrd="0" presId="urn:microsoft.com/office/officeart/2008/layout/AlternatingPictureBlocks"/>
    <dgm:cxn modelId="{DB81D87B-0555-294A-9815-68154E75F5BF}" type="presParOf" srcId="{6C971A4C-8E01-4143-B471-7E1AFBAB0C4F}" destId="{781422BD-E017-2E4B-A5E4-73E6885B0CD7}" srcOrd="2" destOrd="0" presId="urn:microsoft.com/office/officeart/2008/layout/AlternatingPictureBlocks"/>
    <dgm:cxn modelId="{83B378CF-DE68-1849-9003-4AD6508ECA23}" type="presParOf" srcId="{781422BD-E017-2E4B-A5E4-73E6885B0CD7}" destId="{D88501FA-5267-0144-9DE7-8B426AA7030D}" srcOrd="0" destOrd="0" presId="urn:microsoft.com/office/officeart/2008/layout/AlternatingPictureBlocks"/>
    <dgm:cxn modelId="{B114D804-9AA0-6D43-9E35-2C15CA3CAF32}" type="presParOf" srcId="{781422BD-E017-2E4B-A5E4-73E6885B0CD7}" destId="{2BF5B5B5-5671-D449-A495-D734D3CA31BF}" srcOrd="1" destOrd="0" presId="urn:microsoft.com/office/officeart/2008/layout/AlternatingPictureBlock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499967B-C2AD-B749-BFE2-76D70EF3EF65}" type="doc">
      <dgm:prSet loTypeId="urn:microsoft.com/office/officeart/2005/8/layout/vList3" loCatId="" qsTypeId="urn:microsoft.com/office/officeart/2005/8/quickstyle/simple2" qsCatId="simple" csTypeId="urn:microsoft.com/office/officeart/2005/8/colors/accent0_1" csCatId="mainScheme" phldr="1"/>
      <dgm:spPr/>
      <dgm:t>
        <a:bodyPr/>
        <a:lstStyle/>
        <a:p>
          <a:endParaRPr lang="en-US"/>
        </a:p>
      </dgm:t>
    </dgm:pt>
    <dgm:pt modelId="{86B8897A-F1B4-384A-8817-0292570BFF1C}">
      <dgm:prSet/>
      <dgm:spPr/>
      <dgm:t>
        <a:bodyPr/>
        <a:lstStyle/>
        <a:p>
          <a:pPr rtl="0"/>
          <a:r>
            <a:rPr lang="en-US" dirty="0" smtClean="0"/>
            <a:t>If the list contains only one element, it is already sorted. </a:t>
          </a:r>
          <a:endParaRPr lang="en-US" dirty="0"/>
        </a:p>
      </dgm:t>
    </dgm:pt>
    <dgm:pt modelId="{BE312010-38FE-554C-B619-8D711400DF43}" type="parTrans" cxnId="{3CEFE2CF-5D2D-C541-9665-AE709E7427F7}">
      <dgm:prSet/>
      <dgm:spPr/>
      <dgm:t>
        <a:bodyPr/>
        <a:lstStyle/>
        <a:p>
          <a:endParaRPr lang="en-US"/>
        </a:p>
      </dgm:t>
    </dgm:pt>
    <dgm:pt modelId="{4EECFC27-A7B8-224E-BDA2-D2A9E436A703}" type="sibTrans" cxnId="{3CEFE2CF-5D2D-C541-9665-AE709E7427F7}">
      <dgm:prSet/>
      <dgm:spPr/>
      <dgm:t>
        <a:bodyPr/>
        <a:lstStyle/>
        <a:p>
          <a:endParaRPr lang="en-US"/>
        </a:p>
      </dgm:t>
    </dgm:pt>
    <dgm:pt modelId="{CE4EEC02-A7F4-9042-A237-01BC19DC2E0D}">
      <dgm:prSet/>
      <dgm:spPr/>
      <dgm:t>
        <a:bodyPr/>
        <a:lstStyle/>
        <a:p>
          <a:pPr rtl="0"/>
          <a:r>
            <a:rPr lang="en-US" dirty="0" smtClean="0"/>
            <a:t>If the list contains two elements, these elements are either in the correct order and the list is already sorted, or they are not, so interchange them. </a:t>
          </a:r>
          <a:endParaRPr lang="en-US" dirty="0"/>
        </a:p>
      </dgm:t>
    </dgm:pt>
    <dgm:pt modelId="{C4CEFDE1-E4AD-0A49-A03A-640347547D91}" type="parTrans" cxnId="{58962C36-31F5-A048-890C-DED4A3E87339}">
      <dgm:prSet/>
      <dgm:spPr/>
      <dgm:t>
        <a:bodyPr/>
        <a:lstStyle/>
        <a:p>
          <a:endParaRPr lang="en-US"/>
        </a:p>
      </dgm:t>
    </dgm:pt>
    <dgm:pt modelId="{004F0AE0-1135-F646-8907-A88E02D99B99}" type="sibTrans" cxnId="{58962C36-31F5-A048-890C-DED4A3E87339}">
      <dgm:prSet/>
      <dgm:spPr/>
      <dgm:t>
        <a:bodyPr/>
        <a:lstStyle/>
        <a:p>
          <a:endParaRPr lang="en-US"/>
        </a:p>
      </dgm:t>
    </dgm:pt>
    <dgm:pt modelId="{7A5AEA8A-14AB-8C4E-82C7-C90D1962420C}">
      <dgm:prSet/>
      <dgm:spPr/>
      <dgm:t>
        <a:bodyPr/>
        <a:lstStyle/>
        <a:p>
          <a:pPr rtl="0"/>
          <a:r>
            <a:rPr lang="en-US" dirty="0" smtClean="0"/>
            <a:t>Otherwise, divide the list in half, sort each of the two halves, and then merge them.</a:t>
          </a:r>
          <a:endParaRPr lang="en-US" dirty="0"/>
        </a:p>
      </dgm:t>
    </dgm:pt>
    <dgm:pt modelId="{2525480D-8D33-7A45-B8DA-A5365217D166}" type="parTrans" cxnId="{8BC90708-FD01-D748-BD19-9C4501922EA5}">
      <dgm:prSet/>
      <dgm:spPr/>
      <dgm:t>
        <a:bodyPr/>
        <a:lstStyle/>
        <a:p>
          <a:endParaRPr lang="en-US"/>
        </a:p>
      </dgm:t>
    </dgm:pt>
    <dgm:pt modelId="{DDDF8B5B-2DF9-2242-9069-403213AC57C6}" type="sibTrans" cxnId="{8BC90708-FD01-D748-BD19-9C4501922EA5}">
      <dgm:prSet/>
      <dgm:spPr/>
      <dgm:t>
        <a:bodyPr/>
        <a:lstStyle/>
        <a:p>
          <a:endParaRPr lang="en-US"/>
        </a:p>
      </dgm:t>
    </dgm:pt>
    <dgm:pt modelId="{5EE9E13B-163C-BC4C-ADE7-5EBF1ABC360E}" type="pres">
      <dgm:prSet presAssocID="{2499967B-C2AD-B749-BFE2-76D70EF3EF65}" presName="linearFlow" presStyleCnt="0">
        <dgm:presLayoutVars>
          <dgm:dir/>
          <dgm:resizeHandles val="exact"/>
        </dgm:presLayoutVars>
      </dgm:prSet>
      <dgm:spPr/>
      <dgm:t>
        <a:bodyPr/>
        <a:lstStyle/>
        <a:p>
          <a:endParaRPr lang="en-US"/>
        </a:p>
      </dgm:t>
    </dgm:pt>
    <dgm:pt modelId="{E0C8C093-58A2-4240-8AD8-B82F878902DD}" type="pres">
      <dgm:prSet presAssocID="{86B8897A-F1B4-384A-8817-0292570BFF1C}" presName="composite" presStyleCnt="0"/>
      <dgm:spPr/>
    </dgm:pt>
    <dgm:pt modelId="{E0F5A5D9-8C14-3F44-A4B4-9C75B7220DF5}" type="pres">
      <dgm:prSet presAssocID="{86B8897A-F1B4-384A-8817-0292570BFF1C}" presName="imgShp" presStyleLbl="fgImgPlace1" presStyleIdx="0" presStyleCnt="3"/>
      <dgm:spPr>
        <a:blipFill rotWithShape="1">
          <a:blip xmlns:r="http://schemas.openxmlformats.org/officeDocument/2006/relationships" r:embed="rId1"/>
          <a:stretch>
            <a:fillRect/>
          </a:stretch>
        </a:blipFill>
      </dgm:spPr>
    </dgm:pt>
    <dgm:pt modelId="{993B032A-851A-D842-BFC4-A71223E34145}" type="pres">
      <dgm:prSet presAssocID="{86B8897A-F1B4-384A-8817-0292570BFF1C}" presName="txShp" presStyleLbl="node1" presStyleIdx="0" presStyleCnt="3">
        <dgm:presLayoutVars>
          <dgm:bulletEnabled val="1"/>
        </dgm:presLayoutVars>
      </dgm:prSet>
      <dgm:spPr/>
      <dgm:t>
        <a:bodyPr/>
        <a:lstStyle/>
        <a:p>
          <a:endParaRPr lang="en-US"/>
        </a:p>
      </dgm:t>
    </dgm:pt>
    <dgm:pt modelId="{35032C32-CF8B-EB4D-9D61-E04E0D4A561D}" type="pres">
      <dgm:prSet presAssocID="{4EECFC27-A7B8-224E-BDA2-D2A9E436A703}" presName="spacing" presStyleCnt="0"/>
      <dgm:spPr/>
    </dgm:pt>
    <dgm:pt modelId="{3C637C35-CF28-0C48-912C-BB2E3D90A778}" type="pres">
      <dgm:prSet presAssocID="{CE4EEC02-A7F4-9042-A237-01BC19DC2E0D}" presName="composite" presStyleCnt="0"/>
      <dgm:spPr/>
    </dgm:pt>
    <dgm:pt modelId="{120F26BE-D3B3-644F-BF78-D204219FDF7C}" type="pres">
      <dgm:prSet presAssocID="{CE4EEC02-A7F4-9042-A237-01BC19DC2E0D}" presName="imgShp" presStyleLbl="fgImgPlace1" presStyleIdx="1" presStyleCnt="3"/>
      <dgm:spPr>
        <a:blipFill rotWithShape="1">
          <a:blip xmlns:r="http://schemas.openxmlformats.org/officeDocument/2006/relationships" r:embed="rId2"/>
          <a:stretch>
            <a:fillRect/>
          </a:stretch>
        </a:blipFill>
      </dgm:spPr>
    </dgm:pt>
    <dgm:pt modelId="{9F5CB93D-EF8C-2D4A-8282-3A665F5E4640}" type="pres">
      <dgm:prSet presAssocID="{CE4EEC02-A7F4-9042-A237-01BC19DC2E0D}" presName="txShp" presStyleLbl="node1" presStyleIdx="1" presStyleCnt="3">
        <dgm:presLayoutVars>
          <dgm:bulletEnabled val="1"/>
        </dgm:presLayoutVars>
      </dgm:prSet>
      <dgm:spPr/>
      <dgm:t>
        <a:bodyPr/>
        <a:lstStyle/>
        <a:p>
          <a:endParaRPr lang="en-US"/>
        </a:p>
      </dgm:t>
    </dgm:pt>
    <dgm:pt modelId="{DBD7B0DD-B301-AD4D-B309-33887C65569C}" type="pres">
      <dgm:prSet presAssocID="{004F0AE0-1135-F646-8907-A88E02D99B99}" presName="spacing" presStyleCnt="0"/>
      <dgm:spPr/>
    </dgm:pt>
    <dgm:pt modelId="{BD368474-EC1A-0544-BF13-84AA32CA485F}" type="pres">
      <dgm:prSet presAssocID="{7A5AEA8A-14AB-8C4E-82C7-C90D1962420C}" presName="composite" presStyleCnt="0"/>
      <dgm:spPr/>
    </dgm:pt>
    <dgm:pt modelId="{19E662C5-4E32-9E43-9F22-5C5291025FF0}" type="pres">
      <dgm:prSet presAssocID="{7A5AEA8A-14AB-8C4E-82C7-C90D1962420C}" presName="imgShp" presStyleLbl="fgImgPlace1" presStyleIdx="2" presStyleCnt="3"/>
      <dgm:spPr>
        <a:blipFill rotWithShape="1">
          <a:blip xmlns:r="http://schemas.openxmlformats.org/officeDocument/2006/relationships" r:embed="rId3"/>
          <a:stretch>
            <a:fillRect/>
          </a:stretch>
        </a:blipFill>
      </dgm:spPr>
    </dgm:pt>
    <dgm:pt modelId="{6CBF0F99-F648-3749-A750-3BFCB48DCB13}" type="pres">
      <dgm:prSet presAssocID="{7A5AEA8A-14AB-8C4E-82C7-C90D1962420C}" presName="txShp" presStyleLbl="node1" presStyleIdx="2" presStyleCnt="3">
        <dgm:presLayoutVars>
          <dgm:bulletEnabled val="1"/>
        </dgm:presLayoutVars>
      </dgm:prSet>
      <dgm:spPr/>
      <dgm:t>
        <a:bodyPr/>
        <a:lstStyle/>
        <a:p>
          <a:endParaRPr lang="en-US"/>
        </a:p>
      </dgm:t>
    </dgm:pt>
  </dgm:ptLst>
  <dgm:cxnLst>
    <dgm:cxn modelId="{48494FBD-664F-7446-98D1-73484E07C048}" type="presOf" srcId="{CE4EEC02-A7F4-9042-A237-01BC19DC2E0D}" destId="{9F5CB93D-EF8C-2D4A-8282-3A665F5E4640}" srcOrd="0" destOrd="0" presId="urn:microsoft.com/office/officeart/2005/8/layout/vList3"/>
    <dgm:cxn modelId="{E51313AC-6A33-7B49-AFA1-18160B9BABF4}" type="presOf" srcId="{2499967B-C2AD-B749-BFE2-76D70EF3EF65}" destId="{5EE9E13B-163C-BC4C-ADE7-5EBF1ABC360E}" srcOrd="0" destOrd="0" presId="urn:microsoft.com/office/officeart/2005/8/layout/vList3"/>
    <dgm:cxn modelId="{3CEFE2CF-5D2D-C541-9665-AE709E7427F7}" srcId="{2499967B-C2AD-B749-BFE2-76D70EF3EF65}" destId="{86B8897A-F1B4-384A-8817-0292570BFF1C}" srcOrd="0" destOrd="0" parTransId="{BE312010-38FE-554C-B619-8D711400DF43}" sibTransId="{4EECFC27-A7B8-224E-BDA2-D2A9E436A703}"/>
    <dgm:cxn modelId="{80ABFCAE-28D4-2340-9B9D-06C28D07F16C}" type="presOf" srcId="{7A5AEA8A-14AB-8C4E-82C7-C90D1962420C}" destId="{6CBF0F99-F648-3749-A750-3BFCB48DCB13}" srcOrd="0" destOrd="0" presId="urn:microsoft.com/office/officeart/2005/8/layout/vList3"/>
    <dgm:cxn modelId="{91C95E0C-F983-4B45-9B0B-9CB431C30FA0}" type="presOf" srcId="{86B8897A-F1B4-384A-8817-0292570BFF1C}" destId="{993B032A-851A-D842-BFC4-A71223E34145}" srcOrd="0" destOrd="0" presId="urn:microsoft.com/office/officeart/2005/8/layout/vList3"/>
    <dgm:cxn modelId="{8BC90708-FD01-D748-BD19-9C4501922EA5}" srcId="{2499967B-C2AD-B749-BFE2-76D70EF3EF65}" destId="{7A5AEA8A-14AB-8C4E-82C7-C90D1962420C}" srcOrd="2" destOrd="0" parTransId="{2525480D-8D33-7A45-B8DA-A5365217D166}" sibTransId="{DDDF8B5B-2DF9-2242-9069-403213AC57C6}"/>
    <dgm:cxn modelId="{58962C36-31F5-A048-890C-DED4A3E87339}" srcId="{2499967B-C2AD-B749-BFE2-76D70EF3EF65}" destId="{CE4EEC02-A7F4-9042-A237-01BC19DC2E0D}" srcOrd="1" destOrd="0" parTransId="{C4CEFDE1-E4AD-0A49-A03A-640347547D91}" sibTransId="{004F0AE0-1135-F646-8907-A88E02D99B99}"/>
    <dgm:cxn modelId="{9787D95D-215E-FA45-8B91-1566AC67394C}" type="presParOf" srcId="{5EE9E13B-163C-BC4C-ADE7-5EBF1ABC360E}" destId="{E0C8C093-58A2-4240-8AD8-B82F878902DD}" srcOrd="0" destOrd="0" presId="urn:microsoft.com/office/officeart/2005/8/layout/vList3"/>
    <dgm:cxn modelId="{80DB36A4-4829-B541-80E5-DB80CE939E49}" type="presParOf" srcId="{E0C8C093-58A2-4240-8AD8-B82F878902DD}" destId="{E0F5A5D9-8C14-3F44-A4B4-9C75B7220DF5}" srcOrd="0" destOrd="0" presId="urn:microsoft.com/office/officeart/2005/8/layout/vList3"/>
    <dgm:cxn modelId="{66E198AC-1D64-6840-AACC-76FD0CAE235F}" type="presParOf" srcId="{E0C8C093-58A2-4240-8AD8-B82F878902DD}" destId="{993B032A-851A-D842-BFC4-A71223E34145}" srcOrd="1" destOrd="0" presId="urn:microsoft.com/office/officeart/2005/8/layout/vList3"/>
    <dgm:cxn modelId="{8D2735C1-D119-C543-ABE0-598065C0EA75}" type="presParOf" srcId="{5EE9E13B-163C-BC4C-ADE7-5EBF1ABC360E}" destId="{35032C32-CF8B-EB4D-9D61-E04E0D4A561D}" srcOrd="1" destOrd="0" presId="urn:microsoft.com/office/officeart/2005/8/layout/vList3"/>
    <dgm:cxn modelId="{7C431A13-EEA2-5147-9674-CBAB4DACF7DD}" type="presParOf" srcId="{5EE9E13B-163C-BC4C-ADE7-5EBF1ABC360E}" destId="{3C637C35-CF28-0C48-912C-BB2E3D90A778}" srcOrd="2" destOrd="0" presId="urn:microsoft.com/office/officeart/2005/8/layout/vList3"/>
    <dgm:cxn modelId="{F77A83CE-7EB1-CF47-B6DB-3346D190091C}" type="presParOf" srcId="{3C637C35-CF28-0C48-912C-BB2E3D90A778}" destId="{120F26BE-D3B3-644F-BF78-D204219FDF7C}" srcOrd="0" destOrd="0" presId="urn:microsoft.com/office/officeart/2005/8/layout/vList3"/>
    <dgm:cxn modelId="{CD866999-67FC-2C47-9EFE-36B1788B2555}" type="presParOf" srcId="{3C637C35-CF28-0C48-912C-BB2E3D90A778}" destId="{9F5CB93D-EF8C-2D4A-8282-3A665F5E4640}" srcOrd="1" destOrd="0" presId="urn:microsoft.com/office/officeart/2005/8/layout/vList3"/>
    <dgm:cxn modelId="{BFCAD78C-8D16-0E41-93F4-B92F65575D11}" type="presParOf" srcId="{5EE9E13B-163C-BC4C-ADE7-5EBF1ABC360E}" destId="{DBD7B0DD-B301-AD4D-B309-33887C65569C}" srcOrd="3" destOrd="0" presId="urn:microsoft.com/office/officeart/2005/8/layout/vList3"/>
    <dgm:cxn modelId="{2F3B2735-58F8-CB49-A6AE-4B3FE550F257}" type="presParOf" srcId="{5EE9E13B-163C-BC4C-ADE7-5EBF1ABC360E}" destId="{BD368474-EC1A-0544-BF13-84AA32CA485F}" srcOrd="4" destOrd="0" presId="urn:microsoft.com/office/officeart/2005/8/layout/vList3"/>
    <dgm:cxn modelId="{580E22BF-F961-A54D-AD76-02A6C67E28E5}" type="presParOf" srcId="{BD368474-EC1A-0544-BF13-84AA32CA485F}" destId="{19E662C5-4E32-9E43-9F22-5C5291025FF0}" srcOrd="0" destOrd="0" presId="urn:microsoft.com/office/officeart/2005/8/layout/vList3"/>
    <dgm:cxn modelId="{3616F40C-6D09-8D44-8490-524E46E67936}" type="presParOf" srcId="{BD368474-EC1A-0544-BF13-84AA32CA485F}" destId="{6CBF0F99-F648-3749-A750-3BFCB48DCB13}"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B3506E-CE85-624B-9A96-96AE70108E97}">
      <dsp:nvSpPr>
        <dsp:cNvPr id="0" name=""/>
        <dsp:cNvSpPr/>
      </dsp:nvSpPr>
      <dsp:spPr>
        <a:xfrm>
          <a:off x="0" y="0"/>
          <a:ext cx="8610600" cy="1595688"/>
        </a:xfrm>
        <a:prstGeom prst="roundRect">
          <a:avLst>
            <a:gd name="adj" fmla="val 10000"/>
          </a:avLst>
        </a:prstGeom>
        <a:solidFill>
          <a:schemeClr val="lt1">
            <a:alpha val="90000"/>
            <a:tint val="40000"/>
            <a:hueOff val="0"/>
            <a:satOff val="0"/>
            <a:lumOff val="0"/>
            <a:alphaOff val="0"/>
          </a:schemeClr>
        </a:solidFill>
        <a:ln w="9525" cap="flat" cmpd="sng" algn="ctr">
          <a:solidFill>
            <a:schemeClr val="dk1">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7A4D7ED6-AA11-5A48-B55B-D30C64F25D91}">
      <dsp:nvSpPr>
        <dsp:cNvPr id="0" name=""/>
        <dsp:cNvSpPr/>
      </dsp:nvSpPr>
      <dsp:spPr>
        <a:xfrm>
          <a:off x="258318" y="212758"/>
          <a:ext cx="2529363" cy="1170171"/>
        </a:xfrm>
        <a:prstGeom prst="roundRect">
          <a:avLst>
            <a:gd name="adj" fmla="val 10000"/>
          </a:avLst>
        </a:prstGeom>
        <a:blipFill rotWithShape="1">
          <a:blip xmlns:r="http://schemas.openxmlformats.org/officeDocument/2006/relationships" r:embed="rId1"/>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DDD52D0D-7ABB-2D48-8474-2A4987CC3485}">
      <dsp:nvSpPr>
        <dsp:cNvPr id="0" name=""/>
        <dsp:cNvSpPr/>
      </dsp:nvSpPr>
      <dsp:spPr>
        <a:xfrm rot="10800000">
          <a:off x="258318" y="1595688"/>
          <a:ext cx="2529363" cy="1950286"/>
        </a:xfrm>
        <a:prstGeom prst="round2SameRect">
          <a:avLst>
            <a:gd name="adj1" fmla="val 10500"/>
            <a:gd name="adj2" fmla="val 0"/>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r>
            <a:rPr lang="en-US" sz="2000" kern="1200" dirty="0" smtClean="0"/>
            <a:t>Custom Order</a:t>
          </a:r>
          <a:endParaRPr lang="en-US" sz="2000" kern="1200" dirty="0"/>
        </a:p>
      </dsp:txBody>
      <dsp:txXfrm rot="10800000">
        <a:off x="318296" y="1595688"/>
        <a:ext cx="2409407" cy="1890308"/>
      </dsp:txXfrm>
    </dsp:sp>
    <dsp:sp modelId="{DF710A37-8D1F-FA4F-94E8-118A4F71B21D}">
      <dsp:nvSpPr>
        <dsp:cNvPr id="0" name=""/>
        <dsp:cNvSpPr/>
      </dsp:nvSpPr>
      <dsp:spPr>
        <a:xfrm>
          <a:off x="3040618" y="212758"/>
          <a:ext cx="2529363" cy="1170171"/>
        </a:xfrm>
        <a:prstGeom prst="roundRect">
          <a:avLst>
            <a:gd name="adj" fmla="val 10000"/>
          </a:avLst>
        </a:prstGeom>
        <a:blipFill rotWithShape="1">
          <a:blip xmlns:r="http://schemas.openxmlformats.org/officeDocument/2006/relationships" r:embed="rId2"/>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5EB6CE25-4714-E548-8E7A-BF932FFBBD76}">
      <dsp:nvSpPr>
        <dsp:cNvPr id="0" name=""/>
        <dsp:cNvSpPr/>
      </dsp:nvSpPr>
      <dsp:spPr>
        <a:xfrm rot="10800000">
          <a:off x="3040618" y="1595688"/>
          <a:ext cx="2529363" cy="1950286"/>
        </a:xfrm>
        <a:prstGeom prst="round2SameRect">
          <a:avLst>
            <a:gd name="adj1" fmla="val 10500"/>
            <a:gd name="adj2" fmla="val 0"/>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r>
            <a:rPr lang="en-US" sz="2000" kern="1200" dirty="0" smtClean="0"/>
            <a:t>Descending</a:t>
          </a:r>
          <a:endParaRPr lang="en-US" sz="2000" kern="1200" dirty="0"/>
        </a:p>
      </dsp:txBody>
      <dsp:txXfrm rot="10800000">
        <a:off x="3100596" y="1595688"/>
        <a:ext cx="2409407" cy="1890308"/>
      </dsp:txXfrm>
    </dsp:sp>
    <dsp:sp modelId="{1888C18C-D779-1047-947C-09D8EFC767A3}">
      <dsp:nvSpPr>
        <dsp:cNvPr id="0" name=""/>
        <dsp:cNvSpPr/>
      </dsp:nvSpPr>
      <dsp:spPr>
        <a:xfrm>
          <a:off x="5822918" y="212758"/>
          <a:ext cx="2529363" cy="1170171"/>
        </a:xfrm>
        <a:prstGeom prst="roundRect">
          <a:avLst>
            <a:gd name="adj" fmla="val 10000"/>
          </a:avLst>
        </a:prstGeom>
        <a:blipFill rotWithShape="1">
          <a:blip xmlns:r="http://schemas.openxmlformats.org/officeDocument/2006/relationships" r:embed="rId3"/>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EBE6A392-52BF-5A4D-A3D0-5D834A428CC3}">
      <dsp:nvSpPr>
        <dsp:cNvPr id="0" name=""/>
        <dsp:cNvSpPr/>
      </dsp:nvSpPr>
      <dsp:spPr>
        <a:xfrm rot="10800000">
          <a:off x="5822918" y="1595688"/>
          <a:ext cx="2529363" cy="1950286"/>
        </a:xfrm>
        <a:prstGeom prst="round2SameRect">
          <a:avLst>
            <a:gd name="adj1" fmla="val 10500"/>
            <a:gd name="adj2" fmla="val 0"/>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r>
            <a:rPr lang="en-US" sz="2000" kern="1200" dirty="0" smtClean="0"/>
            <a:t>Ascending</a:t>
          </a:r>
          <a:endParaRPr lang="en-US" sz="2000" kern="1200" dirty="0"/>
        </a:p>
      </dsp:txBody>
      <dsp:txXfrm rot="10800000">
        <a:off x="5882896" y="1595688"/>
        <a:ext cx="2409407" cy="18903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8944F6-5D01-E14E-B2D9-29511B27454B}">
      <dsp:nvSpPr>
        <dsp:cNvPr id="0" name=""/>
        <dsp:cNvSpPr/>
      </dsp:nvSpPr>
      <dsp:spPr>
        <a:xfrm>
          <a:off x="2081413" y="3548856"/>
          <a:ext cx="3693033" cy="0"/>
        </a:xfrm>
        <a:prstGeom prst="line">
          <a:avLst/>
        </a:prstGeom>
        <a:noFill/>
        <a:ln w="9525" cap="flat" cmpd="sng" algn="ctr">
          <a:solidFill>
            <a:schemeClr val="dk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95322B9-06F7-474F-A705-86168D70B8FE}">
      <dsp:nvSpPr>
        <dsp:cNvPr id="0" name=""/>
        <dsp:cNvSpPr/>
      </dsp:nvSpPr>
      <dsp:spPr>
        <a:xfrm>
          <a:off x="2081413" y="977106"/>
          <a:ext cx="3693033" cy="0"/>
        </a:xfrm>
        <a:prstGeom prst="line">
          <a:avLst/>
        </a:prstGeom>
        <a:noFill/>
        <a:ln w="9525" cap="flat" cmpd="sng" algn="ctr">
          <a:solidFill>
            <a:schemeClr val="dk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2784F54-2CDE-B045-A2CB-904383F441B2}">
      <dsp:nvSpPr>
        <dsp:cNvPr id="0" name=""/>
        <dsp:cNvSpPr/>
      </dsp:nvSpPr>
      <dsp:spPr>
        <a:xfrm>
          <a:off x="24013" y="205581"/>
          <a:ext cx="4114800" cy="4114800"/>
        </a:xfrm>
        <a:prstGeom prst="ellipse">
          <a:avLst/>
        </a:prstGeom>
        <a:blipFill rotWithShape="1">
          <a:blip xmlns:r="http://schemas.openxmlformats.org/officeDocument/2006/relationships" r:embed="rId1">
            <a:lum bright="70000" contrast="-70000"/>
          </a:blip>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4A7815DC-B205-1E40-85E7-1D61849E9C8D}">
      <dsp:nvSpPr>
        <dsp:cNvPr id="0" name=""/>
        <dsp:cNvSpPr/>
      </dsp:nvSpPr>
      <dsp:spPr>
        <a:xfrm>
          <a:off x="764677" y="2390540"/>
          <a:ext cx="2633472" cy="1357884"/>
        </a:xfrm>
        <a:prstGeom prst="rect">
          <a:avLst/>
        </a:prstGeom>
        <a:noFill/>
        <a:ln>
          <a:noFill/>
        </a:ln>
        <a:effectLst>
          <a:outerShdw blurRad="40000" dist="23000" dir="5400000" rotWithShape="0">
            <a:srgbClr val="000000">
              <a:alpha val="35000"/>
            </a:srgbClr>
          </a:outerShdw>
        </a:effectLst>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b" anchorCtr="0">
          <a:noAutofit/>
        </a:bodyPr>
        <a:lstStyle/>
        <a:p>
          <a:pPr lvl="0" algn="ctr" defTabSz="1422400">
            <a:lnSpc>
              <a:spcPct val="90000"/>
            </a:lnSpc>
            <a:spcBef>
              <a:spcPct val="0"/>
            </a:spcBef>
            <a:spcAft>
              <a:spcPct val="35000"/>
            </a:spcAft>
          </a:pPr>
          <a:r>
            <a:rPr lang="en-US" sz="3200" kern="1200" dirty="0" smtClean="0"/>
            <a:t>Improve Search/Access time</a:t>
          </a:r>
          <a:endParaRPr lang="en-US" sz="3200" kern="1200" dirty="0"/>
        </a:p>
      </dsp:txBody>
      <dsp:txXfrm>
        <a:off x="764677" y="2390540"/>
        <a:ext cx="2633472" cy="1357884"/>
      </dsp:txXfrm>
    </dsp:sp>
    <dsp:sp modelId="{A43AE204-F9FD-5E47-B8C2-EA5D53636AD1}">
      <dsp:nvSpPr>
        <dsp:cNvPr id="0" name=""/>
        <dsp:cNvSpPr/>
      </dsp:nvSpPr>
      <dsp:spPr>
        <a:xfrm>
          <a:off x="5002921" y="205581"/>
          <a:ext cx="1543050" cy="1543050"/>
        </a:xfrm>
        <a:prstGeom prst="ellipse">
          <a:avLst/>
        </a:prstGeom>
        <a:blipFill rotWithShape="1">
          <a:blip xmlns:r="http://schemas.openxmlformats.org/officeDocument/2006/relationships" r:embed="rId2"/>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F8071D22-29A6-924E-91AC-BDFCB62A97B6}">
      <dsp:nvSpPr>
        <dsp:cNvPr id="0" name=""/>
        <dsp:cNvSpPr/>
      </dsp:nvSpPr>
      <dsp:spPr>
        <a:xfrm>
          <a:off x="6545971" y="205581"/>
          <a:ext cx="843148" cy="15430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0" rIns="95250" bIns="0" numCol="1" spcCol="1270" anchor="ctr" anchorCtr="0">
          <a:noAutofit/>
        </a:bodyPr>
        <a:lstStyle/>
        <a:p>
          <a:pPr lvl="0" algn="l" defTabSz="1111250">
            <a:lnSpc>
              <a:spcPct val="90000"/>
            </a:lnSpc>
            <a:spcBef>
              <a:spcPct val="0"/>
            </a:spcBef>
            <a:spcAft>
              <a:spcPct val="35000"/>
            </a:spcAft>
          </a:pPr>
          <a:r>
            <a:rPr lang="en-US" sz="2500" kern="1200" dirty="0" smtClean="0"/>
            <a:t>Best for large data</a:t>
          </a:r>
          <a:endParaRPr lang="en-US" sz="2500" kern="1200" dirty="0"/>
        </a:p>
      </dsp:txBody>
      <dsp:txXfrm>
        <a:off x="6545971" y="205581"/>
        <a:ext cx="843148" cy="1543050"/>
      </dsp:txXfrm>
    </dsp:sp>
    <dsp:sp modelId="{A49C463D-7140-0E49-8852-457457AA3283}">
      <dsp:nvSpPr>
        <dsp:cNvPr id="0" name=""/>
        <dsp:cNvSpPr/>
      </dsp:nvSpPr>
      <dsp:spPr>
        <a:xfrm>
          <a:off x="5002921" y="2777331"/>
          <a:ext cx="1543050" cy="1543050"/>
        </a:xfrm>
        <a:prstGeom prst="ellipse">
          <a:avLst/>
        </a:prstGeom>
        <a:blipFill rotWithShape="1">
          <a:blip xmlns:r="http://schemas.openxmlformats.org/officeDocument/2006/relationships" r:embed="rId3"/>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9F80D21D-7631-BF42-ADC2-B7A6D76DD051}">
      <dsp:nvSpPr>
        <dsp:cNvPr id="0" name=""/>
        <dsp:cNvSpPr/>
      </dsp:nvSpPr>
      <dsp:spPr>
        <a:xfrm>
          <a:off x="6545971" y="2777331"/>
          <a:ext cx="1659614" cy="15430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0" rIns="95250" bIns="0" numCol="1" spcCol="1270" anchor="ctr" anchorCtr="0">
          <a:noAutofit/>
        </a:bodyPr>
        <a:lstStyle/>
        <a:p>
          <a:pPr lvl="0" algn="l" defTabSz="1111250">
            <a:lnSpc>
              <a:spcPct val="90000"/>
            </a:lnSpc>
            <a:spcBef>
              <a:spcPct val="0"/>
            </a:spcBef>
            <a:spcAft>
              <a:spcPct val="35000"/>
            </a:spcAft>
          </a:pPr>
          <a:r>
            <a:rPr lang="en-US" sz="2500" kern="1200" dirty="0" smtClean="0"/>
            <a:t>Without sorting take longer time</a:t>
          </a:r>
          <a:endParaRPr lang="en-US" sz="2500" kern="1200" dirty="0"/>
        </a:p>
      </dsp:txBody>
      <dsp:txXfrm>
        <a:off x="6545971" y="2777331"/>
        <a:ext cx="1659614" cy="15430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69708B-2732-284E-8718-71111ED90FB8}">
      <dsp:nvSpPr>
        <dsp:cNvPr id="0" name=""/>
        <dsp:cNvSpPr/>
      </dsp:nvSpPr>
      <dsp:spPr>
        <a:xfrm rot="5400000">
          <a:off x="5012703" y="-1901980"/>
          <a:ext cx="1166849" cy="5266944"/>
        </a:xfrm>
        <a:prstGeom prst="round2Same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62865" rIns="125730" bIns="62865" numCol="1" spcCol="1270" anchor="ctr" anchorCtr="0">
          <a:noAutofit/>
        </a:bodyPr>
        <a:lstStyle/>
        <a:p>
          <a:pPr marL="285750" lvl="1" indent="-285750" algn="l" defTabSz="1466850" rtl="0">
            <a:lnSpc>
              <a:spcPct val="90000"/>
            </a:lnSpc>
            <a:spcBef>
              <a:spcPct val="0"/>
            </a:spcBef>
            <a:spcAft>
              <a:spcPct val="15000"/>
            </a:spcAft>
            <a:buChar char="••"/>
          </a:pPr>
          <a:r>
            <a:rPr lang="en-US" sz="3300" kern="1200" smtClean="0"/>
            <a:t>Student Ranking, etc</a:t>
          </a:r>
          <a:endParaRPr lang="en-US" sz="3300" kern="1200"/>
        </a:p>
      </dsp:txBody>
      <dsp:txXfrm rot="-5400000">
        <a:off x="2962656" y="205028"/>
        <a:ext cx="5209983" cy="1052927"/>
      </dsp:txXfrm>
    </dsp:sp>
    <dsp:sp modelId="{1BF38C94-DCA3-BC4F-AEFF-A87C6157CA78}">
      <dsp:nvSpPr>
        <dsp:cNvPr id="0" name=""/>
        <dsp:cNvSpPr/>
      </dsp:nvSpPr>
      <dsp:spPr>
        <a:xfrm>
          <a:off x="0" y="2209"/>
          <a:ext cx="2962656" cy="1458562"/>
        </a:xfrm>
        <a:prstGeom prst="round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9540" tIns="64770" rIns="129540" bIns="64770" numCol="1" spcCol="1270" anchor="ctr" anchorCtr="0">
          <a:noAutofit/>
        </a:bodyPr>
        <a:lstStyle/>
        <a:p>
          <a:pPr lvl="0" algn="ctr" defTabSz="1511300" rtl="0">
            <a:lnSpc>
              <a:spcPct val="90000"/>
            </a:lnSpc>
            <a:spcBef>
              <a:spcPct val="0"/>
            </a:spcBef>
            <a:spcAft>
              <a:spcPct val="35000"/>
            </a:spcAft>
          </a:pPr>
          <a:r>
            <a:rPr lang="en-US" sz="3400" kern="1200" smtClean="0"/>
            <a:t>Sorting list name</a:t>
          </a:r>
          <a:endParaRPr lang="en-US" sz="3400" kern="1200"/>
        </a:p>
      </dsp:txBody>
      <dsp:txXfrm>
        <a:off x="71201" y="73410"/>
        <a:ext cx="2820254" cy="1316160"/>
      </dsp:txXfrm>
    </dsp:sp>
    <dsp:sp modelId="{FCBE74B4-1C00-7F45-ADC8-E6EE62021952}">
      <dsp:nvSpPr>
        <dsp:cNvPr id="0" name=""/>
        <dsp:cNvSpPr/>
      </dsp:nvSpPr>
      <dsp:spPr>
        <a:xfrm rot="5400000">
          <a:off x="5012703" y="-370490"/>
          <a:ext cx="1166849" cy="5266944"/>
        </a:xfrm>
        <a:prstGeom prst="round2Same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62865" rIns="125730" bIns="62865" numCol="1" spcCol="1270" anchor="ctr" anchorCtr="0">
          <a:noAutofit/>
        </a:bodyPr>
        <a:lstStyle/>
        <a:p>
          <a:pPr marL="285750" lvl="1" indent="-285750" algn="l" defTabSz="1466850" rtl="0">
            <a:lnSpc>
              <a:spcPct val="90000"/>
            </a:lnSpc>
            <a:spcBef>
              <a:spcPct val="0"/>
            </a:spcBef>
            <a:spcAft>
              <a:spcPct val="15000"/>
            </a:spcAft>
            <a:buChar char="••"/>
          </a:pPr>
          <a:r>
            <a:rPr lang="en-US" sz="3300" kern="1200" smtClean="0"/>
            <a:t>according to account number, customer number</a:t>
          </a:r>
          <a:endParaRPr lang="en-US" sz="3300" kern="1200"/>
        </a:p>
      </dsp:txBody>
      <dsp:txXfrm rot="-5400000">
        <a:off x="2962656" y="1736518"/>
        <a:ext cx="5209983" cy="1052927"/>
      </dsp:txXfrm>
    </dsp:sp>
    <dsp:sp modelId="{B8D7E5A7-0CF3-464D-A2FD-F39A5D82AE2A}">
      <dsp:nvSpPr>
        <dsp:cNvPr id="0" name=""/>
        <dsp:cNvSpPr/>
      </dsp:nvSpPr>
      <dsp:spPr>
        <a:xfrm>
          <a:off x="0" y="1533700"/>
          <a:ext cx="2962656" cy="1458562"/>
        </a:xfrm>
        <a:prstGeom prst="round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9540" tIns="64770" rIns="129540" bIns="64770" numCol="1" spcCol="1270" anchor="ctr" anchorCtr="0">
          <a:noAutofit/>
        </a:bodyPr>
        <a:lstStyle/>
        <a:p>
          <a:pPr lvl="0" algn="ctr" defTabSz="1511300" rtl="0">
            <a:lnSpc>
              <a:spcPct val="90000"/>
            </a:lnSpc>
            <a:spcBef>
              <a:spcPct val="0"/>
            </a:spcBef>
            <a:spcAft>
              <a:spcPct val="35000"/>
            </a:spcAft>
          </a:pPr>
          <a:r>
            <a:rPr lang="en-US" sz="3400" kern="1200" smtClean="0"/>
            <a:t>Sorting number</a:t>
          </a:r>
          <a:endParaRPr lang="en-US" sz="3400" kern="1200"/>
        </a:p>
      </dsp:txBody>
      <dsp:txXfrm>
        <a:off x="71201" y="1604901"/>
        <a:ext cx="2820254" cy="1316160"/>
      </dsp:txXfrm>
    </dsp:sp>
    <dsp:sp modelId="{B31A9DF7-DF07-F543-AD2F-DBB4CEDC6466}">
      <dsp:nvSpPr>
        <dsp:cNvPr id="0" name=""/>
        <dsp:cNvSpPr/>
      </dsp:nvSpPr>
      <dsp:spPr>
        <a:xfrm rot="5400000">
          <a:off x="5012703" y="1160999"/>
          <a:ext cx="1166849" cy="5266944"/>
        </a:xfrm>
        <a:prstGeom prst="round2Same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62865" rIns="125730" bIns="62865" numCol="1" spcCol="1270" anchor="ctr" anchorCtr="0">
          <a:noAutofit/>
        </a:bodyPr>
        <a:lstStyle/>
        <a:p>
          <a:pPr marL="285750" lvl="1" indent="-285750" algn="l" defTabSz="1466850" rtl="0">
            <a:lnSpc>
              <a:spcPct val="90000"/>
            </a:lnSpc>
            <a:spcBef>
              <a:spcPct val="0"/>
            </a:spcBef>
            <a:spcAft>
              <a:spcPct val="15000"/>
            </a:spcAft>
            <a:buChar char="••"/>
          </a:pPr>
          <a:r>
            <a:rPr lang="en-US" sz="3300" kern="1200" smtClean="0"/>
            <a:t>Sorting according to age, salary, etc</a:t>
          </a:r>
          <a:endParaRPr lang="en-US" sz="3300" kern="1200"/>
        </a:p>
      </dsp:txBody>
      <dsp:txXfrm rot="-5400000">
        <a:off x="2962656" y="3268008"/>
        <a:ext cx="5209983" cy="1052927"/>
      </dsp:txXfrm>
    </dsp:sp>
    <dsp:sp modelId="{70A4EF97-1D7A-BF40-8C51-1C86F3BA86A0}">
      <dsp:nvSpPr>
        <dsp:cNvPr id="0" name=""/>
        <dsp:cNvSpPr/>
      </dsp:nvSpPr>
      <dsp:spPr>
        <a:xfrm>
          <a:off x="0" y="3065190"/>
          <a:ext cx="2962656" cy="1458562"/>
        </a:xfrm>
        <a:prstGeom prst="round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9540" tIns="64770" rIns="129540" bIns="64770" numCol="1" spcCol="1270" anchor="ctr" anchorCtr="0">
          <a:noAutofit/>
        </a:bodyPr>
        <a:lstStyle/>
        <a:p>
          <a:pPr lvl="0" algn="ctr" defTabSz="1511300" rtl="0">
            <a:lnSpc>
              <a:spcPct val="90000"/>
            </a:lnSpc>
            <a:spcBef>
              <a:spcPct val="0"/>
            </a:spcBef>
            <a:spcAft>
              <a:spcPct val="35000"/>
            </a:spcAft>
          </a:pPr>
          <a:r>
            <a:rPr lang="en-US" sz="3400" kern="1200" smtClean="0"/>
            <a:t>Sorting by specific means</a:t>
          </a:r>
          <a:endParaRPr lang="en-US" sz="3400" kern="1200"/>
        </a:p>
      </dsp:txBody>
      <dsp:txXfrm>
        <a:off x="71201" y="3136391"/>
        <a:ext cx="2820254" cy="13161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4B2AB9-6B53-8A46-B55A-4D9DDE6EBB3B}">
      <dsp:nvSpPr>
        <dsp:cNvPr id="0" name=""/>
        <dsp:cNvSpPr/>
      </dsp:nvSpPr>
      <dsp:spPr>
        <a:xfrm>
          <a:off x="3096025" y="2487136"/>
          <a:ext cx="2037549" cy="2037549"/>
        </a:xfrm>
        <a:prstGeom prst="ellipse">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4130" tIns="24130" rIns="24130" bIns="24130" numCol="1" spcCol="1270" anchor="ctr" anchorCtr="0">
          <a:noAutofit/>
        </a:bodyPr>
        <a:lstStyle/>
        <a:p>
          <a:pPr lvl="0" algn="ctr" defTabSz="1689100">
            <a:lnSpc>
              <a:spcPct val="90000"/>
            </a:lnSpc>
            <a:spcBef>
              <a:spcPct val="0"/>
            </a:spcBef>
            <a:spcAft>
              <a:spcPct val="35000"/>
            </a:spcAft>
          </a:pPr>
          <a:r>
            <a:rPr lang="en-US" sz="3800" kern="1200" dirty="0" smtClean="0"/>
            <a:t>Sorting</a:t>
          </a:r>
          <a:endParaRPr lang="en-US" sz="3800" kern="1200" dirty="0"/>
        </a:p>
      </dsp:txBody>
      <dsp:txXfrm>
        <a:off x="3394417" y="2785528"/>
        <a:ext cx="1440765" cy="1440765"/>
      </dsp:txXfrm>
    </dsp:sp>
    <dsp:sp modelId="{1B94FA1C-BE29-A547-A1F9-10E034C1E5BC}">
      <dsp:nvSpPr>
        <dsp:cNvPr id="0" name=""/>
        <dsp:cNvSpPr/>
      </dsp:nvSpPr>
      <dsp:spPr>
        <a:xfrm rot="10800000">
          <a:off x="1029684" y="3215560"/>
          <a:ext cx="1952692" cy="580701"/>
        </a:xfrm>
        <a:prstGeom prst="leftArrow">
          <a:avLst>
            <a:gd name="adj1" fmla="val 60000"/>
            <a:gd name="adj2" fmla="val 50000"/>
          </a:avLst>
        </a:prstGeom>
        <a:solidFill>
          <a:schemeClr val="dk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086CF336-4DD4-A247-A6AC-02C08365594E}">
      <dsp:nvSpPr>
        <dsp:cNvPr id="0" name=""/>
        <dsp:cNvSpPr/>
      </dsp:nvSpPr>
      <dsp:spPr>
        <a:xfrm>
          <a:off x="316541" y="2935397"/>
          <a:ext cx="1426284" cy="1141027"/>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3815" tIns="43815" rIns="43815" bIns="43815" numCol="1" spcCol="1270" anchor="ctr" anchorCtr="0">
          <a:noAutofit/>
        </a:bodyPr>
        <a:lstStyle/>
        <a:p>
          <a:pPr lvl="0" algn="ctr" defTabSz="1022350">
            <a:lnSpc>
              <a:spcPct val="90000"/>
            </a:lnSpc>
            <a:spcBef>
              <a:spcPct val="0"/>
            </a:spcBef>
            <a:spcAft>
              <a:spcPct val="35000"/>
            </a:spcAft>
          </a:pPr>
          <a:r>
            <a:rPr lang="en-US" sz="2300" kern="1200" dirty="0" smtClean="0">
              <a:latin typeface="Gill Sans MT" charset="0"/>
            </a:rPr>
            <a:t>Bubble sort</a:t>
          </a:r>
          <a:endParaRPr lang="en-US" sz="2300" kern="1200" dirty="0"/>
        </a:p>
      </dsp:txBody>
      <dsp:txXfrm>
        <a:off x="349961" y="2968817"/>
        <a:ext cx="1359444" cy="1074187"/>
      </dsp:txXfrm>
    </dsp:sp>
    <dsp:sp modelId="{BF74BDF4-80B8-3D41-BBE3-9DCAAE9BB111}">
      <dsp:nvSpPr>
        <dsp:cNvPr id="0" name=""/>
        <dsp:cNvSpPr/>
      </dsp:nvSpPr>
      <dsp:spPr>
        <a:xfrm rot="12960000">
          <a:off x="1432423" y="1976056"/>
          <a:ext cx="1952692" cy="580701"/>
        </a:xfrm>
        <a:prstGeom prst="leftArrow">
          <a:avLst>
            <a:gd name="adj1" fmla="val 60000"/>
            <a:gd name="adj2" fmla="val 50000"/>
          </a:avLst>
        </a:prstGeom>
        <a:solidFill>
          <a:schemeClr val="dk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5089F309-B280-444E-92D9-E4D6C50E103F}">
      <dsp:nvSpPr>
        <dsp:cNvPr id="0" name=""/>
        <dsp:cNvSpPr/>
      </dsp:nvSpPr>
      <dsp:spPr>
        <a:xfrm>
          <a:off x="905746" y="1122011"/>
          <a:ext cx="1426284" cy="1141027"/>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3815" tIns="43815" rIns="43815" bIns="43815" numCol="1" spcCol="1270" anchor="ctr" anchorCtr="0">
          <a:noAutofit/>
        </a:bodyPr>
        <a:lstStyle/>
        <a:p>
          <a:pPr lvl="0" algn="ctr" defTabSz="1022350">
            <a:lnSpc>
              <a:spcPct val="90000"/>
            </a:lnSpc>
            <a:spcBef>
              <a:spcPct val="0"/>
            </a:spcBef>
            <a:spcAft>
              <a:spcPct val="35000"/>
            </a:spcAft>
          </a:pPr>
          <a:r>
            <a:rPr lang="en-US" sz="2300" kern="1200" smtClean="0">
              <a:latin typeface="Gill Sans MT" charset="0"/>
            </a:rPr>
            <a:t>Selection sort</a:t>
          </a:r>
          <a:endParaRPr lang="en-US" sz="2300" kern="1200" dirty="0">
            <a:latin typeface="Gill Sans MT" charset="0"/>
          </a:endParaRPr>
        </a:p>
      </dsp:txBody>
      <dsp:txXfrm>
        <a:off x="939166" y="1155431"/>
        <a:ext cx="1359444" cy="1074187"/>
      </dsp:txXfrm>
    </dsp:sp>
    <dsp:sp modelId="{D183A9F0-83F8-DD4D-A694-5376E063F95C}">
      <dsp:nvSpPr>
        <dsp:cNvPr id="0" name=""/>
        <dsp:cNvSpPr/>
      </dsp:nvSpPr>
      <dsp:spPr>
        <a:xfrm rot="15120000">
          <a:off x="2486808" y="1210000"/>
          <a:ext cx="1952692" cy="580701"/>
        </a:xfrm>
        <a:prstGeom prst="leftArrow">
          <a:avLst>
            <a:gd name="adj1" fmla="val 60000"/>
            <a:gd name="adj2" fmla="val 50000"/>
          </a:avLst>
        </a:prstGeom>
        <a:solidFill>
          <a:schemeClr val="dk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98A47D97-DBBB-0943-BB72-DE111622F940}">
      <dsp:nvSpPr>
        <dsp:cNvPr id="0" name=""/>
        <dsp:cNvSpPr/>
      </dsp:nvSpPr>
      <dsp:spPr>
        <a:xfrm>
          <a:off x="2448304" y="1277"/>
          <a:ext cx="1426284" cy="1141027"/>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3815" tIns="43815" rIns="43815" bIns="43815" numCol="1" spcCol="1270" anchor="ctr" anchorCtr="0">
          <a:noAutofit/>
        </a:bodyPr>
        <a:lstStyle/>
        <a:p>
          <a:pPr lvl="0" algn="ctr" defTabSz="1022350">
            <a:lnSpc>
              <a:spcPct val="90000"/>
            </a:lnSpc>
            <a:spcBef>
              <a:spcPct val="0"/>
            </a:spcBef>
            <a:spcAft>
              <a:spcPct val="35000"/>
            </a:spcAft>
          </a:pPr>
          <a:r>
            <a:rPr lang="en-US" sz="2300" kern="1200" smtClean="0">
              <a:latin typeface="Gill Sans MT" charset="0"/>
            </a:rPr>
            <a:t>Insertion sort</a:t>
          </a:r>
          <a:endParaRPr lang="en-US" sz="2300" kern="1200" dirty="0">
            <a:latin typeface="Gill Sans MT" charset="0"/>
          </a:endParaRPr>
        </a:p>
      </dsp:txBody>
      <dsp:txXfrm>
        <a:off x="2481724" y="34697"/>
        <a:ext cx="1359444" cy="1074187"/>
      </dsp:txXfrm>
    </dsp:sp>
    <dsp:sp modelId="{CADD6D52-AFCF-3443-B0F3-4BDFC0BF4C51}">
      <dsp:nvSpPr>
        <dsp:cNvPr id="0" name=""/>
        <dsp:cNvSpPr/>
      </dsp:nvSpPr>
      <dsp:spPr>
        <a:xfrm rot="17280000">
          <a:off x="3790099" y="1210000"/>
          <a:ext cx="1952692" cy="580701"/>
        </a:xfrm>
        <a:prstGeom prst="leftArrow">
          <a:avLst>
            <a:gd name="adj1" fmla="val 60000"/>
            <a:gd name="adj2" fmla="val 50000"/>
          </a:avLst>
        </a:prstGeom>
        <a:solidFill>
          <a:schemeClr val="dk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EE43407B-2DBA-7247-BBA1-C64C8D64D656}">
      <dsp:nvSpPr>
        <dsp:cNvPr id="0" name=""/>
        <dsp:cNvSpPr/>
      </dsp:nvSpPr>
      <dsp:spPr>
        <a:xfrm>
          <a:off x="4355010" y="1277"/>
          <a:ext cx="1426284" cy="1141027"/>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3815" tIns="43815" rIns="43815" bIns="43815" numCol="1" spcCol="1270" anchor="ctr" anchorCtr="0">
          <a:noAutofit/>
        </a:bodyPr>
        <a:lstStyle/>
        <a:p>
          <a:pPr lvl="0" algn="ctr" defTabSz="1022350">
            <a:lnSpc>
              <a:spcPct val="90000"/>
            </a:lnSpc>
            <a:spcBef>
              <a:spcPct val="0"/>
            </a:spcBef>
            <a:spcAft>
              <a:spcPct val="35000"/>
            </a:spcAft>
          </a:pPr>
          <a:r>
            <a:rPr lang="en-US" sz="2300" kern="1200" smtClean="0">
              <a:latin typeface="Gill Sans MT" charset="0"/>
            </a:rPr>
            <a:t>Quicksort</a:t>
          </a:r>
          <a:endParaRPr lang="en-US" sz="2300" kern="1200" dirty="0">
            <a:latin typeface="Gill Sans MT" charset="0"/>
          </a:endParaRPr>
        </a:p>
      </dsp:txBody>
      <dsp:txXfrm>
        <a:off x="4388430" y="34697"/>
        <a:ext cx="1359444" cy="1074187"/>
      </dsp:txXfrm>
    </dsp:sp>
    <dsp:sp modelId="{5EC94FD6-7592-104F-9929-579CF7B7FBA0}">
      <dsp:nvSpPr>
        <dsp:cNvPr id="0" name=""/>
        <dsp:cNvSpPr/>
      </dsp:nvSpPr>
      <dsp:spPr>
        <a:xfrm rot="19440000">
          <a:off x="4844484" y="1976056"/>
          <a:ext cx="1952692" cy="580701"/>
        </a:xfrm>
        <a:prstGeom prst="leftArrow">
          <a:avLst>
            <a:gd name="adj1" fmla="val 60000"/>
            <a:gd name="adj2" fmla="val 50000"/>
          </a:avLst>
        </a:prstGeom>
        <a:solidFill>
          <a:schemeClr val="dk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266E62F9-D4F8-5546-B13D-0F719B385D6C}">
      <dsp:nvSpPr>
        <dsp:cNvPr id="0" name=""/>
        <dsp:cNvSpPr/>
      </dsp:nvSpPr>
      <dsp:spPr>
        <a:xfrm>
          <a:off x="5897568" y="1122011"/>
          <a:ext cx="1426284" cy="1141027"/>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3815" tIns="43815" rIns="43815" bIns="43815" numCol="1" spcCol="1270" anchor="t" anchorCtr="0">
          <a:noAutofit/>
        </a:bodyPr>
        <a:lstStyle/>
        <a:p>
          <a:pPr lvl="0" algn="l" defTabSz="1022350">
            <a:lnSpc>
              <a:spcPct val="90000"/>
            </a:lnSpc>
            <a:spcBef>
              <a:spcPct val="0"/>
            </a:spcBef>
            <a:spcAft>
              <a:spcPct val="35000"/>
            </a:spcAft>
          </a:pPr>
          <a:r>
            <a:rPr lang="en-US" sz="2300" kern="1200" dirty="0" err="1" smtClean="0">
              <a:latin typeface="Gill Sans MT" charset="0"/>
            </a:rPr>
            <a:t>Mergesort</a:t>
          </a:r>
          <a:endParaRPr lang="en-US" sz="2300" kern="1200" dirty="0">
            <a:latin typeface="Gill Sans MT" charset="0"/>
          </a:endParaRPr>
        </a:p>
        <a:p>
          <a:pPr marL="171450" lvl="1" indent="-171450" algn="l" defTabSz="800100">
            <a:lnSpc>
              <a:spcPct val="90000"/>
            </a:lnSpc>
            <a:spcBef>
              <a:spcPct val="0"/>
            </a:spcBef>
            <a:spcAft>
              <a:spcPct val="15000"/>
            </a:spcAft>
            <a:buChar char="••"/>
          </a:pPr>
          <a:r>
            <a:rPr lang="en-US" sz="1800" kern="1200" dirty="0" smtClean="0">
              <a:latin typeface="Gill Sans MT" charset="0"/>
            </a:rPr>
            <a:t> (Good for Large Data)</a:t>
          </a:r>
          <a:endParaRPr lang="en-US" sz="1800" kern="1200" dirty="0">
            <a:latin typeface="Gill Sans MT" charset="0"/>
          </a:endParaRPr>
        </a:p>
      </dsp:txBody>
      <dsp:txXfrm>
        <a:off x="5930988" y="1155431"/>
        <a:ext cx="1359444" cy="1074187"/>
      </dsp:txXfrm>
    </dsp:sp>
    <dsp:sp modelId="{74B536EC-2BAA-BA4A-81E3-76F2FE225CF3}">
      <dsp:nvSpPr>
        <dsp:cNvPr id="0" name=""/>
        <dsp:cNvSpPr/>
      </dsp:nvSpPr>
      <dsp:spPr>
        <a:xfrm>
          <a:off x="5247223" y="3215560"/>
          <a:ext cx="1952692" cy="580701"/>
        </a:xfrm>
        <a:prstGeom prst="leftArrow">
          <a:avLst>
            <a:gd name="adj1" fmla="val 60000"/>
            <a:gd name="adj2" fmla="val 50000"/>
          </a:avLst>
        </a:prstGeom>
        <a:solidFill>
          <a:schemeClr val="dk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3151D0E3-F1C4-3D47-8867-7BA239768AA7}">
      <dsp:nvSpPr>
        <dsp:cNvPr id="0" name=""/>
        <dsp:cNvSpPr/>
      </dsp:nvSpPr>
      <dsp:spPr>
        <a:xfrm>
          <a:off x="6486773" y="2935397"/>
          <a:ext cx="1426284" cy="1141027"/>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3815" tIns="43815" rIns="43815" bIns="43815" numCol="1" spcCol="1270" anchor="t" anchorCtr="0">
          <a:noAutofit/>
        </a:bodyPr>
        <a:lstStyle/>
        <a:p>
          <a:pPr lvl="0" algn="l" defTabSz="1022350">
            <a:lnSpc>
              <a:spcPct val="90000"/>
            </a:lnSpc>
            <a:spcBef>
              <a:spcPct val="0"/>
            </a:spcBef>
            <a:spcAft>
              <a:spcPct val="35000"/>
            </a:spcAft>
          </a:pPr>
          <a:r>
            <a:rPr lang="en-US" sz="2300" kern="1200" dirty="0" err="1" smtClean="0">
              <a:latin typeface="Gill Sans MT" charset="0"/>
            </a:rPr>
            <a:t>Heapsort</a:t>
          </a:r>
          <a:endParaRPr lang="en-US" sz="2300" kern="1200" dirty="0">
            <a:latin typeface="Gill Sans MT" charset="0"/>
          </a:endParaRPr>
        </a:p>
        <a:p>
          <a:pPr marL="171450" lvl="1" indent="-171450" algn="l" defTabSz="800100">
            <a:lnSpc>
              <a:spcPct val="90000"/>
            </a:lnSpc>
            <a:spcBef>
              <a:spcPct val="0"/>
            </a:spcBef>
            <a:spcAft>
              <a:spcPct val="15000"/>
            </a:spcAft>
            <a:buChar char="••"/>
          </a:pPr>
          <a:r>
            <a:rPr lang="en-US" sz="1800" kern="1200" dirty="0" smtClean="0">
              <a:latin typeface="Gill Sans MT" charset="0"/>
            </a:rPr>
            <a:t> (Good for Large Data)</a:t>
          </a:r>
          <a:endParaRPr lang="en-US" sz="1800" kern="1200" dirty="0">
            <a:latin typeface="Gill Sans MT" charset="0"/>
          </a:endParaRPr>
        </a:p>
      </dsp:txBody>
      <dsp:txXfrm>
        <a:off x="6520193" y="2968817"/>
        <a:ext cx="1359444" cy="107418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826E61-348B-E343-80A0-BD6881665C5C}">
      <dsp:nvSpPr>
        <dsp:cNvPr id="0" name=""/>
        <dsp:cNvSpPr/>
      </dsp:nvSpPr>
      <dsp:spPr>
        <a:xfrm>
          <a:off x="460905" y="1047"/>
          <a:ext cx="3479899" cy="2087939"/>
        </a:xfrm>
        <a:prstGeom prst="rect">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1450" tIns="171450" rIns="171450" bIns="171450" numCol="1" spcCol="1270" anchor="ctr" anchorCtr="0">
          <a:noAutofit/>
        </a:bodyPr>
        <a:lstStyle/>
        <a:p>
          <a:pPr lvl="0" algn="ctr" defTabSz="2000250">
            <a:lnSpc>
              <a:spcPct val="90000"/>
            </a:lnSpc>
            <a:spcBef>
              <a:spcPct val="0"/>
            </a:spcBef>
            <a:spcAft>
              <a:spcPct val="35000"/>
            </a:spcAft>
          </a:pPr>
          <a:r>
            <a:rPr lang="en-US" sz="4500" kern="1200" dirty="0" smtClean="0"/>
            <a:t>For efficiency calculation</a:t>
          </a:r>
          <a:endParaRPr lang="en-US" sz="4500" kern="1200" dirty="0"/>
        </a:p>
      </dsp:txBody>
      <dsp:txXfrm>
        <a:off x="460905" y="1047"/>
        <a:ext cx="3479899" cy="2087939"/>
      </dsp:txXfrm>
    </dsp:sp>
    <dsp:sp modelId="{CB1DAB13-746E-374B-BA6C-D12F71E76944}">
      <dsp:nvSpPr>
        <dsp:cNvPr id="0" name=""/>
        <dsp:cNvSpPr/>
      </dsp:nvSpPr>
      <dsp:spPr>
        <a:xfrm>
          <a:off x="4288794" y="1047"/>
          <a:ext cx="3479899" cy="2087939"/>
        </a:xfrm>
        <a:prstGeom prst="rect">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1450" tIns="171450" rIns="171450" bIns="171450" numCol="1" spcCol="1270" anchor="ctr" anchorCtr="0">
          <a:noAutofit/>
        </a:bodyPr>
        <a:lstStyle/>
        <a:p>
          <a:pPr lvl="0" algn="ctr" defTabSz="2000250">
            <a:lnSpc>
              <a:spcPct val="90000"/>
            </a:lnSpc>
            <a:spcBef>
              <a:spcPct val="0"/>
            </a:spcBef>
            <a:spcAft>
              <a:spcPct val="35000"/>
            </a:spcAft>
          </a:pPr>
          <a:r>
            <a:rPr lang="en-US" sz="4500" kern="1200" dirty="0" smtClean="0"/>
            <a:t>Algorithm efforts</a:t>
          </a:r>
          <a:endParaRPr lang="en-US" sz="4500" kern="1200" dirty="0"/>
        </a:p>
      </dsp:txBody>
      <dsp:txXfrm>
        <a:off x="4288794" y="1047"/>
        <a:ext cx="3479899" cy="2087939"/>
      </dsp:txXfrm>
    </dsp:sp>
    <dsp:sp modelId="{B3AAE1AA-87A8-FF41-A8BB-A8BF826FC0D3}">
      <dsp:nvSpPr>
        <dsp:cNvPr id="0" name=""/>
        <dsp:cNvSpPr/>
      </dsp:nvSpPr>
      <dsp:spPr>
        <a:xfrm>
          <a:off x="2374850" y="2436976"/>
          <a:ext cx="3479899" cy="2087939"/>
        </a:xfrm>
        <a:prstGeom prst="rect">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1450" tIns="171450" rIns="171450" bIns="171450" numCol="1" spcCol="1270" anchor="ctr" anchorCtr="0">
          <a:noAutofit/>
        </a:bodyPr>
        <a:lstStyle/>
        <a:p>
          <a:pPr lvl="0" algn="ctr" defTabSz="2000250">
            <a:lnSpc>
              <a:spcPct val="90000"/>
            </a:lnSpc>
            <a:spcBef>
              <a:spcPct val="0"/>
            </a:spcBef>
            <a:spcAft>
              <a:spcPct val="35000"/>
            </a:spcAft>
          </a:pPr>
          <a:r>
            <a:rPr lang="en-US" sz="4500" kern="1200" dirty="0" smtClean="0"/>
            <a:t>Complexity of algorithm</a:t>
          </a:r>
          <a:endParaRPr lang="en-US" sz="4500" kern="1200" dirty="0"/>
        </a:p>
      </dsp:txBody>
      <dsp:txXfrm>
        <a:off x="2374850" y="2436976"/>
        <a:ext cx="3479899" cy="208793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D580DF-4E20-234A-A657-C9558DD67828}">
      <dsp:nvSpPr>
        <dsp:cNvPr id="0" name=""/>
        <dsp:cNvSpPr/>
      </dsp:nvSpPr>
      <dsp:spPr>
        <a:xfrm>
          <a:off x="3088617" y="0"/>
          <a:ext cx="5140982" cy="2683506"/>
        </a:xfrm>
        <a:prstGeom prst="roundRect">
          <a:avLst/>
        </a:prstGeom>
        <a:blipFill dpi="0" rotWithShape="0">
          <a:blip xmlns:r="http://schemas.openxmlformats.org/officeDocument/2006/relationships" r:embed="rId1">
            <a:alphaModFix amt="24000"/>
          </a:blip>
          <a:srcRect/>
          <a:stretch>
            <a:fillRect/>
          </a:stretch>
        </a:blip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8900" tIns="88900" rIns="88900" bIns="88900" numCol="1" spcCol="1270" anchor="ctr" anchorCtr="0">
          <a:noAutofit/>
        </a:bodyPr>
        <a:lstStyle/>
        <a:p>
          <a:pPr lvl="0" algn="ctr" defTabSz="1555750">
            <a:lnSpc>
              <a:spcPct val="90000"/>
            </a:lnSpc>
            <a:spcBef>
              <a:spcPct val="0"/>
            </a:spcBef>
            <a:spcAft>
              <a:spcPct val="35000"/>
            </a:spcAft>
          </a:pPr>
          <a:r>
            <a:rPr lang="en-US" sz="3500" kern="1200" dirty="0" smtClean="0"/>
            <a:t>Disadvantages</a:t>
          </a:r>
          <a:endParaRPr lang="en-US" sz="3500" kern="1200" dirty="0"/>
        </a:p>
      </dsp:txBody>
      <dsp:txXfrm>
        <a:off x="3219615" y="130998"/>
        <a:ext cx="4878986" cy="2421510"/>
      </dsp:txXfrm>
    </dsp:sp>
    <dsp:sp modelId="{61CD9CB4-285C-344A-AD48-8047D4A0BD93}">
      <dsp:nvSpPr>
        <dsp:cNvPr id="0" name=""/>
        <dsp:cNvSpPr/>
      </dsp:nvSpPr>
      <dsp:spPr>
        <a:xfrm rot="10426261">
          <a:off x="2676633" y="1644730"/>
          <a:ext cx="413203" cy="0"/>
        </a:xfrm>
        <a:custGeom>
          <a:avLst/>
          <a:gdLst/>
          <a:ahLst/>
          <a:cxnLst/>
          <a:rect l="0" t="0" r="0" b="0"/>
          <a:pathLst>
            <a:path>
              <a:moveTo>
                <a:pt x="0" y="0"/>
              </a:moveTo>
              <a:lnTo>
                <a:pt x="413203"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3BB9D71-70D3-5844-8089-0BD78F89C2DA}">
      <dsp:nvSpPr>
        <dsp:cNvPr id="0" name=""/>
        <dsp:cNvSpPr/>
      </dsp:nvSpPr>
      <dsp:spPr>
        <a:xfrm>
          <a:off x="76203" y="990595"/>
          <a:ext cx="2601649" cy="1637065"/>
        </a:xfrm>
        <a:prstGeom prst="roundRect">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8900" tIns="88900" rIns="88900" bIns="88900" numCol="1" spcCol="1270" anchor="ctr" anchorCtr="0">
          <a:noAutofit/>
        </a:bodyPr>
        <a:lstStyle/>
        <a:p>
          <a:pPr lvl="0" algn="ctr" defTabSz="1555750">
            <a:lnSpc>
              <a:spcPct val="90000"/>
            </a:lnSpc>
            <a:spcBef>
              <a:spcPct val="0"/>
            </a:spcBef>
            <a:spcAft>
              <a:spcPct val="35000"/>
            </a:spcAft>
          </a:pPr>
          <a:r>
            <a:rPr lang="en-US" sz="3500" kern="1200" dirty="0" smtClean="0">
              <a:latin typeface="Gill Sans MT" charset="0"/>
            </a:rPr>
            <a:t>Simple but slow</a:t>
          </a:r>
          <a:endParaRPr lang="en-US" sz="3500" kern="1200" dirty="0"/>
        </a:p>
      </dsp:txBody>
      <dsp:txXfrm>
        <a:off x="156118" y="1070510"/>
        <a:ext cx="2441819" cy="1477235"/>
      </dsp:txXfrm>
    </dsp:sp>
    <dsp:sp modelId="{ADB25E0A-A674-644A-A83F-DF2E76984245}">
      <dsp:nvSpPr>
        <dsp:cNvPr id="0" name=""/>
        <dsp:cNvSpPr/>
      </dsp:nvSpPr>
      <dsp:spPr>
        <a:xfrm rot="7688871">
          <a:off x="4056073" y="2950471"/>
          <a:ext cx="678937" cy="0"/>
        </a:xfrm>
        <a:custGeom>
          <a:avLst/>
          <a:gdLst/>
          <a:ahLst/>
          <a:cxnLst/>
          <a:rect l="0" t="0" r="0" b="0"/>
          <a:pathLst>
            <a:path>
              <a:moveTo>
                <a:pt x="0" y="0"/>
              </a:moveTo>
              <a:lnTo>
                <a:pt x="678937" y="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BCC73D9-991B-B545-927D-65A8BB1ADBF0}">
      <dsp:nvSpPr>
        <dsp:cNvPr id="0" name=""/>
        <dsp:cNvSpPr/>
      </dsp:nvSpPr>
      <dsp:spPr>
        <a:xfrm>
          <a:off x="1676408" y="3217436"/>
          <a:ext cx="4114802" cy="1151048"/>
        </a:xfrm>
        <a:prstGeom prst="roundRect">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ctr" defTabSz="1200150">
            <a:lnSpc>
              <a:spcPct val="90000"/>
            </a:lnSpc>
            <a:spcBef>
              <a:spcPct val="0"/>
            </a:spcBef>
            <a:spcAft>
              <a:spcPct val="35000"/>
            </a:spcAft>
          </a:pPr>
          <a:r>
            <a:rPr lang="en-US" sz="2700" kern="1200" dirty="0" smtClean="0">
              <a:latin typeface="Gill Sans MT" charset="0"/>
            </a:rPr>
            <a:t>One extra check even after the list has been sorted</a:t>
          </a:r>
          <a:endParaRPr lang="en-US" sz="2700" kern="1200" dirty="0">
            <a:latin typeface="Gill Sans MT" charset="0"/>
          </a:endParaRPr>
        </a:p>
      </dsp:txBody>
      <dsp:txXfrm>
        <a:off x="1732598" y="3273626"/>
        <a:ext cx="4002422" cy="103866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F82A7E-640A-804B-9D54-49E996E0D464}">
      <dsp:nvSpPr>
        <dsp:cNvPr id="0" name=""/>
        <dsp:cNvSpPr/>
      </dsp:nvSpPr>
      <dsp:spPr>
        <a:xfrm>
          <a:off x="2942564" y="1047"/>
          <a:ext cx="4619988" cy="2089546"/>
        </a:xfrm>
        <a:prstGeom prst="rect">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t>passes through the array only once</a:t>
          </a:r>
        </a:p>
        <a:p>
          <a:pPr lvl="0" algn="ctr" defTabSz="889000" rtl="0">
            <a:lnSpc>
              <a:spcPct val="90000"/>
            </a:lnSpc>
            <a:spcBef>
              <a:spcPct val="0"/>
            </a:spcBef>
            <a:spcAft>
              <a:spcPct val="35000"/>
            </a:spcAft>
          </a:pPr>
          <a:r>
            <a:rPr lang="en-US" sz="2000" kern="1200" dirty="0" smtClean="0"/>
            <a:t>Pick unsorted card, and insert it into organized cards  </a:t>
          </a:r>
          <a:endParaRPr lang="en-US" sz="2000" kern="1200" dirty="0"/>
        </a:p>
      </dsp:txBody>
      <dsp:txXfrm>
        <a:off x="2942564" y="1047"/>
        <a:ext cx="4619988" cy="2089546"/>
      </dsp:txXfrm>
    </dsp:sp>
    <dsp:sp modelId="{1251B6EC-814C-D946-A1EE-7973E2F79AE6}">
      <dsp:nvSpPr>
        <dsp:cNvPr id="0" name=""/>
        <dsp:cNvSpPr/>
      </dsp:nvSpPr>
      <dsp:spPr>
        <a:xfrm>
          <a:off x="667047" y="1047"/>
          <a:ext cx="2068651" cy="2089546"/>
        </a:xfrm>
        <a:prstGeom prst="rect">
          <a:avLst/>
        </a:prstGeom>
        <a:blipFill rotWithShape="1">
          <a:blip xmlns:r="http://schemas.openxmlformats.org/officeDocument/2006/relationships" r:embed="rId1"/>
          <a:stretch>
            <a:fillRect/>
          </a:stretch>
        </a:blip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D88501FA-5267-0144-9DE7-8B426AA7030D}">
      <dsp:nvSpPr>
        <dsp:cNvPr id="0" name=""/>
        <dsp:cNvSpPr/>
      </dsp:nvSpPr>
      <dsp:spPr>
        <a:xfrm>
          <a:off x="667047" y="2435369"/>
          <a:ext cx="4619988" cy="2089546"/>
        </a:xfrm>
        <a:prstGeom prst="rect">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b="1" kern="1200" dirty="0" smtClean="0"/>
            <a:t>Have two sub-arrays</a:t>
          </a:r>
        </a:p>
        <a:p>
          <a:pPr lvl="0" algn="ctr" defTabSz="711200" rtl="0">
            <a:lnSpc>
              <a:spcPct val="90000"/>
            </a:lnSpc>
            <a:spcBef>
              <a:spcPct val="0"/>
            </a:spcBef>
            <a:spcAft>
              <a:spcPct val="35000"/>
            </a:spcAft>
          </a:pPr>
          <a:r>
            <a:rPr lang="en-US" sz="1600" kern="1200" dirty="0" smtClean="0"/>
            <a:t>The first sub-array is always sorted and gets larger as the sort continues. </a:t>
          </a:r>
        </a:p>
        <a:p>
          <a:pPr lvl="0" algn="ctr" defTabSz="711200" rtl="0">
            <a:lnSpc>
              <a:spcPct val="90000"/>
            </a:lnSpc>
            <a:spcBef>
              <a:spcPct val="0"/>
            </a:spcBef>
            <a:spcAft>
              <a:spcPct val="35000"/>
            </a:spcAft>
          </a:pPr>
          <a:r>
            <a:rPr lang="en-US" sz="1600" kern="1200" dirty="0" smtClean="0"/>
            <a:t>The second sub-array is unsorted and contains all the elements not yet inserted into the first sub-array.</a:t>
          </a:r>
        </a:p>
        <a:p>
          <a:pPr lvl="0" algn="ctr" defTabSz="711200" rtl="0">
            <a:lnSpc>
              <a:spcPct val="90000"/>
            </a:lnSpc>
            <a:spcBef>
              <a:spcPct val="0"/>
            </a:spcBef>
            <a:spcAft>
              <a:spcPct val="35000"/>
            </a:spcAft>
          </a:pPr>
          <a:r>
            <a:rPr lang="en-US" sz="1600" kern="1200" dirty="0" smtClean="0"/>
            <a:t> The second sub-array gets smaller as the sort progresses. </a:t>
          </a:r>
          <a:endParaRPr lang="en-US" sz="1600" kern="1200" dirty="0"/>
        </a:p>
      </dsp:txBody>
      <dsp:txXfrm>
        <a:off x="667047" y="2435369"/>
        <a:ext cx="4619988" cy="2089546"/>
      </dsp:txXfrm>
    </dsp:sp>
    <dsp:sp modelId="{2BF5B5B5-5671-D449-A495-D734D3CA31BF}">
      <dsp:nvSpPr>
        <dsp:cNvPr id="0" name=""/>
        <dsp:cNvSpPr/>
      </dsp:nvSpPr>
      <dsp:spPr>
        <a:xfrm>
          <a:off x="5493900" y="2435369"/>
          <a:ext cx="2068651" cy="2089546"/>
        </a:xfrm>
        <a:prstGeom prst="rect">
          <a:avLst/>
        </a:prstGeom>
        <a:blipFill rotWithShape="1">
          <a:blip xmlns:r="http://schemas.openxmlformats.org/officeDocument/2006/relationships" r:embed="rId2"/>
          <a:stretch>
            <a:fillRect/>
          </a:stretch>
        </a:blip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3B032A-851A-D842-BFC4-A71223E34145}">
      <dsp:nvSpPr>
        <dsp:cNvPr id="0" name=""/>
        <dsp:cNvSpPr/>
      </dsp:nvSpPr>
      <dsp:spPr>
        <a:xfrm rot="10800000">
          <a:off x="1634941" y="394"/>
          <a:ext cx="5166534" cy="1334387"/>
        </a:xfrm>
        <a:prstGeom prst="homePlate">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88428" tIns="76200" rIns="142240" bIns="76200" numCol="1" spcCol="1270" anchor="ctr" anchorCtr="0">
          <a:noAutofit/>
        </a:bodyPr>
        <a:lstStyle/>
        <a:p>
          <a:pPr lvl="0" algn="ctr" defTabSz="889000" rtl="0">
            <a:lnSpc>
              <a:spcPct val="90000"/>
            </a:lnSpc>
            <a:spcBef>
              <a:spcPct val="0"/>
            </a:spcBef>
            <a:spcAft>
              <a:spcPct val="35000"/>
            </a:spcAft>
          </a:pPr>
          <a:r>
            <a:rPr lang="en-US" sz="2000" kern="1200" dirty="0" smtClean="0"/>
            <a:t>If the list contains only one element, it is already sorted. </a:t>
          </a:r>
          <a:endParaRPr lang="en-US" sz="2000" kern="1200" dirty="0"/>
        </a:p>
      </dsp:txBody>
      <dsp:txXfrm rot="10800000">
        <a:off x="1968538" y="394"/>
        <a:ext cx="4832937" cy="1334387"/>
      </dsp:txXfrm>
    </dsp:sp>
    <dsp:sp modelId="{E0F5A5D9-8C14-3F44-A4B4-9C75B7220DF5}">
      <dsp:nvSpPr>
        <dsp:cNvPr id="0" name=""/>
        <dsp:cNvSpPr/>
      </dsp:nvSpPr>
      <dsp:spPr>
        <a:xfrm>
          <a:off x="967748" y="394"/>
          <a:ext cx="1334387" cy="1334387"/>
        </a:xfrm>
        <a:prstGeom prst="ellipse">
          <a:avLst/>
        </a:prstGeom>
        <a:blipFill rotWithShape="1">
          <a:blip xmlns:r="http://schemas.openxmlformats.org/officeDocument/2006/relationships" r:embed="rId1"/>
          <a:stretch>
            <a:fillRect/>
          </a:stretch>
        </a:blip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9F5CB93D-EF8C-2D4A-8282-3A665F5E4640}">
      <dsp:nvSpPr>
        <dsp:cNvPr id="0" name=""/>
        <dsp:cNvSpPr/>
      </dsp:nvSpPr>
      <dsp:spPr>
        <a:xfrm rot="10800000">
          <a:off x="1634941" y="1733106"/>
          <a:ext cx="5166534" cy="1334387"/>
        </a:xfrm>
        <a:prstGeom prst="homePlate">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88428" tIns="76200" rIns="142240" bIns="76200" numCol="1" spcCol="1270" anchor="ctr" anchorCtr="0">
          <a:noAutofit/>
        </a:bodyPr>
        <a:lstStyle/>
        <a:p>
          <a:pPr lvl="0" algn="ctr" defTabSz="889000" rtl="0">
            <a:lnSpc>
              <a:spcPct val="90000"/>
            </a:lnSpc>
            <a:spcBef>
              <a:spcPct val="0"/>
            </a:spcBef>
            <a:spcAft>
              <a:spcPct val="35000"/>
            </a:spcAft>
          </a:pPr>
          <a:r>
            <a:rPr lang="en-US" sz="2000" kern="1200" dirty="0" smtClean="0"/>
            <a:t>If the list contains two elements, these elements are either in the correct order and the list is already sorted, or they are not, so interchange them. </a:t>
          </a:r>
          <a:endParaRPr lang="en-US" sz="2000" kern="1200" dirty="0"/>
        </a:p>
      </dsp:txBody>
      <dsp:txXfrm rot="10800000">
        <a:off x="1968538" y="1733106"/>
        <a:ext cx="4832937" cy="1334387"/>
      </dsp:txXfrm>
    </dsp:sp>
    <dsp:sp modelId="{120F26BE-D3B3-644F-BF78-D204219FDF7C}">
      <dsp:nvSpPr>
        <dsp:cNvPr id="0" name=""/>
        <dsp:cNvSpPr/>
      </dsp:nvSpPr>
      <dsp:spPr>
        <a:xfrm>
          <a:off x="967748" y="1733106"/>
          <a:ext cx="1334387" cy="1334387"/>
        </a:xfrm>
        <a:prstGeom prst="ellipse">
          <a:avLst/>
        </a:prstGeom>
        <a:blipFill rotWithShape="1">
          <a:blip xmlns:r="http://schemas.openxmlformats.org/officeDocument/2006/relationships" r:embed="rId2"/>
          <a:stretch>
            <a:fillRect/>
          </a:stretch>
        </a:blip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6CBF0F99-F648-3749-A750-3BFCB48DCB13}">
      <dsp:nvSpPr>
        <dsp:cNvPr id="0" name=""/>
        <dsp:cNvSpPr/>
      </dsp:nvSpPr>
      <dsp:spPr>
        <a:xfrm rot="10800000">
          <a:off x="1634941" y="3465818"/>
          <a:ext cx="5166534" cy="1334387"/>
        </a:xfrm>
        <a:prstGeom prst="homePlate">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88428" tIns="76200" rIns="142240" bIns="76200" numCol="1" spcCol="1270" anchor="ctr" anchorCtr="0">
          <a:noAutofit/>
        </a:bodyPr>
        <a:lstStyle/>
        <a:p>
          <a:pPr lvl="0" algn="ctr" defTabSz="889000" rtl="0">
            <a:lnSpc>
              <a:spcPct val="90000"/>
            </a:lnSpc>
            <a:spcBef>
              <a:spcPct val="0"/>
            </a:spcBef>
            <a:spcAft>
              <a:spcPct val="35000"/>
            </a:spcAft>
          </a:pPr>
          <a:r>
            <a:rPr lang="en-US" sz="2000" kern="1200" dirty="0" smtClean="0"/>
            <a:t>Otherwise, divide the list in half, sort each of the two halves, and then merge them.</a:t>
          </a:r>
          <a:endParaRPr lang="en-US" sz="2000" kern="1200" dirty="0"/>
        </a:p>
      </dsp:txBody>
      <dsp:txXfrm rot="10800000">
        <a:off x="1968538" y="3465818"/>
        <a:ext cx="4832937" cy="1334387"/>
      </dsp:txXfrm>
    </dsp:sp>
    <dsp:sp modelId="{19E662C5-4E32-9E43-9F22-5C5291025FF0}">
      <dsp:nvSpPr>
        <dsp:cNvPr id="0" name=""/>
        <dsp:cNvSpPr/>
      </dsp:nvSpPr>
      <dsp:spPr>
        <a:xfrm>
          <a:off x="967748" y="3465818"/>
          <a:ext cx="1334387" cy="1334387"/>
        </a:xfrm>
        <a:prstGeom prst="ellipse">
          <a:avLst/>
        </a:prstGeom>
        <a:blipFill rotWithShape="1">
          <a:blip xmlns:r="http://schemas.openxmlformats.org/officeDocument/2006/relationships" r:embed="rId3"/>
          <a:stretch>
            <a:fillRect/>
          </a:stretch>
        </a:blip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6.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7.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9.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0.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1.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2.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3.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4.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5.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6.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7.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8.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9.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40.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41.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42.png"/></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43.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44.png"/></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45.png"/></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46.png"/></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4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Tahoma" pitchFamily="34" charset="0"/>
                <a:ea typeface="+mn-ea"/>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F729992D-6173-4246-B660-7C3983AEC883}" type="datetimeFigureOut">
              <a:rPr lang="en-US"/>
              <a:pPr/>
              <a:t>7/2/12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Tahoma" pitchFamily="34" charset="0"/>
                <a:ea typeface="+mn-ea"/>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DB970ADA-873B-D14D-8784-21D70E20382A}" type="slidenum">
              <a:rPr lang="en-US"/>
              <a:pPr/>
              <a:t>‹#›</a:t>
            </a:fld>
            <a:endParaRPr lang="en-US"/>
          </a:p>
        </p:txBody>
      </p:sp>
    </p:spTree>
    <p:extLst>
      <p:ext uri="{BB962C8B-B14F-4D97-AF65-F5344CB8AC3E}">
        <p14:creationId xmlns:p14="http://schemas.microsoft.com/office/powerpoint/2010/main" val="66600191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E2F02A-E032-BE4D-ADE4-9F9D19DBB749}" type="slidenum">
              <a:rPr lang="en-CA"/>
              <a:pPr/>
              <a:t>74</a:t>
            </a:fld>
            <a:endParaRPr lang="en-CA"/>
          </a:p>
        </p:txBody>
      </p:sp>
      <p:sp>
        <p:nvSpPr>
          <p:cNvPr id="5122" name="Rectangle 2"/>
          <p:cNvSpPr>
            <a:spLocks noGrp="1" noRot="1" noChangeAspect="1" noChangeArrowheads="1" noTextEdit="1"/>
          </p:cNvSpPr>
          <p:nvPr>
            <p:ph type="sldImg"/>
          </p:nvPr>
        </p:nvSpPr>
        <p:spPr>
          <a:xfrm>
            <a:off x="1152525" y="692150"/>
            <a:ext cx="4554538" cy="3416300"/>
          </a:xfrm>
          <a:ln/>
          <a:extLst>
            <a:ext uri="{FAA26D3D-D897-4be2-8F04-BA451C77F1D7}">
              <ma14:placeholderFlag xmlns:ma14="http://schemas.microsoft.com/office/mac/drawingml/2011/main" val="1"/>
            </a:ext>
          </a:extLst>
        </p:spPr>
      </p:sp>
      <p:sp>
        <p:nvSpPr>
          <p:cNvPr id="512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48BD8F-6804-D64E-BC54-3EA97BA23770}" type="slidenum">
              <a:rPr lang="en-CA"/>
              <a:pPr/>
              <a:t>75</a:t>
            </a:fld>
            <a:endParaRPr lang="en-CA"/>
          </a:p>
        </p:txBody>
      </p:sp>
      <p:sp>
        <p:nvSpPr>
          <p:cNvPr id="7170" name="Rectangle 2"/>
          <p:cNvSpPr>
            <a:spLocks noGrp="1" noRot="1" noChangeAspect="1" noChangeArrowheads="1" noTextEdit="1"/>
          </p:cNvSpPr>
          <p:nvPr>
            <p:ph type="sldImg"/>
          </p:nvPr>
        </p:nvSpPr>
        <p:spPr>
          <a:xfrm>
            <a:off x="1152525" y="692150"/>
            <a:ext cx="4554538" cy="3416300"/>
          </a:xfrm>
          <a:ln/>
          <a:extLst>
            <a:ext uri="{FAA26D3D-D897-4be2-8F04-BA451C77F1D7}">
              <ma14:placeholderFlag xmlns:ma14="http://schemas.microsoft.com/office/mac/drawingml/2011/main" val="1"/>
            </a:ext>
          </a:extLst>
        </p:spPr>
      </p:sp>
      <p:sp>
        <p:nvSpPr>
          <p:cNvPr id="717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4C28E9-7F89-DD40-B15A-780AF8D1A0F9}" type="slidenum">
              <a:rPr lang="en-CA"/>
              <a:pPr/>
              <a:t>76</a:t>
            </a:fld>
            <a:endParaRPr lang="en-CA"/>
          </a:p>
        </p:txBody>
      </p:sp>
      <p:sp>
        <p:nvSpPr>
          <p:cNvPr id="9218" name="Rectangle 2"/>
          <p:cNvSpPr>
            <a:spLocks noGrp="1" noRot="1" noChangeAspect="1" noChangeArrowheads="1" noTextEdit="1"/>
          </p:cNvSpPr>
          <p:nvPr>
            <p:ph type="sldImg"/>
          </p:nvPr>
        </p:nvSpPr>
        <p:spPr>
          <a:xfrm>
            <a:off x="1152525" y="692150"/>
            <a:ext cx="4554538" cy="3416300"/>
          </a:xfrm>
          <a:ln/>
          <a:extLst>
            <a:ext uri="{FAA26D3D-D897-4be2-8F04-BA451C77F1D7}">
              <ma14:placeholderFlag xmlns:ma14="http://schemas.microsoft.com/office/mac/drawingml/2011/main" val="1"/>
            </a:ext>
          </a:extLst>
        </p:spPr>
      </p:sp>
      <p:sp>
        <p:nvSpPr>
          <p:cNvPr id="921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4EA65E-A6B9-F64A-BDB8-1F050DD43E91}" type="slidenum">
              <a:rPr lang="en-CA"/>
              <a:pPr/>
              <a:t>77</a:t>
            </a:fld>
            <a:endParaRPr lang="en-CA"/>
          </a:p>
        </p:txBody>
      </p:sp>
      <p:sp>
        <p:nvSpPr>
          <p:cNvPr id="11266" name="Rectangle 2"/>
          <p:cNvSpPr>
            <a:spLocks noGrp="1" noRot="1" noChangeAspect="1" noChangeArrowheads="1" noTextEdit="1"/>
          </p:cNvSpPr>
          <p:nvPr>
            <p:ph type="sldImg"/>
          </p:nvPr>
        </p:nvSpPr>
        <p:spPr>
          <a:xfrm>
            <a:off x="1152525" y="692150"/>
            <a:ext cx="4554538" cy="3416300"/>
          </a:xfrm>
          <a:ln/>
          <a:extLst>
            <a:ext uri="{FAA26D3D-D897-4be2-8F04-BA451C77F1D7}">
              <ma14:placeholderFlag xmlns:ma14="http://schemas.microsoft.com/office/mac/drawingml/2011/main" val="1"/>
            </a:ext>
          </a:extLst>
        </p:spPr>
      </p:sp>
      <p:sp>
        <p:nvSpPr>
          <p:cNvPr id="1126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247354-FB7E-F94D-8EB6-843797CF668A}" type="slidenum">
              <a:rPr lang="en-CA"/>
              <a:pPr/>
              <a:t>78</a:t>
            </a:fld>
            <a:endParaRPr lang="en-CA"/>
          </a:p>
        </p:txBody>
      </p:sp>
      <p:sp>
        <p:nvSpPr>
          <p:cNvPr id="13314" name="Rectangle 2"/>
          <p:cNvSpPr>
            <a:spLocks noGrp="1" noRot="1" noChangeAspect="1" noChangeArrowheads="1" noTextEdit="1"/>
          </p:cNvSpPr>
          <p:nvPr>
            <p:ph type="sldImg"/>
          </p:nvPr>
        </p:nvSpPr>
        <p:spPr>
          <a:xfrm>
            <a:off x="1152525" y="692150"/>
            <a:ext cx="4554538" cy="3416300"/>
          </a:xfrm>
          <a:ln/>
          <a:extLst>
            <a:ext uri="{FAA26D3D-D897-4be2-8F04-BA451C77F1D7}">
              <ma14:placeholderFlag xmlns:ma14="http://schemas.microsoft.com/office/mac/drawingml/2011/main" val="1"/>
            </a:ext>
          </a:extLst>
        </p:spPr>
      </p:sp>
      <p:sp>
        <p:nvSpPr>
          <p:cNvPr id="1331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6BE8F2-8753-9048-BA8D-09A35419A937}" type="slidenum">
              <a:rPr lang="en-CA"/>
              <a:pPr/>
              <a:t>79</a:t>
            </a:fld>
            <a:endParaRPr lang="en-CA"/>
          </a:p>
        </p:txBody>
      </p:sp>
      <p:sp>
        <p:nvSpPr>
          <p:cNvPr id="15362" name="Rectangle 2"/>
          <p:cNvSpPr>
            <a:spLocks noGrp="1" noRot="1" noChangeAspect="1" noChangeArrowheads="1" noTextEdit="1"/>
          </p:cNvSpPr>
          <p:nvPr>
            <p:ph type="sldImg"/>
          </p:nvPr>
        </p:nvSpPr>
        <p:spPr>
          <a:xfrm>
            <a:off x="1152525" y="692150"/>
            <a:ext cx="4554538" cy="3416300"/>
          </a:xfrm>
          <a:ln/>
          <a:extLst>
            <a:ext uri="{FAA26D3D-D897-4be2-8F04-BA451C77F1D7}">
              <ma14:placeholderFlag xmlns:ma14="http://schemas.microsoft.com/office/mac/drawingml/2011/main" val="1"/>
            </a:ext>
          </a:extLst>
        </p:spPr>
      </p:sp>
      <p:sp>
        <p:nvSpPr>
          <p:cNvPr id="1536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344C0F-502F-444C-950D-9B4FDAF2D81A}" type="slidenum">
              <a:rPr lang="en-CA"/>
              <a:pPr/>
              <a:t>80</a:t>
            </a:fld>
            <a:endParaRPr lang="en-CA"/>
          </a:p>
        </p:txBody>
      </p:sp>
      <p:sp>
        <p:nvSpPr>
          <p:cNvPr id="17410" name="Rectangle 2"/>
          <p:cNvSpPr>
            <a:spLocks noGrp="1" noRot="1" noChangeAspect="1" noChangeArrowheads="1" noTextEdit="1"/>
          </p:cNvSpPr>
          <p:nvPr>
            <p:ph type="sldImg"/>
          </p:nvPr>
        </p:nvSpPr>
        <p:spPr>
          <a:xfrm>
            <a:off x="1152525" y="692150"/>
            <a:ext cx="4554538" cy="3416300"/>
          </a:xfrm>
          <a:ln/>
          <a:extLst>
            <a:ext uri="{FAA26D3D-D897-4be2-8F04-BA451C77F1D7}">
              <ma14:placeholderFlag xmlns:ma14="http://schemas.microsoft.com/office/mac/drawingml/2011/main" val="1"/>
            </a:ext>
          </a:extLst>
        </p:spPr>
      </p:sp>
      <p:sp>
        <p:nvSpPr>
          <p:cNvPr id="1741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268247-AAEE-0741-BEAC-57E30C85B668}" type="slidenum">
              <a:rPr lang="en-CA"/>
              <a:pPr/>
              <a:t>81</a:t>
            </a:fld>
            <a:endParaRPr lang="en-CA"/>
          </a:p>
        </p:txBody>
      </p:sp>
      <p:sp>
        <p:nvSpPr>
          <p:cNvPr id="19458" name="Rectangle 2"/>
          <p:cNvSpPr>
            <a:spLocks noGrp="1" noRot="1" noChangeAspect="1" noChangeArrowheads="1" noTextEdit="1"/>
          </p:cNvSpPr>
          <p:nvPr>
            <p:ph type="sldImg"/>
          </p:nvPr>
        </p:nvSpPr>
        <p:spPr>
          <a:xfrm>
            <a:off x="1152525" y="692150"/>
            <a:ext cx="4554538" cy="3416300"/>
          </a:xfrm>
          <a:ln/>
          <a:extLst>
            <a:ext uri="{FAA26D3D-D897-4be2-8F04-BA451C77F1D7}">
              <ma14:placeholderFlag xmlns:ma14="http://schemas.microsoft.com/office/mac/drawingml/2011/main" val="1"/>
            </a:ext>
          </a:extLst>
        </p:spPr>
      </p:sp>
      <p:sp>
        <p:nvSpPr>
          <p:cNvPr id="1945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00B230-80B9-2846-B304-FA3EC4D0DC0D}" type="slidenum">
              <a:rPr lang="en-CA"/>
              <a:pPr/>
              <a:t>82</a:t>
            </a:fld>
            <a:endParaRPr lang="en-CA"/>
          </a:p>
        </p:txBody>
      </p:sp>
      <p:sp>
        <p:nvSpPr>
          <p:cNvPr id="21506" name="Rectangle 2"/>
          <p:cNvSpPr>
            <a:spLocks noGrp="1" noRot="1" noChangeAspect="1" noChangeArrowheads="1" noTextEdit="1"/>
          </p:cNvSpPr>
          <p:nvPr>
            <p:ph type="sldImg"/>
          </p:nvPr>
        </p:nvSpPr>
        <p:spPr>
          <a:xfrm>
            <a:off x="1152525" y="692150"/>
            <a:ext cx="4554538" cy="3416300"/>
          </a:xfrm>
          <a:ln/>
          <a:extLst>
            <a:ext uri="{FAA26D3D-D897-4be2-8F04-BA451C77F1D7}">
              <ma14:placeholderFlag xmlns:ma14="http://schemas.microsoft.com/office/mac/drawingml/2011/main" val="1"/>
            </a:ext>
          </a:extLst>
        </p:spPr>
      </p:sp>
      <p:sp>
        <p:nvSpPr>
          <p:cNvPr id="2150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EED7CA-CCB8-EB4F-966B-2CDE80E969BF}" type="slidenum">
              <a:rPr lang="en-CA"/>
              <a:pPr/>
              <a:t>83</a:t>
            </a:fld>
            <a:endParaRPr lang="en-CA"/>
          </a:p>
        </p:txBody>
      </p:sp>
      <p:sp>
        <p:nvSpPr>
          <p:cNvPr id="23554" name="Rectangle 2"/>
          <p:cNvSpPr>
            <a:spLocks noGrp="1" noRot="1" noChangeAspect="1" noChangeArrowheads="1" noTextEdit="1"/>
          </p:cNvSpPr>
          <p:nvPr>
            <p:ph type="sldImg"/>
          </p:nvPr>
        </p:nvSpPr>
        <p:spPr>
          <a:xfrm>
            <a:off x="1152525" y="692150"/>
            <a:ext cx="4554538" cy="3416300"/>
          </a:xfrm>
          <a:ln/>
          <a:extLst>
            <a:ext uri="{FAA26D3D-D897-4be2-8F04-BA451C77F1D7}">
              <ma14:placeholderFlag xmlns:ma14="http://schemas.microsoft.com/office/mac/drawingml/2011/main" val="1"/>
            </a:ext>
          </a:extLst>
        </p:spPr>
      </p:sp>
      <p:sp>
        <p:nvSpPr>
          <p:cNvPr id="2355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9719A8-F30C-094F-BF91-F2E711213AB1}" type="slidenum">
              <a:rPr lang="en-CA"/>
              <a:pPr/>
              <a:t>84</a:t>
            </a:fld>
            <a:endParaRPr lang="en-CA"/>
          </a:p>
        </p:txBody>
      </p:sp>
      <p:sp>
        <p:nvSpPr>
          <p:cNvPr id="25602" name="Rectangle 2"/>
          <p:cNvSpPr>
            <a:spLocks noGrp="1" noRot="1" noChangeAspect="1" noChangeArrowheads="1" noTextEdit="1"/>
          </p:cNvSpPr>
          <p:nvPr>
            <p:ph type="sldImg"/>
          </p:nvPr>
        </p:nvSpPr>
        <p:spPr>
          <a:xfrm>
            <a:off x="1152525" y="692150"/>
            <a:ext cx="4554538" cy="3416300"/>
          </a:xfrm>
          <a:ln/>
          <a:extLst>
            <a:ext uri="{FAA26D3D-D897-4be2-8F04-BA451C77F1D7}">
              <ma14:placeholderFlag xmlns:ma14="http://schemas.microsoft.com/office/mac/drawingml/2011/main" val="1"/>
            </a:ext>
          </a:extLst>
        </p:spPr>
      </p:sp>
      <p:sp>
        <p:nvSpPr>
          <p:cNvPr id="2560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D8A036-8A82-E542-A2F8-3CA8A6D8E4AD}" type="slidenum">
              <a:rPr lang="en-CA"/>
              <a:pPr/>
              <a:t>85</a:t>
            </a:fld>
            <a:endParaRPr lang="en-CA"/>
          </a:p>
        </p:txBody>
      </p:sp>
      <p:sp>
        <p:nvSpPr>
          <p:cNvPr id="27650" name="Rectangle 2"/>
          <p:cNvSpPr>
            <a:spLocks noGrp="1" noRot="1" noChangeAspect="1" noChangeArrowheads="1" noTextEdit="1"/>
          </p:cNvSpPr>
          <p:nvPr>
            <p:ph type="sldImg"/>
          </p:nvPr>
        </p:nvSpPr>
        <p:spPr>
          <a:xfrm>
            <a:off x="1152525" y="692150"/>
            <a:ext cx="4554538" cy="3416300"/>
          </a:xfrm>
          <a:ln/>
          <a:extLst>
            <a:ext uri="{FAA26D3D-D897-4be2-8F04-BA451C77F1D7}">
              <ma14:placeholderFlag xmlns:ma14="http://schemas.microsoft.com/office/mac/drawingml/2011/main" val="1"/>
            </a:ext>
          </a:extLst>
        </p:spPr>
      </p:sp>
      <p:sp>
        <p:nvSpPr>
          <p:cNvPr id="2765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C88326-E3DC-0740-BADE-C63BCD297813}" type="slidenum">
              <a:rPr lang="en-CA"/>
              <a:pPr/>
              <a:t>86</a:t>
            </a:fld>
            <a:endParaRPr lang="en-CA"/>
          </a:p>
        </p:txBody>
      </p:sp>
      <p:sp>
        <p:nvSpPr>
          <p:cNvPr id="29698" name="Rectangle 2"/>
          <p:cNvSpPr>
            <a:spLocks noGrp="1" noRot="1" noChangeAspect="1" noChangeArrowheads="1" noTextEdit="1"/>
          </p:cNvSpPr>
          <p:nvPr>
            <p:ph type="sldImg"/>
          </p:nvPr>
        </p:nvSpPr>
        <p:spPr>
          <a:xfrm>
            <a:off x="1152525" y="692150"/>
            <a:ext cx="4554538" cy="3416300"/>
          </a:xfrm>
          <a:ln/>
          <a:extLst>
            <a:ext uri="{FAA26D3D-D897-4be2-8F04-BA451C77F1D7}">
              <ma14:placeholderFlag xmlns:ma14="http://schemas.microsoft.com/office/mac/drawingml/2011/main" val="1"/>
            </a:ext>
          </a:extLst>
        </p:spPr>
      </p:sp>
      <p:sp>
        <p:nvSpPr>
          <p:cNvPr id="2969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DB581D-E7B1-8F42-8B58-7F87417BBCAF}" type="slidenum">
              <a:rPr lang="en-CA"/>
              <a:pPr/>
              <a:t>87</a:t>
            </a:fld>
            <a:endParaRPr lang="en-CA"/>
          </a:p>
        </p:txBody>
      </p:sp>
      <p:sp>
        <p:nvSpPr>
          <p:cNvPr id="31746" name="Rectangle 2"/>
          <p:cNvSpPr>
            <a:spLocks noGrp="1" noRot="1" noChangeAspect="1" noChangeArrowheads="1" noTextEdit="1"/>
          </p:cNvSpPr>
          <p:nvPr>
            <p:ph type="sldImg"/>
          </p:nvPr>
        </p:nvSpPr>
        <p:spPr>
          <a:xfrm>
            <a:off x="1152525" y="692150"/>
            <a:ext cx="4554538" cy="3416300"/>
          </a:xfrm>
          <a:ln/>
          <a:extLst>
            <a:ext uri="{FAA26D3D-D897-4be2-8F04-BA451C77F1D7}">
              <ma14:placeholderFlag xmlns:ma14="http://schemas.microsoft.com/office/mac/drawingml/2011/main" val="1"/>
            </a:ext>
          </a:extLst>
        </p:spPr>
      </p:sp>
      <p:sp>
        <p:nvSpPr>
          <p:cNvPr id="3174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DD46A5-3F61-DB44-9468-5D190B3603B8}" type="slidenum">
              <a:rPr lang="en-CA"/>
              <a:pPr/>
              <a:t>88</a:t>
            </a:fld>
            <a:endParaRPr lang="en-CA"/>
          </a:p>
        </p:txBody>
      </p:sp>
      <p:sp>
        <p:nvSpPr>
          <p:cNvPr id="33794" name="Rectangle 2"/>
          <p:cNvSpPr>
            <a:spLocks noGrp="1" noRot="1" noChangeAspect="1" noChangeArrowheads="1" noTextEdit="1"/>
          </p:cNvSpPr>
          <p:nvPr>
            <p:ph type="sldImg"/>
          </p:nvPr>
        </p:nvSpPr>
        <p:spPr>
          <a:xfrm>
            <a:off x="1152525" y="692150"/>
            <a:ext cx="4554538" cy="3416300"/>
          </a:xfrm>
          <a:ln/>
          <a:extLst>
            <a:ext uri="{FAA26D3D-D897-4be2-8F04-BA451C77F1D7}">
              <ma14:placeholderFlag xmlns:ma14="http://schemas.microsoft.com/office/mac/drawingml/2011/main" val="1"/>
            </a:ext>
          </a:extLst>
        </p:spPr>
      </p:sp>
      <p:sp>
        <p:nvSpPr>
          <p:cNvPr id="3379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44011E-17BB-0748-8D62-A6665112A556}" type="slidenum">
              <a:rPr lang="en-CA"/>
              <a:pPr/>
              <a:t>89</a:t>
            </a:fld>
            <a:endParaRPr lang="en-CA"/>
          </a:p>
        </p:txBody>
      </p:sp>
      <p:sp>
        <p:nvSpPr>
          <p:cNvPr id="35842" name="Rectangle 2"/>
          <p:cNvSpPr>
            <a:spLocks noGrp="1" noRot="1" noChangeAspect="1" noChangeArrowheads="1" noTextEdit="1"/>
          </p:cNvSpPr>
          <p:nvPr>
            <p:ph type="sldImg"/>
          </p:nvPr>
        </p:nvSpPr>
        <p:spPr>
          <a:xfrm>
            <a:off x="1152525" y="692150"/>
            <a:ext cx="4554538" cy="3416300"/>
          </a:xfrm>
          <a:ln/>
          <a:extLst>
            <a:ext uri="{FAA26D3D-D897-4be2-8F04-BA451C77F1D7}">
              <ma14:placeholderFlag xmlns:ma14="http://schemas.microsoft.com/office/mac/drawingml/2011/main" val="1"/>
            </a:ext>
          </a:extLst>
        </p:spPr>
      </p:sp>
      <p:sp>
        <p:nvSpPr>
          <p:cNvPr id="3584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79040B-D0B7-7046-9B7E-72C1DD75621F}" type="slidenum">
              <a:rPr lang="en-CA"/>
              <a:pPr/>
              <a:t>90</a:t>
            </a:fld>
            <a:endParaRPr lang="en-CA"/>
          </a:p>
        </p:txBody>
      </p:sp>
      <p:sp>
        <p:nvSpPr>
          <p:cNvPr id="37890" name="Rectangle 2"/>
          <p:cNvSpPr>
            <a:spLocks noGrp="1" noRot="1" noChangeAspect="1" noChangeArrowheads="1" noTextEdit="1"/>
          </p:cNvSpPr>
          <p:nvPr>
            <p:ph type="sldImg"/>
          </p:nvPr>
        </p:nvSpPr>
        <p:spPr>
          <a:xfrm>
            <a:off x="1152525" y="692150"/>
            <a:ext cx="4554538" cy="3416300"/>
          </a:xfrm>
          <a:ln/>
          <a:extLst>
            <a:ext uri="{FAA26D3D-D897-4be2-8F04-BA451C77F1D7}">
              <ma14:placeholderFlag xmlns:ma14="http://schemas.microsoft.com/office/mac/drawingml/2011/main" val="1"/>
            </a:ext>
          </a:extLst>
        </p:spPr>
      </p:sp>
      <p:sp>
        <p:nvSpPr>
          <p:cNvPr id="3789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38CF1E-F598-2C4C-BDD8-A7B0734AFE7D}" type="slidenum">
              <a:rPr lang="en-CA"/>
              <a:pPr/>
              <a:t>91</a:t>
            </a:fld>
            <a:endParaRPr lang="en-CA"/>
          </a:p>
        </p:txBody>
      </p:sp>
      <p:sp>
        <p:nvSpPr>
          <p:cNvPr id="39938" name="Rectangle 2"/>
          <p:cNvSpPr>
            <a:spLocks noGrp="1" noRot="1" noChangeAspect="1" noChangeArrowheads="1" noTextEdit="1"/>
          </p:cNvSpPr>
          <p:nvPr>
            <p:ph type="sldImg"/>
          </p:nvPr>
        </p:nvSpPr>
        <p:spPr>
          <a:xfrm>
            <a:off x="1152525" y="692150"/>
            <a:ext cx="4554538" cy="3416300"/>
          </a:xfrm>
          <a:ln/>
          <a:extLst>
            <a:ext uri="{FAA26D3D-D897-4be2-8F04-BA451C77F1D7}">
              <ma14:placeholderFlag xmlns:ma14="http://schemas.microsoft.com/office/mac/drawingml/2011/main" val="1"/>
            </a:ext>
          </a:extLst>
        </p:spPr>
      </p:sp>
      <p:sp>
        <p:nvSpPr>
          <p:cNvPr id="3993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B76478-5334-D248-BE1C-2D3613A97D98}" type="slidenum">
              <a:rPr lang="en-CA"/>
              <a:pPr/>
              <a:t>92</a:t>
            </a:fld>
            <a:endParaRPr lang="en-CA"/>
          </a:p>
        </p:txBody>
      </p:sp>
      <p:sp>
        <p:nvSpPr>
          <p:cNvPr id="41986" name="Rectangle 2"/>
          <p:cNvSpPr>
            <a:spLocks noGrp="1" noRot="1" noChangeAspect="1" noChangeArrowheads="1" noTextEdit="1"/>
          </p:cNvSpPr>
          <p:nvPr>
            <p:ph type="sldImg"/>
          </p:nvPr>
        </p:nvSpPr>
        <p:spPr>
          <a:xfrm>
            <a:off x="1152525" y="692150"/>
            <a:ext cx="4554538" cy="3416300"/>
          </a:xfrm>
          <a:ln/>
          <a:extLst>
            <a:ext uri="{FAA26D3D-D897-4be2-8F04-BA451C77F1D7}">
              <ma14:placeholderFlag xmlns:ma14="http://schemas.microsoft.com/office/mac/drawingml/2011/main" val="1"/>
            </a:ext>
          </a:extLst>
        </p:spPr>
      </p:sp>
      <p:sp>
        <p:nvSpPr>
          <p:cNvPr id="4198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5508A6-B157-DB4D-9EA2-4D5B84EEE4EE}" type="slidenum">
              <a:rPr lang="en-CA"/>
              <a:pPr/>
              <a:t>93</a:t>
            </a:fld>
            <a:endParaRPr lang="en-CA"/>
          </a:p>
        </p:txBody>
      </p:sp>
      <p:sp>
        <p:nvSpPr>
          <p:cNvPr id="44034" name="Rectangle 2"/>
          <p:cNvSpPr>
            <a:spLocks noGrp="1" noRot="1" noChangeAspect="1" noChangeArrowheads="1" noTextEdit="1"/>
          </p:cNvSpPr>
          <p:nvPr>
            <p:ph type="sldImg"/>
          </p:nvPr>
        </p:nvSpPr>
        <p:spPr>
          <a:xfrm>
            <a:off x="1152525" y="692150"/>
            <a:ext cx="4554538" cy="3416300"/>
          </a:xfrm>
          <a:ln/>
          <a:extLst>
            <a:ext uri="{FAA26D3D-D897-4be2-8F04-BA451C77F1D7}">
              <ma14:placeholderFlag xmlns:ma14="http://schemas.microsoft.com/office/mac/drawingml/2011/main" val="1"/>
            </a:ext>
          </a:extLst>
        </p:spPr>
      </p:sp>
      <p:sp>
        <p:nvSpPr>
          <p:cNvPr id="4403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7380F5-F904-9747-B9B5-AFE064D2E56B}" type="slidenum">
              <a:rPr lang="en-CA"/>
              <a:pPr/>
              <a:t>94</a:t>
            </a:fld>
            <a:endParaRPr lang="en-CA"/>
          </a:p>
        </p:txBody>
      </p:sp>
      <p:sp>
        <p:nvSpPr>
          <p:cNvPr id="46082" name="Rectangle 2"/>
          <p:cNvSpPr>
            <a:spLocks noGrp="1" noRot="1" noChangeAspect="1" noChangeArrowheads="1" noTextEdit="1"/>
          </p:cNvSpPr>
          <p:nvPr>
            <p:ph type="sldImg"/>
          </p:nvPr>
        </p:nvSpPr>
        <p:spPr>
          <a:xfrm>
            <a:off x="1152525" y="692150"/>
            <a:ext cx="4554538" cy="3416300"/>
          </a:xfrm>
          <a:ln/>
          <a:extLst>
            <a:ext uri="{FAA26D3D-D897-4be2-8F04-BA451C77F1D7}">
              <ma14:placeholderFlag xmlns:ma14="http://schemas.microsoft.com/office/mac/drawingml/2011/main" val="1"/>
            </a:ext>
          </a:extLst>
        </p:spPr>
      </p:sp>
      <p:sp>
        <p:nvSpPr>
          <p:cNvPr id="4608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1F717A-F2C7-084B-9551-D478948A222D}" type="slidenum">
              <a:rPr lang="en-CA"/>
              <a:pPr/>
              <a:t>95</a:t>
            </a:fld>
            <a:endParaRPr lang="en-CA"/>
          </a:p>
        </p:txBody>
      </p:sp>
      <p:sp>
        <p:nvSpPr>
          <p:cNvPr id="48130" name="Rectangle 2"/>
          <p:cNvSpPr>
            <a:spLocks noGrp="1" noRot="1" noChangeAspect="1" noChangeArrowheads="1" noTextEdit="1"/>
          </p:cNvSpPr>
          <p:nvPr>
            <p:ph type="sldImg"/>
          </p:nvPr>
        </p:nvSpPr>
        <p:spPr>
          <a:xfrm>
            <a:off x="1152525" y="692150"/>
            <a:ext cx="4554538" cy="3416300"/>
          </a:xfrm>
          <a:ln/>
          <a:extLst>
            <a:ext uri="{FAA26D3D-D897-4be2-8F04-BA451C77F1D7}">
              <ma14:placeholderFlag xmlns:ma14="http://schemas.microsoft.com/office/mac/drawingml/2011/main" val="1"/>
            </a:ext>
          </a:extLst>
        </p:spPr>
      </p:sp>
      <p:sp>
        <p:nvSpPr>
          <p:cNvPr id="4813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97AA08-1B0E-7940-B0F8-BDD764FE5AB6}" type="slidenum">
              <a:rPr lang="en-CA"/>
              <a:pPr/>
              <a:t>96</a:t>
            </a:fld>
            <a:endParaRPr lang="en-CA"/>
          </a:p>
        </p:txBody>
      </p:sp>
      <p:sp>
        <p:nvSpPr>
          <p:cNvPr id="50178" name="Rectangle 2"/>
          <p:cNvSpPr>
            <a:spLocks noGrp="1" noRot="1" noChangeAspect="1" noChangeArrowheads="1" noTextEdit="1"/>
          </p:cNvSpPr>
          <p:nvPr>
            <p:ph type="sldImg"/>
          </p:nvPr>
        </p:nvSpPr>
        <p:spPr>
          <a:xfrm>
            <a:off x="1165225" y="703263"/>
            <a:ext cx="4529138" cy="3397250"/>
          </a:xfrm>
          <a:ln/>
          <a:extLst>
            <a:ext uri="{FAA26D3D-D897-4be2-8F04-BA451C77F1D7}">
              <ma14:placeholderFlag xmlns:ma14="http://schemas.microsoft.com/office/mac/drawingml/2011/main" val="1"/>
            </a:ext>
          </a:extLst>
        </p:spPr>
      </p:sp>
      <p:sp>
        <p:nvSpPr>
          <p:cNvPr id="50179" name="Rectangle 3"/>
          <p:cNvSpPr>
            <a:spLocks noGrp="1" noChangeArrowheads="1"/>
          </p:cNvSpPr>
          <p:nvPr>
            <p:ph type="body" idx="1"/>
          </p:nvPr>
        </p:nvSpPr>
        <p:spPr>
          <a:xfrm>
            <a:off x="914400" y="4340225"/>
            <a:ext cx="5029200" cy="4106863"/>
          </a:xfrm>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21DEF3-A861-B444-859F-236A337230BA}" type="slidenum">
              <a:rPr lang="en-CA"/>
              <a:pPr/>
              <a:t>97</a:t>
            </a:fld>
            <a:endParaRPr lang="en-CA"/>
          </a:p>
        </p:txBody>
      </p:sp>
      <p:sp>
        <p:nvSpPr>
          <p:cNvPr id="52226" name="Rectangle 2"/>
          <p:cNvSpPr>
            <a:spLocks noGrp="1" noRot="1" noChangeAspect="1" noChangeArrowheads="1" noTextEdit="1"/>
          </p:cNvSpPr>
          <p:nvPr>
            <p:ph type="sldImg"/>
          </p:nvPr>
        </p:nvSpPr>
        <p:spPr>
          <a:xfrm>
            <a:off x="1165225" y="703263"/>
            <a:ext cx="4529138" cy="3397250"/>
          </a:xfrm>
          <a:ln/>
          <a:extLst>
            <a:ext uri="{FAA26D3D-D897-4be2-8F04-BA451C77F1D7}">
              <ma14:placeholderFlag xmlns:ma14="http://schemas.microsoft.com/office/mac/drawingml/2011/main" val="1"/>
            </a:ext>
          </a:extLst>
        </p:spPr>
      </p:sp>
      <p:sp>
        <p:nvSpPr>
          <p:cNvPr id="52227" name="Rectangle 3"/>
          <p:cNvSpPr>
            <a:spLocks noGrp="1" noChangeArrowheads="1"/>
          </p:cNvSpPr>
          <p:nvPr>
            <p:ph type="body" idx="1"/>
          </p:nvPr>
        </p:nvSpPr>
        <p:spPr>
          <a:xfrm>
            <a:off x="914400" y="4340225"/>
            <a:ext cx="5029200" cy="4106863"/>
          </a:xfrm>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E17680E-6348-2A44-B80C-3B6A4DCE39DD}" type="slidenum">
              <a:rPr lang="en-CA"/>
              <a:pPr/>
              <a:t>98</a:t>
            </a:fld>
            <a:endParaRPr lang="en-CA"/>
          </a:p>
        </p:txBody>
      </p:sp>
      <p:sp>
        <p:nvSpPr>
          <p:cNvPr id="54274" name="Rectangle 2"/>
          <p:cNvSpPr>
            <a:spLocks noGrp="1" noRot="1" noChangeAspect="1" noChangeArrowheads="1" noTextEdit="1"/>
          </p:cNvSpPr>
          <p:nvPr>
            <p:ph type="sldImg"/>
          </p:nvPr>
        </p:nvSpPr>
        <p:spPr>
          <a:xfrm>
            <a:off x="1165225" y="703263"/>
            <a:ext cx="4529138" cy="3397250"/>
          </a:xfrm>
          <a:ln/>
          <a:extLst>
            <a:ext uri="{FAA26D3D-D897-4be2-8F04-BA451C77F1D7}">
              <ma14:placeholderFlag xmlns:ma14="http://schemas.microsoft.com/office/mac/drawingml/2011/main" val="1"/>
            </a:ext>
          </a:extLst>
        </p:spPr>
      </p:sp>
      <p:sp>
        <p:nvSpPr>
          <p:cNvPr id="54275" name="Rectangle 3"/>
          <p:cNvSpPr>
            <a:spLocks noGrp="1" noChangeArrowheads="1"/>
          </p:cNvSpPr>
          <p:nvPr>
            <p:ph type="body" idx="1"/>
          </p:nvPr>
        </p:nvSpPr>
        <p:spPr>
          <a:xfrm>
            <a:off x="914400" y="4340225"/>
            <a:ext cx="5029200" cy="4106863"/>
          </a:xfrm>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1AC21B-4A43-2B48-BB5E-BE6D346F17A2}" type="slidenum">
              <a:rPr lang="en-CA"/>
              <a:pPr/>
              <a:t>99</a:t>
            </a:fld>
            <a:endParaRPr lang="en-CA"/>
          </a:p>
        </p:txBody>
      </p:sp>
      <p:sp>
        <p:nvSpPr>
          <p:cNvPr id="56322" name="Rectangle 2"/>
          <p:cNvSpPr>
            <a:spLocks noGrp="1" noRot="1" noChangeAspect="1" noChangeArrowheads="1" noTextEdit="1"/>
          </p:cNvSpPr>
          <p:nvPr>
            <p:ph type="sldImg"/>
          </p:nvPr>
        </p:nvSpPr>
        <p:spPr>
          <a:xfrm>
            <a:off x="1165225" y="703263"/>
            <a:ext cx="4529138" cy="3397250"/>
          </a:xfrm>
          <a:ln/>
          <a:extLst>
            <a:ext uri="{FAA26D3D-D897-4be2-8F04-BA451C77F1D7}">
              <ma14:placeholderFlag xmlns:ma14="http://schemas.microsoft.com/office/mac/drawingml/2011/main" val="1"/>
            </a:ext>
          </a:extLst>
        </p:spPr>
      </p:sp>
      <p:sp>
        <p:nvSpPr>
          <p:cNvPr id="56323" name="Rectangle 3"/>
          <p:cNvSpPr>
            <a:spLocks noGrp="1" noChangeArrowheads="1"/>
          </p:cNvSpPr>
          <p:nvPr>
            <p:ph type="body" idx="1"/>
          </p:nvPr>
        </p:nvSpPr>
        <p:spPr>
          <a:xfrm>
            <a:off x="914400" y="4340225"/>
            <a:ext cx="5029200" cy="4106863"/>
          </a:xfrm>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E7D0F2-2764-1245-9033-7EC45A1CF2EC}" type="slidenum">
              <a:rPr lang="en-CA"/>
              <a:pPr/>
              <a:t>100</a:t>
            </a:fld>
            <a:endParaRPr lang="en-CA"/>
          </a:p>
        </p:txBody>
      </p:sp>
      <p:sp>
        <p:nvSpPr>
          <p:cNvPr id="58370" name="Rectangle 2"/>
          <p:cNvSpPr>
            <a:spLocks noGrp="1" noRot="1" noChangeAspect="1" noChangeArrowheads="1" noTextEdit="1"/>
          </p:cNvSpPr>
          <p:nvPr>
            <p:ph type="sldImg"/>
          </p:nvPr>
        </p:nvSpPr>
        <p:spPr>
          <a:xfrm>
            <a:off x="1165225" y="703263"/>
            <a:ext cx="4529138" cy="3397250"/>
          </a:xfrm>
          <a:ln/>
          <a:extLst>
            <a:ext uri="{FAA26D3D-D897-4be2-8F04-BA451C77F1D7}">
              <ma14:placeholderFlag xmlns:ma14="http://schemas.microsoft.com/office/mac/drawingml/2011/main" val="1"/>
            </a:ext>
          </a:extLst>
        </p:spPr>
      </p:sp>
      <p:sp>
        <p:nvSpPr>
          <p:cNvPr id="58371" name="Rectangle 3"/>
          <p:cNvSpPr>
            <a:spLocks noGrp="1" noChangeArrowheads="1"/>
          </p:cNvSpPr>
          <p:nvPr>
            <p:ph type="body" idx="1"/>
          </p:nvPr>
        </p:nvSpPr>
        <p:spPr>
          <a:xfrm>
            <a:off x="914400" y="4340225"/>
            <a:ext cx="5029200" cy="4106863"/>
          </a:xfrm>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65EDE7-0272-E84C-A461-BD6D28AB8E9D}" type="slidenum">
              <a:rPr lang="en-CA"/>
              <a:pPr/>
              <a:t>101</a:t>
            </a:fld>
            <a:endParaRPr lang="en-CA"/>
          </a:p>
        </p:txBody>
      </p:sp>
      <p:sp>
        <p:nvSpPr>
          <p:cNvPr id="60418" name="Rectangle 2"/>
          <p:cNvSpPr>
            <a:spLocks noGrp="1" noRot="1" noChangeAspect="1" noChangeArrowheads="1" noTextEdit="1"/>
          </p:cNvSpPr>
          <p:nvPr>
            <p:ph type="sldImg"/>
          </p:nvPr>
        </p:nvSpPr>
        <p:spPr>
          <a:xfrm>
            <a:off x="1165225" y="703263"/>
            <a:ext cx="4529138" cy="3397250"/>
          </a:xfrm>
          <a:ln/>
          <a:extLst>
            <a:ext uri="{FAA26D3D-D897-4be2-8F04-BA451C77F1D7}">
              <ma14:placeholderFlag xmlns:ma14="http://schemas.microsoft.com/office/mac/drawingml/2011/main" val="1"/>
            </a:ext>
          </a:extLst>
        </p:spPr>
      </p:sp>
      <p:sp>
        <p:nvSpPr>
          <p:cNvPr id="60419" name="Rectangle 3"/>
          <p:cNvSpPr>
            <a:spLocks noGrp="1" noChangeArrowheads="1"/>
          </p:cNvSpPr>
          <p:nvPr>
            <p:ph type="body" idx="1"/>
          </p:nvPr>
        </p:nvSpPr>
        <p:spPr>
          <a:xfrm>
            <a:off x="914400" y="4340225"/>
            <a:ext cx="5029200" cy="4106863"/>
          </a:xfrm>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9ABD6A-1217-D849-A505-F7C74C94107E}" type="slidenum">
              <a:rPr lang="en-CA"/>
              <a:pPr/>
              <a:t>102</a:t>
            </a:fld>
            <a:endParaRPr lang="en-CA"/>
          </a:p>
        </p:txBody>
      </p:sp>
      <p:sp>
        <p:nvSpPr>
          <p:cNvPr id="62466" name="Rectangle 2"/>
          <p:cNvSpPr>
            <a:spLocks noGrp="1" noRot="1" noChangeAspect="1" noChangeArrowheads="1" noTextEdit="1"/>
          </p:cNvSpPr>
          <p:nvPr>
            <p:ph type="sldImg"/>
          </p:nvPr>
        </p:nvSpPr>
        <p:spPr>
          <a:xfrm>
            <a:off x="1165225" y="703263"/>
            <a:ext cx="4529138" cy="3397250"/>
          </a:xfrm>
          <a:ln/>
          <a:extLst>
            <a:ext uri="{FAA26D3D-D897-4be2-8F04-BA451C77F1D7}">
              <ma14:placeholderFlag xmlns:ma14="http://schemas.microsoft.com/office/mac/drawingml/2011/main" val="1"/>
            </a:ext>
          </a:extLst>
        </p:spPr>
      </p:sp>
      <p:sp>
        <p:nvSpPr>
          <p:cNvPr id="62467" name="Rectangle 3"/>
          <p:cNvSpPr>
            <a:spLocks noGrp="1" noChangeArrowheads="1"/>
          </p:cNvSpPr>
          <p:nvPr>
            <p:ph type="body" idx="1"/>
          </p:nvPr>
        </p:nvSpPr>
        <p:spPr>
          <a:xfrm>
            <a:off x="914400" y="4340225"/>
            <a:ext cx="5029200" cy="4106863"/>
          </a:xfrm>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79C839-E3C8-044E-9F1D-05A812A4693C}" type="slidenum">
              <a:rPr lang="en-CA"/>
              <a:pPr/>
              <a:t>103</a:t>
            </a:fld>
            <a:endParaRPr lang="en-CA"/>
          </a:p>
        </p:txBody>
      </p:sp>
      <p:sp>
        <p:nvSpPr>
          <p:cNvPr id="64514" name="Rectangle 2"/>
          <p:cNvSpPr>
            <a:spLocks noGrp="1" noRot="1" noChangeAspect="1" noChangeArrowheads="1" noTextEdit="1"/>
          </p:cNvSpPr>
          <p:nvPr>
            <p:ph type="sldImg"/>
          </p:nvPr>
        </p:nvSpPr>
        <p:spPr>
          <a:xfrm>
            <a:off x="1165225" y="703263"/>
            <a:ext cx="4529138" cy="3397250"/>
          </a:xfrm>
          <a:ln/>
          <a:extLst>
            <a:ext uri="{FAA26D3D-D897-4be2-8F04-BA451C77F1D7}">
              <ma14:placeholderFlag xmlns:ma14="http://schemas.microsoft.com/office/mac/drawingml/2011/main" val="1"/>
            </a:ext>
          </a:extLst>
        </p:spPr>
      </p:sp>
      <p:sp>
        <p:nvSpPr>
          <p:cNvPr id="64515" name="Rectangle 3"/>
          <p:cNvSpPr>
            <a:spLocks noGrp="1" noChangeArrowheads="1"/>
          </p:cNvSpPr>
          <p:nvPr>
            <p:ph type="body" idx="1"/>
          </p:nvPr>
        </p:nvSpPr>
        <p:spPr>
          <a:xfrm>
            <a:off x="914400" y="4340225"/>
            <a:ext cx="5029200" cy="4106863"/>
          </a:xfrm>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9A6F93-C6A1-D041-B434-8F55406678BA}" type="slidenum">
              <a:rPr lang="en-CA"/>
              <a:pPr/>
              <a:t>104</a:t>
            </a:fld>
            <a:endParaRPr lang="en-CA"/>
          </a:p>
        </p:txBody>
      </p:sp>
      <p:sp>
        <p:nvSpPr>
          <p:cNvPr id="66562" name="Rectangle 2"/>
          <p:cNvSpPr>
            <a:spLocks noGrp="1" noRot="1" noChangeAspect="1" noChangeArrowheads="1" noTextEdit="1"/>
          </p:cNvSpPr>
          <p:nvPr>
            <p:ph type="sldImg"/>
          </p:nvPr>
        </p:nvSpPr>
        <p:spPr>
          <a:xfrm>
            <a:off x="1165225" y="703263"/>
            <a:ext cx="4529138" cy="3397250"/>
          </a:xfrm>
          <a:ln/>
          <a:extLst>
            <a:ext uri="{FAA26D3D-D897-4be2-8F04-BA451C77F1D7}">
              <ma14:placeholderFlag xmlns:ma14="http://schemas.microsoft.com/office/mac/drawingml/2011/main" val="1"/>
            </a:ext>
          </a:extLst>
        </p:spPr>
      </p:sp>
      <p:sp>
        <p:nvSpPr>
          <p:cNvPr id="66563" name="Rectangle 3"/>
          <p:cNvSpPr>
            <a:spLocks noGrp="1" noChangeArrowheads="1"/>
          </p:cNvSpPr>
          <p:nvPr>
            <p:ph type="body" idx="1"/>
          </p:nvPr>
        </p:nvSpPr>
        <p:spPr>
          <a:xfrm>
            <a:off x="914400" y="4340225"/>
            <a:ext cx="5029200" cy="4106863"/>
          </a:xfrm>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E1783B-4F16-D346-93B2-9188ECD0CD0D}" type="slidenum">
              <a:rPr lang="en-CA"/>
              <a:pPr/>
              <a:t>105</a:t>
            </a:fld>
            <a:endParaRPr lang="en-CA"/>
          </a:p>
        </p:txBody>
      </p:sp>
      <p:sp>
        <p:nvSpPr>
          <p:cNvPr id="68610" name="Rectangle 2"/>
          <p:cNvSpPr>
            <a:spLocks noGrp="1" noRot="1" noChangeAspect="1" noChangeArrowheads="1" noTextEdit="1"/>
          </p:cNvSpPr>
          <p:nvPr>
            <p:ph type="sldImg"/>
          </p:nvPr>
        </p:nvSpPr>
        <p:spPr>
          <a:xfrm>
            <a:off x="1165225" y="703263"/>
            <a:ext cx="4529138" cy="3397250"/>
          </a:xfrm>
          <a:ln/>
          <a:extLst>
            <a:ext uri="{FAA26D3D-D897-4be2-8F04-BA451C77F1D7}">
              <ma14:placeholderFlag xmlns:ma14="http://schemas.microsoft.com/office/mac/drawingml/2011/main" val="1"/>
            </a:ext>
          </a:extLst>
        </p:spPr>
      </p:sp>
      <p:sp>
        <p:nvSpPr>
          <p:cNvPr id="68611" name="Rectangle 3"/>
          <p:cNvSpPr>
            <a:spLocks noGrp="1" noChangeArrowheads="1"/>
          </p:cNvSpPr>
          <p:nvPr>
            <p:ph type="body" idx="1"/>
          </p:nvPr>
        </p:nvSpPr>
        <p:spPr>
          <a:xfrm>
            <a:off x="914400" y="4340225"/>
            <a:ext cx="5029200" cy="4106863"/>
          </a:xfr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3395F577-53B1-5943-956C-BEABE1B55DD7}" type="slidenum">
              <a:rPr lang="en-US" smtClean="0"/>
              <a:pPr/>
              <a:t>‹#›</a:t>
            </a:fld>
            <a:endParaRPr lang="en-US"/>
          </a:p>
        </p:txBody>
      </p:sp>
    </p:spTree>
    <p:extLst>
      <p:ext uri="{BB962C8B-B14F-4D97-AF65-F5344CB8AC3E}">
        <p14:creationId xmlns:p14="http://schemas.microsoft.com/office/powerpoint/2010/main" val="4111905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7A1AC51D-5B9A-E348-9496-00025605BE75}" type="slidenum">
              <a:rPr lang="en-US" smtClean="0"/>
              <a:pPr/>
              <a:t>‹#›</a:t>
            </a:fld>
            <a:endParaRPr lang="en-US"/>
          </a:p>
        </p:txBody>
      </p:sp>
    </p:spTree>
    <p:extLst>
      <p:ext uri="{BB962C8B-B14F-4D97-AF65-F5344CB8AC3E}">
        <p14:creationId xmlns:p14="http://schemas.microsoft.com/office/powerpoint/2010/main" val="832670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4F36B87E-1858-824C-9C82-5A9F00F851BD}" type="slidenum">
              <a:rPr lang="en-US" smtClean="0"/>
              <a:pPr/>
              <a:t>‹#›</a:t>
            </a:fld>
            <a:endParaRPr lang="en-US"/>
          </a:p>
        </p:txBody>
      </p:sp>
    </p:spTree>
    <p:extLst>
      <p:ext uri="{BB962C8B-B14F-4D97-AF65-F5344CB8AC3E}">
        <p14:creationId xmlns:p14="http://schemas.microsoft.com/office/powerpoint/2010/main" val="93967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C2529B4E-2F31-F144-9059-EE038EF5D753}" type="slidenum">
              <a:rPr lang="en-US" smtClean="0"/>
              <a:pPr/>
              <a:t>‹#›</a:t>
            </a:fld>
            <a:endParaRPr lang="en-US"/>
          </a:p>
        </p:txBody>
      </p:sp>
    </p:spTree>
    <p:extLst>
      <p:ext uri="{BB962C8B-B14F-4D97-AF65-F5344CB8AC3E}">
        <p14:creationId xmlns:p14="http://schemas.microsoft.com/office/powerpoint/2010/main" val="2659292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D507786B-AFD3-C74F-B057-60FA6993C5C3}" type="slidenum">
              <a:rPr lang="en-US" smtClean="0"/>
              <a:pPr/>
              <a:t>‹#›</a:t>
            </a:fld>
            <a:endParaRPr lang="en-US"/>
          </a:p>
        </p:txBody>
      </p:sp>
    </p:spTree>
    <p:extLst>
      <p:ext uri="{BB962C8B-B14F-4D97-AF65-F5344CB8AC3E}">
        <p14:creationId xmlns:p14="http://schemas.microsoft.com/office/powerpoint/2010/main" val="3443887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81D92321-A5BF-6749-8369-B238B639A194}" type="slidenum">
              <a:rPr lang="en-US" smtClean="0"/>
              <a:pPr/>
              <a:t>‹#›</a:t>
            </a:fld>
            <a:endParaRPr lang="en-US"/>
          </a:p>
        </p:txBody>
      </p:sp>
    </p:spTree>
    <p:extLst>
      <p:ext uri="{BB962C8B-B14F-4D97-AF65-F5344CB8AC3E}">
        <p14:creationId xmlns:p14="http://schemas.microsoft.com/office/powerpoint/2010/main" val="3648148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DD770DCD-CC18-2C4C-8BA8-8E713E398DB3}" type="slidenum">
              <a:rPr lang="en-US" smtClean="0"/>
              <a:pPr/>
              <a:t>‹#›</a:t>
            </a:fld>
            <a:endParaRPr lang="en-US"/>
          </a:p>
        </p:txBody>
      </p:sp>
    </p:spTree>
    <p:extLst>
      <p:ext uri="{BB962C8B-B14F-4D97-AF65-F5344CB8AC3E}">
        <p14:creationId xmlns:p14="http://schemas.microsoft.com/office/powerpoint/2010/main" val="33604730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DD0A8398-7F03-824C-998D-68D9060C79BA}" type="slidenum">
              <a:rPr lang="en-US" smtClean="0"/>
              <a:pPr/>
              <a:t>‹#›</a:t>
            </a:fld>
            <a:endParaRPr lang="en-US"/>
          </a:p>
        </p:txBody>
      </p:sp>
    </p:spTree>
    <p:extLst>
      <p:ext uri="{BB962C8B-B14F-4D97-AF65-F5344CB8AC3E}">
        <p14:creationId xmlns:p14="http://schemas.microsoft.com/office/powerpoint/2010/main" val="1241767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981232B8-9980-3443-8D87-7B476796AA07}" type="slidenum">
              <a:rPr lang="en-US" smtClean="0"/>
              <a:pPr/>
              <a:t>‹#›</a:t>
            </a:fld>
            <a:endParaRPr lang="en-US"/>
          </a:p>
        </p:txBody>
      </p:sp>
    </p:spTree>
    <p:extLst>
      <p:ext uri="{BB962C8B-B14F-4D97-AF65-F5344CB8AC3E}">
        <p14:creationId xmlns:p14="http://schemas.microsoft.com/office/powerpoint/2010/main" val="3315367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130CE1CD-58EC-9C4A-80E7-5B63C01A4501}" type="slidenum">
              <a:rPr lang="en-US" smtClean="0"/>
              <a:pPr/>
              <a:t>‹#›</a:t>
            </a:fld>
            <a:endParaRPr lang="en-US"/>
          </a:p>
        </p:txBody>
      </p:sp>
    </p:spTree>
    <p:extLst>
      <p:ext uri="{BB962C8B-B14F-4D97-AF65-F5344CB8AC3E}">
        <p14:creationId xmlns:p14="http://schemas.microsoft.com/office/powerpoint/2010/main" val="28525543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D01F86C7-38D0-7B4A-B44C-B3B657E79C8C}" type="slidenum">
              <a:rPr lang="en-US" smtClean="0"/>
              <a:pPr/>
              <a:t>‹#›</a:t>
            </a:fld>
            <a:endParaRPr lang="en-US"/>
          </a:p>
        </p:txBody>
      </p:sp>
    </p:spTree>
    <p:extLst>
      <p:ext uri="{BB962C8B-B14F-4D97-AF65-F5344CB8AC3E}">
        <p14:creationId xmlns:p14="http://schemas.microsoft.com/office/powerpoint/2010/main" val="17932055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182688" y="2017713"/>
            <a:ext cx="7772400" cy="4114800"/>
          </a:xfrm>
        </p:spPr>
        <p:txBody>
          <a:bodyPr>
            <a:normAutofit/>
          </a:bodyPr>
          <a:lstStyle/>
          <a:p>
            <a:pPr lvl="0"/>
            <a:endParaRPr lang="en-US" noProof="0" smtClean="0"/>
          </a:p>
        </p:txBody>
      </p:sp>
      <p:sp>
        <p:nvSpPr>
          <p:cNvPr id="4" name="Rectangle 11"/>
          <p:cNvSpPr>
            <a:spLocks noGrp="1" noChangeArrowheads="1"/>
          </p:cNvSpPr>
          <p:nvPr>
            <p:ph type="dt" sz="half" idx="10"/>
          </p:nvPr>
        </p:nvSpPr>
        <p:spPr/>
        <p:txBody>
          <a:bodyPr/>
          <a:lstStyle>
            <a:lvl1pPr>
              <a:defRPr/>
            </a:lvl1pPr>
          </a:lstStyle>
          <a:p>
            <a:pPr>
              <a:defRPr/>
            </a:pPr>
            <a:endParaRPr lang="en-US"/>
          </a:p>
        </p:txBody>
      </p:sp>
      <p:sp>
        <p:nvSpPr>
          <p:cNvPr id="5" name="Rectangle 12"/>
          <p:cNvSpPr>
            <a:spLocks noGrp="1" noChangeArrowheads="1"/>
          </p:cNvSpPr>
          <p:nvPr>
            <p:ph type="ftr" sz="quarter" idx="11"/>
          </p:nvPr>
        </p:nvSpPr>
        <p:spPr/>
        <p:txBody>
          <a:bodyPr/>
          <a:lstStyle>
            <a:lvl1pPr>
              <a:defRPr/>
            </a:lvl1pPr>
          </a:lstStyle>
          <a:p>
            <a:pPr>
              <a:defRPr/>
            </a:pPr>
            <a:endParaRPr lang="en-US"/>
          </a:p>
        </p:txBody>
      </p:sp>
      <p:sp>
        <p:nvSpPr>
          <p:cNvPr id="6" name="Rectangle 13"/>
          <p:cNvSpPr>
            <a:spLocks noGrp="1" noChangeArrowheads="1"/>
          </p:cNvSpPr>
          <p:nvPr>
            <p:ph type="sldNum" sz="quarter" idx="12"/>
          </p:nvPr>
        </p:nvSpPr>
        <p:spPr/>
        <p:txBody>
          <a:bodyPr/>
          <a:lstStyle>
            <a:lvl1pPr>
              <a:defRPr/>
            </a:lvl1pPr>
          </a:lstStyle>
          <a:p>
            <a:fld id="{6B0D7C44-9234-0046-BE87-E9BE49CFEF70}" type="slidenum">
              <a:rPr lang="en-US"/>
              <a:pPr/>
              <a:t>‹#›</a:t>
            </a:fld>
            <a:endParaRPr lang="en-US"/>
          </a:p>
        </p:txBody>
      </p:sp>
    </p:spTree>
    <p:extLst>
      <p:ext uri="{BB962C8B-B14F-4D97-AF65-F5344CB8AC3E}">
        <p14:creationId xmlns:p14="http://schemas.microsoft.com/office/powerpoint/2010/main" val="22631985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p:txBody>
          <a:bodyPr/>
          <a:lstStyle>
            <a:lvl1pPr>
              <a:defRPr/>
            </a:lvl1pPr>
          </a:lstStyle>
          <a:p>
            <a:pPr>
              <a:defRPr/>
            </a:pPr>
            <a:endParaRPr lang="en-US"/>
          </a:p>
        </p:txBody>
      </p:sp>
      <p:sp>
        <p:nvSpPr>
          <p:cNvPr id="6" name="Rectangle 12"/>
          <p:cNvSpPr>
            <a:spLocks noGrp="1" noChangeArrowheads="1"/>
          </p:cNvSpPr>
          <p:nvPr>
            <p:ph type="ftr" sz="quarter" idx="11"/>
          </p:nvPr>
        </p:nvSpPr>
        <p:spPr/>
        <p:txBody>
          <a:bodyPr/>
          <a:lstStyle>
            <a:lvl1pPr>
              <a:defRPr/>
            </a:lvl1pPr>
          </a:lstStyle>
          <a:p>
            <a:pPr>
              <a:defRPr/>
            </a:pPr>
            <a:endParaRPr lang="en-US"/>
          </a:p>
        </p:txBody>
      </p:sp>
      <p:sp>
        <p:nvSpPr>
          <p:cNvPr id="7" name="Rectangle 13"/>
          <p:cNvSpPr>
            <a:spLocks noGrp="1" noChangeArrowheads="1"/>
          </p:cNvSpPr>
          <p:nvPr>
            <p:ph type="sldNum" sz="quarter" idx="12"/>
          </p:nvPr>
        </p:nvSpPr>
        <p:spPr/>
        <p:txBody>
          <a:bodyPr/>
          <a:lstStyle>
            <a:lvl1pPr>
              <a:defRPr/>
            </a:lvl1pPr>
          </a:lstStyle>
          <a:p>
            <a:fld id="{FAF75A31-58ED-AC45-9855-F1871C66C8BD}" type="slidenum">
              <a:rPr lang="en-US"/>
              <a:pPr/>
              <a:t>‹#›</a:t>
            </a:fld>
            <a:endParaRPr lang="en-US"/>
          </a:p>
        </p:txBody>
      </p:sp>
    </p:spTree>
    <p:extLst>
      <p:ext uri="{BB962C8B-B14F-4D97-AF65-F5344CB8AC3E}">
        <p14:creationId xmlns:p14="http://schemas.microsoft.com/office/powerpoint/2010/main" val="388483509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D5ECDB-3110-AE45-BDBA-5EA3BD7440C4}" type="slidenum">
              <a:rPr lang="en-US" smtClean="0"/>
              <a:pPr/>
              <a:t>‹#›</a:t>
            </a:fld>
            <a:endParaRPr lang="en-US"/>
          </a:p>
        </p:txBody>
      </p:sp>
    </p:spTree>
    <p:extLst>
      <p:ext uri="{BB962C8B-B14F-4D97-AF65-F5344CB8AC3E}">
        <p14:creationId xmlns:p14="http://schemas.microsoft.com/office/powerpoint/2010/main" val="3700670543"/>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diagramData" Target="../diagrams/data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diagramData" Target="../diagrams/data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4" Type="http://schemas.openxmlformats.org/officeDocument/2006/relationships/diagramQuickStyle" Target="../diagrams/quickStyle5.xml"/><Relationship Id="rId5" Type="http://schemas.openxmlformats.org/officeDocument/2006/relationships/diagramColors" Target="../diagrams/colors5.xml"/><Relationship Id="rId6"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diagramData" Target="../diagrams/data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9.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6.xml"/><Relationship Id="rId4" Type="http://schemas.openxmlformats.org/officeDocument/2006/relationships/diagramQuickStyle" Target="../diagrams/quickStyle6.xml"/><Relationship Id="rId5" Type="http://schemas.openxmlformats.org/officeDocument/2006/relationships/diagramColors" Target="../diagrams/colors6.xml"/><Relationship Id="rId6" Type="http://schemas.microsoft.com/office/2007/relationships/diagramDrawing" Target="../diagrams/drawing6.xml"/><Relationship Id="rId1" Type="http://schemas.openxmlformats.org/officeDocument/2006/relationships/slideLayout" Target="../slideLayouts/slideLayout2.xml"/><Relationship Id="rId2" Type="http://schemas.openxmlformats.org/officeDocument/2006/relationships/diagramData" Target="../diagrams/data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Microsoft_Word_97_-_2004_Document1.doc"/><Relationship Id="rId4" Type="http://schemas.openxmlformats.org/officeDocument/2006/relationships/image" Target="../media/image13.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4.png"/></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7.xml"/><Relationship Id="rId4" Type="http://schemas.openxmlformats.org/officeDocument/2006/relationships/diagramQuickStyle" Target="../diagrams/quickStyle7.xml"/><Relationship Id="rId5" Type="http://schemas.openxmlformats.org/officeDocument/2006/relationships/diagramColors" Target="../diagrams/colors7.xml"/><Relationship Id="rId6" Type="http://schemas.microsoft.com/office/2007/relationships/diagramDrawing" Target="../diagrams/drawing7.xml"/><Relationship Id="rId1" Type="http://schemas.openxmlformats.org/officeDocument/2006/relationships/slideLayout" Target="../slideLayouts/slideLayout2.xml"/><Relationship Id="rId2" Type="http://schemas.openxmlformats.org/officeDocument/2006/relationships/diagramData" Target="../diagrams/data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17.wmf"/><Relationship Id="rId1" Type="http://schemas.openxmlformats.org/officeDocument/2006/relationships/vmlDrawing" Target="../drawings/vmlDrawing3.vml"/><Relationship Id="rId2"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8.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1.gif"/></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diagramLayout" Target="../diagrams/layout8.xml"/><Relationship Id="rId4" Type="http://schemas.openxmlformats.org/officeDocument/2006/relationships/diagramQuickStyle" Target="../diagrams/quickStyle8.xml"/><Relationship Id="rId5" Type="http://schemas.openxmlformats.org/officeDocument/2006/relationships/diagramColors" Target="../diagrams/colors8.xml"/><Relationship Id="rId6" Type="http://schemas.microsoft.com/office/2007/relationships/diagramDrawing" Target="../diagrams/drawing8.xml"/><Relationship Id="rId1" Type="http://schemas.openxmlformats.org/officeDocument/2006/relationships/slideLayout" Target="../slideLayouts/slideLayout6.xml"/><Relationship Id="rId2" Type="http://schemas.openxmlformats.org/officeDocument/2006/relationships/diagramData" Target="../diagrams/data8.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oleObject" Target="../embeddings/oleObject3.bin"/><Relationship Id="rId5" Type="http://schemas.openxmlformats.org/officeDocument/2006/relationships/image" Target="../media/image26.png"/><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oleObject4.bin"/><Relationship Id="rId5" Type="http://schemas.openxmlformats.org/officeDocument/2006/relationships/image" Target="../media/image27.png"/><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5.bin"/><Relationship Id="rId5" Type="http://schemas.openxmlformats.org/officeDocument/2006/relationships/image" Target="../media/image28.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oleObject6.bin"/><Relationship Id="rId5" Type="http://schemas.openxmlformats.org/officeDocument/2006/relationships/image" Target="../media/image29.png"/><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7.bin"/><Relationship Id="rId5" Type="http://schemas.openxmlformats.org/officeDocument/2006/relationships/image" Target="../media/image30.png"/><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8.bin"/><Relationship Id="rId5" Type="http://schemas.openxmlformats.org/officeDocument/2006/relationships/image" Target="../media/image31.png"/><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9.bin"/><Relationship Id="rId5" Type="http://schemas.openxmlformats.org/officeDocument/2006/relationships/image" Target="../media/image32.png"/><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oleObject" Target="../embeddings/oleObject10.bin"/><Relationship Id="rId5" Type="http://schemas.openxmlformats.org/officeDocument/2006/relationships/image" Target="../media/image33.png"/><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oleObject11.bin"/><Relationship Id="rId5" Type="http://schemas.openxmlformats.org/officeDocument/2006/relationships/image" Target="../media/image34.png"/><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oleObject" Target="../embeddings/oleObject12.bin"/><Relationship Id="rId5" Type="http://schemas.openxmlformats.org/officeDocument/2006/relationships/image" Target="../media/image35.png"/><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oleObject" Target="../embeddings/oleObject13.bin"/><Relationship Id="rId5" Type="http://schemas.openxmlformats.org/officeDocument/2006/relationships/image" Target="../media/image36.png"/><Relationship Id="rId1" Type="http://schemas.openxmlformats.org/officeDocument/2006/relationships/vmlDrawing" Target="../drawings/vmlDrawing14.vml"/><Relationship Id="rId2"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oleObject" Target="../embeddings/oleObject14.bin"/><Relationship Id="rId5" Type="http://schemas.openxmlformats.org/officeDocument/2006/relationships/image" Target="../media/image37.png"/><Relationship Id="rId1" Type="http://schemas.openxmlformats.org/officeDocument/2006/relationships/vmlDrawing" Target="../drawings/vmlDrawing15.vml"/><Relationship Id="rId2"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13.xml"/><Relationship Id="rId4" Type="http://schemas.openxmlformats.org/officeDocument/2006/relationships/oleObject" Target="../embeddings/oleObject15.bin"/><Relationship Id="rId5" Type="http://schemas.openxmlformats.org/officeDocument/2006/relationships/image" Target="../media/image38.png"/><Relationship Id="rId1" Type="http://schemas.openxmlformats.org/officeDocument/2006/relationships/vmlDrawing" Target="../drawings/vmlDrawing16.vml"/><Relationship Id="rId2"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oleObject" Target="../embeddings/oleObject16.bin"/><Relationship Id="rId5" Type="http://schemas.openxmlformats.org/officeDocument/2006/relationships/image" Target="../media/image39.png"/><Relationship Id="rId1" Type="http://schemas.openxmlformats.org/officeDocument/2006/relationships/vmlDrawing" Target="../drawings/vmlDrawing17.vml"/><Relationship Id="rId2"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15.xml"/><Relationship Id="rId4" Type="http://schemas.openxmlformats.org/officeDocument/2006/relationships/oleObject" Target="../embeddings/oleObject17.bin"/><Relationship Id="rId5" Type="http://schemas.openxmlformats.org/officeDocument/2006/relationships/image" Target="../media/image40.png"/><Relationship Id="rId1" Type="http://schemas.openxmlformats.org/officeDocument/2006/relationships/vmlDrawing" Target="../drawings/vmlDrawing18.vml"/><Relationship Id="rId2"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16.xml"/><Relationship Id="rId4" Type="http://schemas.openxmlformats.org/officeDocument/2006/relationships/oleObject" Target="../embeddings/oleObject18.bin"/><Relationship Id="rId5" Type="http://schemas.openxmlformats.org/officeDocument/2006/relationships/image" Target="../media/image41.png"/><Relationship Id="rId1" Type="http://schemas.openxmlformats.org/officeDocument/2006/relationships/vmlDrawing" Target="../drawings/vmlDrawing19.vml"/><Relationship Id="rId2"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17.xml"/><Relationship Id="rId4" Type="http://schemas.openxmlformats.org/officeDocument/2006/relationships/oleObject" Target="../embeddings/oleObject19.bin"/><Relationship Id="rId5" Type="http://schemas.openxmlformats.org/officeDocument/2006/relationships/image" Target="../media/image42.png"/><Relationship Id="rId1" Type="http://schemas.openxmlformats.org/officeDocument/2006/relationships/vmlDrawing" Target="../drawings/vmlDrawing20.vml"/><Relationship Id="rId2"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18.xml"/><Relationship Id="rId4" Type="http://schemas.openxmlformats.org/officeDocument/2006/relationships/oleObject" Target="../embeddings/oleObject20.bin"/><Relationship Id="rId5" Type="http://schemas.openxmlformats.org/officeDocument/2006/relationships/image" Target="../media/image43.png"/><Relationship Id="rId1" Type="http://schemas.openxmlformats.org/officeDocument/2006/relationships/vmlDrawing" Target="../drawings/vmlDrawing21.vml"/><Relationship Id="rId2"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19.xml"/><Relationship Id="rId4" Type="http://schemas.openxmlformats.org/officeDocument/2006/relationships/oleObject" Target="../embeddings/oleObject21.bin"/><Relationship Id="rId5" Type="http://schemas.openxmlformats.org/officeDocument/2006/relationships/image" Target="../media/image44.png"/><Relationship Id="rId1" Type="http://schemas.openxmlformats.org/officeDocument/2006/relationships/vmlDrawing" Target="../drawings/vmlDrawing22.vml"/><Relationship Id="rId2"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20.xml"/><Relationship Id="rId4" Type="http://schemas.openxmlformats.org/officeDocument/2006/relationships/oleObject" Target="../embeddings/oleObject22.bin"/><Relationship Id="rId5" Type="http://schemas.openxmlformats.org/officeDocument/2006/relationships/image" Target="../media/image45.png"/><Relationship Id="rId1" Type="http://schemas.openxmlformats.org/officeDocument/2006/relationships/vmlDrawing" Target="../drawings/vmlDrawing23.vml"/><Relationship Id="rId2"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21.xml"/><Relationship Id="rId4" Type="http://schemas.openxmlformats.org/officeDocument/2006/relationships/oleObject" Target="../embeddings/oleObject23.bin"/><Relationship Id="rId5" Type="http://schemas.openxmlformats.org/officeDocument/2006/relationships/image" Target="../media/image46.png"/><Relationship Id="rId1" Type="http://schemas.openxmlformats.org/officeDocument/2006/relationships/vmlDrawing" Target="../drawings/vmlDrawing24.vml"/><Relationship Id="rId2"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22.xml"/><Relationship Id="rId4" Type="http://schemas.openxmlformats.org/officeDocument/2006/relationships/oleObject" Target="../embeddings/oleObject24.bin"/><Relationship Id="rId5" Type="http://schemas.openxmlformats.org/officeDocument/2006/relationships/image" Target="../media/image47.png"/><Relationship Id="rId1" Type="http://schemas.openxmlformats.org/officeDocument/2006/relationships/vmlDrawing" Target="../drawings/vmlDrawing25.vml"/><Relationship Id="rId2"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cse.iitk.ac.in/users/dsrkg/cs210/applets/sortingII/mergeSort/mergeSort.html" TargetMode="Externa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p:txBody>
          <a:bodyPr vert="horz" wrap="square" lIns="91440" tIns="45720" rIns="91440" bIns="45720" numCol="1" anchorCtr="0" compatLnSpc="1">
            <a:prstTxWarp prst="textNoShape">
              <a:avLst/>
            </a:prstTxWarp>
          </a:bodyPr>
          <a:lstStyle/>
          <a:p>
            <a:r>
              <a:rPr lang="en-US">
                <a:effectLst>
                  <a:outerShdw blurRad="38100" dist="38100" dir="2700000" algn="tl">
                    <a:srgbClr val="DDDDDD"/>
                  </a:outerShdw>
                </a:effectLst>
                <a:latin typeface="Gill Sans MT" charset="0"/>
              </a:rPr>
              <a:t>CHAPTER 6</a:t>
            </a:r>
          </a:p>
        </p:txBody>
      </p:sp>
      <p:sp>
        <p:nvSpPr>
          <p:cNvPr id="8195" name="Rectangle 3"/>
          <p:cNvSpPr>
            <a:spLocks noGrp="1" noChangeArrowheads="1"/>
          </p:cNvSpPr>
          <p:nvPr>
            <p:ph type="subTitle" idx="1"/>
          </p:nvPr>
        </p:nvSpPr>
        <p:spPr/>
        <p:txBody>
          <a:bodyPr>
            <a:normAutofit/>
          </a:bodyPr>
          <a:lstStyle/>
          <a:p>
            <a:pPr fontAlgn="auto">
              <a:spcAft>
                <a:spcPts val="0"/>
              </a:spcAft>
              <a:buFont typeface="Wingdings 2"/>
              <a:buNone/>
              <a:defRPr/>
            </a:pPr>
            <a:r>
              <a:rPr lang="en-US" b="1" dirty="0" smtClean="0">
                <a:latin typeface="+mj-lt"/>
                <a:ea typeface="+mn-ea"/>
              </a:rPr>
              <a:t>SORTING ALGORITHMS</a:t>
            </a:r>
          </a:p>
          <a:p>
            <a:pPr fontAlgn="auto">
              <a:spcAft>
                <a:spcPts val="0"/>
              </a:spcAft>
              <a:buFont typeface="Wingdings 2"/>
              <a:buNone/>
              <a:defRPr/>
            </a:pPr>
            <a:r>
              <a:rPr lang="en-US" b="1" dirty="0" err="1" smtClean="0">
                <a:latin typeface="+mj-lt"/>
              </a:rPr>
              <a:t>www.asyrani.com</a:t>
            </a:r>
            <a:r>
              <a:rPr lang="en-US" b="1" dirty="0" smtClean="0">
                <a:latin typeface="+mj-lt"/>
              </a:rPr>
              <a:t>/data</a:t>
            </a:r>
            <a:endParaRPr lang="en-US" b="1" dirty="0" smtClean="0">
              <a:latin typeface="+mj-lt"/>
              <a:ea typeface="+mn-ea"/>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Sorting</a:t>
            </a:r>
            <a:endParaRPr lang="en-US" dirty="0"/>
          </a:p>
        </p:txBody>
      </p:sp>
      <p:sp>
        <p:nvSpPr>
          <p:cNvPr id="3" name="Content Placeholder 2"/>
          <p:cNvSpPr>
            <a:spLocks noGrp="1"/>
          </p:cNvSpPr>
          <p:nvPr>
            <p:ph idx="1"/>
          </p:nvPr>
        </p:nvSpPr>
        <p:spPr/>
        <p:txBody>
          <a:bodyPr/>
          <a:lstStyle/>
          <a:p>
            <a:r>
              <a:rPr lang="en-US" dirty="0" smtClean="0"/>
              <a:t>What is definitely a sorting?</a:t>
            </a:r>
            <a:endParaRPr lang="en-US" dirty="0"/>
          </a:p>
        </p:txBody>
      </p:sp>
      <p:pic>
        <p:nvPicPr>
          <p:cNvPr id="4" name="Picture 3"/>
          <p:cNvPicPr>
            <a:picLocks noChangeAspect="1"/>
          </p:cNvPicPr>
          <p:nvPr/>
        </p:nvPicPr>
        <p:blipFill>
          <a:blip r:embed="rId2"/>
          <a:stretch>
            <a:fillRect/>
          </a:stretch>
        </p:blipFill>
        <p:spPr>
          <a:xfrm>
            <a:off x="2895600" y="2590800"/>
            <a:ext cx="3276600" cy="3276600"/>
          </a:xfrm>
          <a:prstGeom prst="rect">
            <a:avLst/>
          </a:prstGeom>
        </p:spPr>
      </p:pic>
    </p:spTree>
    <p:extLst>
      <p:ext uri="{BB962C8B-B14F-4D97-AF65-F5344CB8AC3E}">
        <p14:creationId xmlns:p14="http://schemas.microsoft.com/office/powerpoint/2010/main" val="30678097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Sorting Definition</a:t>
            </a:r>
            <a:endParaRPr lang="en-US" dirty="0"/>
          </a:p>
        </p:txBody>
      </p:sp>
      <p:sp>
        <p:nvSpPr>
          <p:cNvPr id="3" name="Content Placeholder 2"/>
          <p:cNvSpPr>
            <a:spLocks noGrp="1"/>
          </p:cNvSpPr>
          <p:nvPr>
            <p:ph idx="1"/>
          </p:nvPr>
        </p:nvSpPr>
        <p:spPr/>
        <p:txBody>
          <a:bodyPr/>
          <a:lstStyle/>
          <a:p>
            <a:pPr marL="0" indent="0">
              <a:buNone/>
            </a:pPr>
            <a:r>
              <a:rPr lang="en-US" dirty="0">
                <a:latin typeface="Gill Sans MT" charset="0"/>
              </a:rPr>
              <a:t>S</a:t>
            </a:r>
            <a:r>
              <a:rPr lang="en-US" dirty="0" smtClean="0">
                <a:latin typeface="Gill Sans MT" charset="0"/>
              </a:rPr>
              <a:t>orting is </a:t>
            </a:r>
            <a:r>
              <a:rPr lang="en-US" b="1" dirty="0" smtClean="0">
                <a:solidFill>
                  <a:srgbClr val="FF0000"/>
                </a:solidFill>
                <a:latin typeface="Gill Sans MT" charset="0"/>
              </a:rPr>
              <a:t>the process of sequencing or arranging a list of data items</a:t>
            </a:r>
          </a:p>
          <a:p>
            <a:endParaRPr lang="en-US" dirty="0"/>
          </a:p>
        </p:txBody>
      </p:sp>
      <p:graphicFrame>
        <p:nvGraphicFramePr>
          <p:cNvPr id="4" name="Diagram 3"/>
          <p:cNvGraphicFramePr/>
          <p:nvPr>
            <p:extLst>
              <p:ext uri="{D42A27DB-BD31-4B8C-83A1-F6EECF244321}">
                <p14:modId xmlns:p14="http://schemas.microsoft.com/office/powerpoint/2010/main" val="1757447041"/>
              </p:ext>
            </p:extLst>
          </p:nvPr>
        </p:nvGraphicFramePr>
        <p:xfrm>
          <a:off x="228600" y="2895599"/>
          <a:ext cx="8610600" cy="3545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77458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 of Sorting</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982442391"/>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362323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Sorting</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4014277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83954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 of Sorting</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4734952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49051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990600" y="381000"/>
            <a:ext cx="7745413" cy="1219200"/>
          </a:xfrm>
        </p:spPr>
        <p:txBody>
          <a:bodyPr vert="horz" wrap="square" lIns="92075" tIns="46038" rIns="92075" bIns="46038" numCol="1" anchorCtr="0" compatLnSpc="1">
            <a:prstTxWarp prst="textNoShape">
              <a:avLst/>
            </a:prstTxWarp>
          </a:bodyPr>
          <a:lstStyle/>
          <a:p>
            <a:r>
              <a:rPr lang="en-US" sz="3600">
                <a:effectLst>
                  <a:outerShdw blurRad="38100" dist="38100" dir="2700000" algn="tl">
                    <a:srgbClr val="DDDDDD"/>
                  </a:outerShdw>
                </a:effectLst>
                <a:latin typeface="Gill Sans MT" charset="0"/>
              </a:rPr>
              <a:t>Sorting Algorithms and Average Case Number of Comparisons</a:t>
            </a:r>
          </a:p>
        </p:txBody>
      </p:sp>
      <p:sp>
        <p:nvSpPr>
          <p:cNvPr id="19459" name="Rectangle 3"/>
          <p:cNvSpPr>
            <a:spLocks noGrp="1" noChangeArrowheads="1"/>
          </p:cNvSpPr>
          <p:nvPr>
            <p:ph idx="1"/>
          </p:nvPr>
        </p:nvSpPr>
        <p:spPr>
          <a:xfrm>
            <a:off x="1066800" y="1905000"/>
            <a:ext cx="7694613" cy="4667250"/>
          </a:xfrm>
        </p:spPr>
        <p:txBody>
          <a:bodyPr lIns="92075" tIns="46038" rIns="92075" bIns="46038"/>
          <a:lstStyle/>
          <a:p>
            <a:pPr marL="0" indent="0">
              <a:lnSpc>
                <a:spcPct val="80000"/>
              </a:lnSpc>
              <a:buFont typeface="Wingdings" charset="0"/>
              <a:buNone/>
            </a:pPr>
            <a:r>
              <a:rPr lang="en-US" sz="2800" b="1" dirty="0">
                <a:solidFill>
                  <a:srgbClr val="990066"/>
                </a:solidFill>
                <a:latin typeface="Gill Sans MT" charset="0"/>
              </a:rPr>
              <a:t>Simple Sorts</a:t>
            </a:r>
            <a:endParaRPr lang="en-US" sz="2800" b="1" dirty="0">
              <a:latin typeface="Gill Sans MT" charset="0"/>
            </a:endParaRPr>
          </a:p>
          <a:p>
            <a:pPr marL="114300" lvl="1" indent="0">
              <a:lnSpc>
                <a:spcPct val="80000"/>
              </a:lnSpc>
              <a:buSzPct val="80000"/>
            </a:pPr>
            <a:r>
              <a:rPr lang="en-US" sz="2400" b="1" dirty="0">
                <a:latin typeface="Gill Sans MT" charset="0"/>
              </a:rPr>
              <a:t>Bubble Sort</a:t>
            </a:r>
          </a:p>
          <a:p>
            <a:pPr marL="114300" lvl="1" indent="0">
              <a:lnSpc>
                <a:spcPct val="80000"/>
              </a:lnSpc>
              <a:buSzPct val="80000"/>
            </a:pPr>
            <a:r>
              <a:rPr lang="en-US" sz="2400" b="1" dirty="0">
                <a:latin typeface="Gill Sans MT" charset="0"/>
              </a:rPr>
              <a:t>Straight Selection Sort</a:t>
            </a:r>
          </a:p>
          <a:p>
            <a:pPr marL="114300" lvl="1" indent="0">
              <a:lnSpc>
                <a:spcPct val="80000"/>
              </a:lnSpc>
              <a:buSzPct val="80000"/>
            </a:pPr>
            <a:r>
              <a:rPr lang="en-US" sz="2400" b="1" dirty="0">
                <a:latin typeface="Gill Sans MT" charset="0"/>
              </a:rPr>
              <a:t>Insertion Sort</a:t>
            </a:r>
          </a:p>
          <a:p>
            <a:pPr marL="114300" lvl="1" indent="0">
              <a:lnSpc>
                <a:spcPct val="80000"/>
              </a:lnSpc>
              <a:buFont typeface="Wingdings" charset="0"/>
              <a:buNone/>
            </a:pPr>
            <a:endParaRPr lang="en-US" sz="2000" dirty="0">
              <a:latin typeface="Gill Sans MT" charset="0"/>
            </a:endParaRPr>
          </a:p>
          <a:p>
            <a:pPr marL="0" indent="0">
              <a:lnSpc>
                <a:spcPct val="80000"/>
              </a:lnSpc>
              <a:buFont typeface="Wingdings" charset="0"/>
              <a:buNone/>
            </a:pPr>
            <a:r>
              <a:rPr lang="en-US" sz="2800" b="1" dirty="0">
                <a:solidFill>
                  <a:srgbClr val="990066"/>
                </a:solidFill>
                <a:latin typeface="Gill Sans MT" charset="0"/>
              </a:rPr>
              <a:t>More Complex Sorts</a:t>
            </a:r>
            <a:endParaRPr lang="en-US" sz="2800" b="1" dirty="0">
              <a:latin typeface="Gill Sans MT" charset="0"/>
            </a:endParaRPr>
          </a:p>
          <a:p>
            <a:pPr marL="114300" lvl="1" indent="0">
              <a:lnSpc>
                <a:spcPct val="80000"/>
              </a:lnSpc>
              <a:buSzPct val="80000"/>
            </a:pPr>
            <a:r>
              <a:rPr lang="en-US" sz="2400" b="1" dirty="0">
                <a:latin typeface="Gill Sans MT" charset="0"/>
              </a:rPr>
              <a:t>Quick Sort</a:t>
            </a:r>
          </a:p>
          <a:p>
            <a:pPr marL="114300" lvl="1" indent="0">
              <a:lnSpc>
                <a:spcPct val="80000"/>
              </a:lnSpc>
              <a:buSzPct val="80000"/>
            </a:pPr>
            <a:r>
              <a:rPr lang="en-US" sz="2400" b="1" dirty="0">
                <a:latin typeface="Gill Sans MT" charset="0"/>
              </a:rPr>
              <a:t>Merge Sort</a:t>
            </a:r>
          </a:p>
          <a:p>
            <a:pPr marL="114300" lvl="1" indent="0">
              <a:lnSpc>
                <a:spcPct val="80000"/>
              </a:lnSpc>
              <a:buSzPct val="80000"/>
            </a:pPr>
            <a:r>
              <a:rPr lang="en-US" sz="2400" b="1" dirty="0">
                <a:latin typeface="Gill Sans MT" charset="0"/>
              </a:rPr>
              <a:t>Heap Sort</a:t>
            </a:r>
          </a:p>
          <a:p>
            <a:pPr marL="114300" lvl="1" indent="0">
              <a:lnSpc>
                <a:spcPct val="80000"/>
              </a:lnSpc>
              <a:buSzPct val="80000"/>
              <a:buFont typeface="Wingdings" charset="0"/>
              <a:buNone/>
            </a:pPr>
            <a:r>
              <a:rPr lang="en-CA" sz="2400" dirty="0">
                <a:latin typeface="Gill Sans MT" charset="0"/>
              </a:rPr>
              <a:t>There are several sorts that are relatively easy to code.  These are considered to be "simple sorts" and generally have bad run time O(n</a:t>
            </a:r>
            <a:r>
              <a:rPr lang="en-CA" sz="2400" baseline="30000" dirty="0">
                <a:latin typeface="Gill Sans MT" charset="0"/>
              </a:rPr>
              <a:t>2</a:t>
            </a:r>
            <a:r>
              <a:rPr lang="en-CA" sz="2400" dirty="0">
                <a:latin typeface="Gill Sans MT" charset="0"/>
              </a:rPr>
              <a:t>).</a:t>
            </a:r>
            <a:r>
              <a:rPr lang="en-US" sz="2400" dirty="0">
                <a:latin typeface="Gill Sans MT" charset="0"/>
              </a:rPr>
              <a:t> </a:t>
            </a:r>
            <a:endParaRPr lang="en-US" dirty="0">
              <a:latin typeface="Gill Sans MT" charset="0"/>
            </a:endParaRPr>
          </a:p>
          <a:p>
            <a:pPr marL="0" indent="0">
              <a:lnSpc>
                <a:spcPct val="80000"/>
              </a:lnSpc>
              <a:buFont typeface="Wingdings" charset="0"/>
              <a:buNone/>
            </a:pPr>
            <a:r>
              <a:rPr lang="en-US" sz="800" dirty="0">
                <a:latin typeface="Gill Sans MT" charset="0"/>
              </a:rPr>
              <a:t>		</a:t>
            </a:r>
          </a:p>
        </p:txBody>
      </p:sp>
      <p:grpSp>
        <p:nvGrpSpPr>
          <p:cNvPr id="19460" name="Group 4"/>
          <p:cNvGrpSpPr>
            <a:grpSpLocks/>
          </p:cNvGrpSpPr>
          <p:nvPr/>
        </p:nvGrpSpPr>
        <p:grpSpPr bwMode="auto">
          <a:xfrm>
            <a:off x="5257800" y="1752600"/>
            <a:ext cx="2773363" cy="3478213"/>
            <a:chOff x="3366" y="1508"/>
            <a:chExt cx="1747" cy="2191"/>
          </a:xfrm>
        </p:grpSpPr>
        <p:sp>
          <p:nvSpPr>
            <p:cNvPr id="19463" name="AutoShape 5"/>
            <p:cNvSpPr>
              <a:spLocks noChangeArrowheads="1"/>
            </p:cNvSpPr>
            <p:nvPr/>
          </p:nvSpPr>
          <p:spPr bwMode="auto">
            <a:xfrm>
              <a:off x="3366" y="2843"/>
              <a:ext cx="1747" cy="856"/>
            </a:xfrm>
            <a:prstGeom prst="leftArrow">
              <a:avLst>
                <a:gd name="adj1" fmla="val 75009"/>
                <a:gd name="adj2" fmla="val 102016"/>
              </a:avLst>
            </a:prstGeom>
            <a:solidFill>
              <a:schemeClr val="accent1"/>
            </a:solidFill>
            <a:ln w="12700">
              <a:solidFill>
                <a:schemeClr val="tx1"/>
              </a:solidFill>
              <a:miter lim="800000"/>
              <a:headEnd/>
              <a:tailEnd/>
            </a:ln>
          </p:spPr>
          <p:txBody>
            <a:bodyPr wrap="none" anchor="ctr"/>
            <a:lstStyle/>
            <a:p>
              <a:endParaRPr lang="en-US"/>
            </a:p>
          </p:txBody>
        </p:sp>
        <p:sp>
          <p:nvSpPr>
            <p:cNvPr id="19464" name="AutoShape 6"/>
            <p:cNvSpPr>
              <a:spLocks noChangeArrowheads="1"/>
            </p:cNvSpPr>
            <p:nvPr/>
          </p:nvSpPr>
          <p:spPr bwMode="auto">
            <a:xfrm>
              <a:off x="3366" y="1508"/>
              <a:ext cx="1747" cy="856"/>
            </a:xfrm>
            <a:prstGeom prst="leftArrow">
              <a:avLst>
                <a:gd name="adj1" fmla="val 75009"/>
                <a:gd name="adj2" fmla="val 102016"/>
              </a:avLst>
            </a:prstGeom>
            <a:solidFill>
              <a:schemeClr val="accent1"/>
            </a:solidFill>
            <a:ln w="12700">
              <a:solidFill>
                <a:schemeClr val="tx1"/>
              </a:solidFill>
              <a:miter lim="800000"/>
              <a:headEnd/>
              <a:tailEnd/>
            </a:ln>
          </p:spPr>
          <p:txBody>
            <a:bodyPr wrap="none" anchor="ctr"/>
            <a:lstStyle/>
            <a:p>
              <a:endParaRPr lang="en-US"/>
            </a:p>
          </p:txBody>
        </p:sp>
      </p:grpSp>
      <p:sp>
        <p:nvSpPr>
          <p:cNvPr id="19461" name="Rectangle 7"/>
          <p:cNvSpPr>
            <a:spLocks noChangeArrowheads="1"/>
          </p:cNvSpPr>
          <p:nvPr/>
        </p:nvSpPr>
        <p:spPr bwMode="auto">
          <a:xfrm>
            <a:off x="6019800" y="2209800"/>
            <a:ext cx="2116138" cy="359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p>
            <a:r>
              <a:rPr lang="en-US" sz="2400" b="1" dirty="0">
                <a:latin typeface="Arial" charset="0"/>
              </a:rPr>
              <a:t>     O(N</a:t>
            </a:r>
            <a:r>
              <a:rPr lang="en-US" sz="2400" b="1" baseline="30000" dirty="0">
                <a:latin typeface="Arial" charset="0"/>
              </a:rPr>
              <a:t>2</a:t>
            </a:r>
            <a:r>
              <a:rPr lang="en-US" sz="2400" b="1" dirty="0">
                <a:latin typeface="Arial" charset="0"/>
              </a:rPr>
              <a:t>)</a:t>
            </a:r>
          </a:p>
          <a:p>
            <a:endParaRPr lang="en-US" sz="2400" b="1" dirty="0">
              <a:latin typeface="Arial" charset="0"/>
            </a:endParaRPr>
          </a:p>
          <a:p>
            <a:endParaRPr lang="en-US" sz="1200" b="1" dirty="0">
              <a:latin typeface="Arial" charset="0"/>
            </a:endParaRPr>
          </a:p>
          <a:p>
            <a:endParaRPr lang="en-US" sz="1200" b="1" dirty="0">
              <a:latin typeface="Arial" charset="0"/>
            </a:endParaRPr>
          </a:p>
          <a:p>
            <a:endParaRPr lang="en-US" sz="2400" b="1" dirty="0">
              <a:latin typeface="Arial" charset="0"/>
            </a:endParaRPr>
          </a:p>
          <a:p>
            <a:endParaRPr lang="en-US" sz="2000" b="1" dirty="0">
              <a:latin typeface="Arial" charset="0"/>
            </a:endParaRPr>
          </a:p>
          <a:p>
            <a:endParaRPr lang="en-US" sz="2400" b="1" dirty="0">
              <a:latin typeface="Arial" charset="0"/>
            </a:endParaRPr>
          </a:p>
          <a:p>
            <a:r>
              <a:rPr lang="en-US" sz="2400" b="1" dirty="0">
                <a:latin typeface="Arial" charset="0"/>
              </a:rPr>
              <a:t>  O(N*log N)</a:t>
            </a:r>
            <a:endParaRPr lang="en-US" sz="2000" b="1" dirty="0">
              <a:latin typeface="Arial" charset="0"/>
            </a:endParaRPr>
          </a:p>
          <a:p>
            <a:endParaRPr lang="en-US" sz="2000" b="1" dirty="0">
              <a:latin typeface="Arial" charset="0"/>
            </a:endParaRPr>
          </a:p>
          <a:p>
            <a:endParaRPr lang="en-US" sz="1000" b="1" dirty="0">
              <a:latin typeface="Arial" charset="0"/>
            </a:endParaRPr>
          </a:p>
          <a:p>
            <a:endParaRPr lang="en-US" b="1" dirty="0">
              <a:latin typeface="Arial" charset="0"/>
            </a:endParaRPr>
          </a:p>
          <a:p>
            <a:endParaRPr lang="en-US" b="1" dirty="0">
              <a:latin typeface="Arial" charset="0"/>
            </a:endParaRPr>
          </a:p>
        </p:txBody>
      </p:sp>
      <p:sp>
        <p:nvSpPr>
          <p:cNvPr id="19462" name="Rectangle 8"/>
          <p:cNvSpPr>
            <a:spLocks noChangeArrowheads="1"/>
          </p:cNvSpPr>
          <p:nvPr/>
        </p:nvSpPr>
        <p:spPr bwMode="auto">
          <a:xfrm>
            <a:off x="7848600" y="62484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p>
            <a:pPr algn="r"/>
            <a:fld id="{68582D17-A4D2-BB4B-AABE-53ADC536DABF}" type="slidenum">
              <a:rPr lang="en-US" sz="1400">
                <a:latin typeface="Arial" charset="0"/>
              </a:rPr>
              <a:pPr algn="r"/>
              <a:t>7</a:t>
            </a:fld>
            <a:endParaRPr lang="en-US" sz="1400">
              <a:latin typeface="Arial"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Big-O notation</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88544425"/>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815789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“JUM” calculate Big-O</a:t>
            </a:r>
            <a:endParaRPr lang="en-US" dirty="0"/>
          </a:p>
        </p:txBody>
      </p:sp>
      <p:sp>
        <p:nvSpPr>
          <p:cNvPr id="4" name="Rectangle 3"/>
          <p:cNvSpPr/>
          <p:nvPr/>
        </p:nvSpPr>
        <p:spPr>
          <a:xfrm>
            <a:off x="1295400" y="1752600"/>
            <a:ext cx="6248400" cy="2308324"/>
          </a:xfrm>
          <a:prstGeom prst="rect">
            <a:avLst/>
          </a:prstGeom>
          <a:ln>
            <a:solidFill>
              <a:schemeClr val="tx1"/>
            </a:solidFill>
          </a:ln>
        </p:spPr>
        <p:txBody>
          <a:bodyPr wrap="square">
            <a:spAutoFit/>
          </a:bodyPr>
          <a:lstStyle/>
          <a:p>
            <a:r>
              <a:rPr lang="en-US" dirty="0" err="1"/>
              <a:t>bool</a:t>
            </a:r>
            <a:r>
              <a:rPr lang="en-US" dirty="0"/>
              <a:t> </a:t>
            </a:r>
            <a:r>
              <a:rPr lang="en-US" dirty="0" err="1"/>
              <a:t>IsFirstElementNull</a:t>
            </a:r>
            <a:r>
              <a:rPr lang="en-US" dirty="0"/>
              <a:t>(String[] strings)</a:t>
            </a:r>
          </a:p>
          <a:p>
            <a:r>
              <a:rPr lang="en-US" dirty="0"/>
              <a:t>{</a:t>
            </a:r>
          </a:p>
          <a:p>
            <a:r>
              <a:rPr lang="en-US" dirty="0"/>
              <a:t>	if(strings[0] == null)</a:t>
            </a:r>
          </a:p>
          <a:p>
            <a:r>
              <a:rPr lang="en-US" dirty="0"/>
              <a:t>	{</a:t>
            </a:r>
          </a:p>
          <a:p>
            <a:r>
              <a:rPr lang="en-US" dirty="0"/>
              <a:t>		return true;</a:t>
            </a:r>
          </a:p>
          <a:p>
            <a:r>
              <a:rPr lang="en-US" dirty="0"/>
              <a:t>	}</a:t>
            </a:r>
          </a:p>
          <a:p>
            <a:r>
              <a:rPr lang="en-US" dirty="0"/>
              <a:t>	return false;</a:t>
            </a:r>
          </a:p>
          <a:p>
            <a:r>
              <a:rPr lang="en-US" dirty="0"/>
              <a:t>}</a:t>
            </a:r>
          </a:p>
        </p:txBody>
      </p:sp>
      <p:sp>
        <p:nvSpPr>
          <p:cNvPr id="5" name="TextBox 4"/>
          <p:cNvSpPr txBox="1"/>
          <p:nvPr/>
        </p:nvSpPr>
        <p:spPr>
          <a:xfrm>
            <a:off x="1981200" y="4953000"/>
            <a:ext cx="6660798" cy="1200329"/>
          </a:xfrm>
          <a:prstGeom prst="rect">
            <a:avLst/>
          </a:prstGeom>
          <a:noFill/>
        </p:spPr>
        <p:txBody>
          <a:bodyPr wrap="none" rtlCol="0">
            <a:spAutoFit/>
          </a:bodyPr>
          <a:lstStyle/>
          <a:p>
            <a:r>
              <a:rPr lang="en-US" dirty="0" smtClean="0"/>
              <a:t>This Big-O is </a:t>
            </a:r>
            <a:r>
              <a:rPr lang="en-US" b="1" dirty="0" smtClean="0">
                <a:solidFill>
                  <a:srgbClr val="FF0000"/>
                </a:solidFill>
              </a:rPr>
              <a:t>O(1) </a:t>
            </a:r>
          </a:p>
          <a:p>
            <a:r>
              <a:rPr lang="en-US" dirty="0" smtClean="0">
                <a:solidFill>
                  <a:srgbClr val="000000"/>
                </a:solidFill>
              </a:rPr>
              <a:t>Ok, how do I get that?</a:t>
            </a:r>
          </a:p>
          <a:p>
            <a:pPr marL="285750" indent="-285750">
              <a:buFontTx/>
              <a:buChar char="-"/>
            </a:pPr>
            <a:r>
              <a:rPr lang="en-US" dirty="0" smtClean="0">
                <a:solidFill>
                  <a:srgbClr val="000000"/>
                </a:solidFill>
              </a:rPr>
              <a:t>Because we just iterate it just once. You don’t loop it.</a:t>
            </a:r>
          </a:p>
          <a:p>
            <a:pPr marL="285750" indent="-285750">
              <a:buFontTx/>
              <a:buChar char="-"/>
            </a:pPr>
            <a:r>
              <a:rPr lang="en-US" dirty="0" smtClean="0">
                <a:solidFill>
                  <a:srgbClr val="000000"/>
                </a:solidFill>
              </a:rPr>
              <a:t>Let’s go for another example</a:t>
            </a:r>
            <a:endParaRPr lang="en-US" dirty="0">
              <a:solidFill>
                <a:srgbClr val="000000"/>
              </a:solidFill>
            </a:endParaRPr>
          </a:p>
        </p:txBody>
      </p:sp>
    </p:spTree>
    <p:extLst>
      <p:ext uri="{BB962C8B-B14F-4D97-AF65-F5344CB8AC3E}">
        <p14:creationId xmlns:p14="http://schemas.microsoft.com/office/powerpoint/2010/main" val="750307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“JUM” calculate Big-O</a:t>
            </a:r>
            <a:endParaRPr lang="en-US" dirty="0"/>
          </a:p>
        </p:txBody>
      </p:sp>
      <p:sp>
        <p:nvSpPr>
          <p:cNvPr id="4" name="Rectangle 3"/>
          <p:cNvSpPr/>
          <p:nvPr/>
        </p:nvSpPr>
        <p:spPr>
          <a:xfrm>
            <a:off x="1295400" y="1371600"/>
            <a:ext cx="6248400" cy="3139321"/>
          </a:xfrm>
          <a:prstGeom prst="rect">
            <a:avLst/>
          </a:prstGeom>
          <a:ln>
            <a:solidFill>
              <a:schemeClr val="tx1"/>
            </a:solidFill>
          </a:ln>
        </p:spPr>
        <p:txBody>
          <a:bodyPr wrap="square">
            <a:spAutoFit/>
          </a:bodyPr>
          <a:lstStyle/>
          <a:p>
            <a:r>
              <a:rPr lang="en-US" dirty="0" err="1"/>
              <a:t>bool</a:t>
            </a:r>
            <a:r>
              <a:rPr lang="en-US" dirty="0"/>
              <a:t> </a:t>
            </a:r>
            <a:r>
              <a:rPr lang="en-US" dirty="0" err="1"/>
              <a:t>ContainsValue</a:t>
            </a:r>
            <a:r>
              <a:rPr lang="en-US" dirty="0"/>
              <a:t>(String[] strings, String value)</a:t>
            </a:r>
          </a:p>
          <a:p>
            <a:r>
              <a:rPr lang="en-US" dirty="0"/>
              <a:t>{</a:t>
            </a:r>
          </a:p>
          <a:p>
            <a:r>
              <a:rPr lang="en-US" dirty="0"/>
              <a:t>	for(</a:t>
            </a:r>
            <a:r>
              <a:rPr lang="en-US" dirty="0" err="1"/>
              <a:t>int</a:t>
            </a:r>
            <a:r>
              <a:rPr lang="en-US" dirty="0"/>
              <a:t> </a:t>
            </a:r>
            <a:r>
              <a:rPr lang="en-US" dirty="0" err="1"/>
              <a:t>i</a:t>
            </a:r>
            <a:r>
              <a:rPr lang="en-US" dirty="0"/>
              <a:t> = 0; </a:t>
            </a:r>
            <a:r>
              <a:rPr lang="en-US" dirty="0" err="1"/>
              <a:t>i</a:t>
            </a:r>
            <a:r>
              <a:rPr lang="en-US" dirty="0"/>
              <a:t> &lt; </a:t>
            </a:r>
            <a:r>
              <a:rPr lang="en-US" dirty="0" err="1"/>
              <a:t>strings.Length</a:t>
            </a:r>
            <a:r>
              <a:rPr lang="en-US" dirty="0"/>
              <a:t>; </a:t>
            </a:r>
            <a:r>
              <a:rPr lang="en-US" dirty="0" err="1"/>
              <a:t>i</a:t>
            </a:r>
            <a:r>
              <a:rPr lang="en-US" dirty="0"/>
              <a:t>++)</a:t>
            </a:r>
          </a:p>
          <a:p>
            <a:r>
              <a:rPr lang="en-US" dirty="0"/>
              <a:t>	{</a:t>
            </a:r>
          </a:p>
          <a:p>
            <a:r>
              <a:rPr lang="en-US" dirty="0"/>
              <a:t>		if(strings[</a:t>
            </a:r>
            <a:r>
              <a:rPr lang="en-US" dirty="0" err="1"/>
              <a:t>i</a:t>
            </a:r>
            <a:r>
              <a:rPr lang="en-US" dirty="0"/>
              <a:t>] == value)</a:t>
            </a:r>
          </a:p>
          <a:p>
            <a:r>
              <a:rPr lang="en-US" dirty="0"/>
              <a:t>		{</a:t>
            </a:r>
          </a:p>
          <a:p>
            <a:r>
              <a:rPr lang="en-US" dirty="0"/>
              <a:t>			return true;</a:t>
            </a:r>
          </a:p>
          <a:p>
            <a:r>
              <a:rPr lang="en-US" dirty="0"/>
              <a:t>		}</a:t>
            </a:r>
          </a:p>
          <a:p>
            <a:r>
              <a:rPr lang="en-US" dirty="0"/>
              <a:t>	}</a:t>
            </a:r>
          </a:p>
          <a:p>
            <a:r>
              <a:rPr lang="en-US" dirty="0"/>
              <a:t>	return false;</a:t>
            </a:r>
          </a:p>
          <a:p>
            <a:r>
              <a:rPr lang="en-US" dirty="0"/>
              <a:t>}</a:t>
            </a:r>
          </a:p>
        </p:txBody>
      </p:sp>
      <p:sp>
        <p:nvSpPr>
          <p:cNvPr id="5" name="TextBox 4"/>
          <p:cNvSpPr txBox="1"/>
          <p:nvPr/>
        </p:nvSpPr>
        <p:spPr>
          <a:xfrm>
            <a:off x="1295400" y="4724400"/>
            <a:ext cx="6858000" cy="1754327"/>
          </a:xfrm>
          <a:prstGeom prst="rect">
            <a:avLst/>
          </a:prstGeom>
          <a:noFill/>
        </p:spPr>
        <p:txBody>
          <a:bodyPr wrap="square" rtlCol="0">
            <a:spAutoFit/>
          </a:bodyPr>
          <a:lstStyle/>
          <a:p>
            <a:r>
              <a:rPr lang="en-US" dirty="0" smtClean="0"/>
              <a:t>This Big-O is </a:t>
            </a:r>
            <a:r>
              <a:rPr lang="en-US" b="1" dirty="0" smtClean="0">
                <a:solidFill>
                  <a:srgbClr val="FF0000"/>
                </a:solidFill>
              </a:rPr>
              <a:t>O(n) </a:t>
            </a:r>
          </a:p>
          <a:p>
            <a:r>
              <a:rPr lang="en-US" dirty="0" smtClean="0">
                <a:solidFill>
                  <a:srgbClr val="000000"/>
                </a:solidFill>
              </a:rPr>
              <a:t>Ok, how do I get that?</a:t>
            </a:r>
          </a:p>
          <a:p>
            <a:pPr marL="285750" indent="-285750">
              <a:buFontTx/>
              <a:buChar char="-"/>
            </a:pPr>
            <a:r>
              <a:rPr lang="en-US" dirty="0" smtClean="0"/>
              <a:t>An algorithm </a:t>
            </a:r>
            <a:r>
              <a:rPr lang="en-US" dirty="0"/>
              <a:t>whose performance will grow linearly and </a:t>
            </a:r>
            <a:endParaRPr lang="en-US" dirty="0" smtClean="0"/>
          </a:p>
          <a:p>
            <a:r>
              <a:rPr lang="en-US" dirty="0" smtClean="0"/>
              <a:t>in </a:t>
            </a:r>
            <a:r>
              <a:rPr lang="en-US" dirty="0"/>
              <a:t>direct proportion to the size of the input data </a:t>
            </a:r>
            <a:r>
              <a:rPr lang="en-US" dirty="0" smtClean="0"/>
              <a:t>set</a:t>
            </a:r>
          </a:p>
          <a:p>
            <a:r>
              <a:rPr lang="en-US" dirty="0" smtClean="0">
                <a:solidFill>
                  <a:srgbClr val="000000"/>
                </a:solidFill>
              </a:rPr>
              <a:t>- Meaning that we will do it linearly from </a:t>
            </a:r>
            <a:r>
              <a:rPr lang="en-US" dirty="0" err="1" smtClean="0">
                <a:solidFill>
                  <a:srgbClr val="000000"/>
                </a:solidFill>
              </a:rPr>
              <a:t>i</a:t>
            </a:r>
            <a:r>
              <a:rPr lang="en-US" dirty="0" smtClean="0">
                <a:solidFill>
                  <a:srgbClr val="000000"/>
                </a:solidFill>
              </a:rPr>
              <a:t> = 0,1,2,3,… until equal to the </a:t>
            </a:r>
            <a:r>
              <a:rPr lang="en-US" dirty="0" err="1" smtClean="0">
                <a:solidFill>
                  <a:srgbClr val="000000"/>
                </a:solidFill>
              </a:rPr>
              <a:t>strings.Length</a:t>
            </a:r>
            <a:endParaRPr lang="en-US" dirty="0">
              <a:solidFill>
                <a:srgbClr val="000000"/>
              </a:solidFill>
            </a:endParaRPr>
          </a:p>
        </p:txBody>
      </p:sp>
    </p:spTree>
    <p:extLst>
      <p:ext uri="{BB962C8B-B14F-4D97-AF65-F5344CB8AC3E}">
        <p14:creationId xmlns:p14="http://schemas.microsoft.com/office/powerpoint/2010/main" val="1829123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“JUM” calculate Big-O</a:t>
            </a:r>
            <a:endParaRPr lang="en-US" dirty="0"/>
          </a:p>
        </p:txBody>
      </p:sp>
      <p:sp>
        <p:nvSpPr>
          <p:cNvPr id="4" name="Rectangle 3"/>
          <p:cNvSpPr/>
          <p:nvPr/>
        </p:nvSpPr>
        <p:spPr>
          <a:xfrm>
            <a:off x="381000" y="1371600"/>
            <a:ext cx="8382000" cy="3600985"/>
          </a:xfrm>
          <a:prstGeom prst="rect">
            <a:avLst/>
          </a:prstGeom>
          <a:ln>
            <a:solidFill>
              <a:schemeClr val="tx1"/>
            </a:solidFill>
          </a:ln>
        </p:spPr>
        <p:txBody>
          <a:bodyPr wrap="square">
            <a:spAutoFit/>
          </a:bodyPr>
          <a:lstStyle/>
          <a:p>
            <a:r>
              <a:rPr lang="en-US" sz="1200" dirty="0" err="1"/>
              <a:t>bool</a:t>
            </a:r>
            <a:r>
              <a:rPr lang="en-US" sz="1200" dirty="0"/>
              <a:t> </a:t>
            </a:r>
            <a:r>
              <a:rPr lang="en-US" sz="1200" dirty="0" err="1"/>
              <a:t>ContainsDuplicates</a:t>
            </a:r>
            <a:r>
              <a:rPr lang="en-US" sz="1200" dirty="0"/>
              <a:t>(String[] strings)</a:t>
            </a:r>
          </a:p>
          <a:p>
            <a:r>
              <a:rPr lang="en-US" sz="1200" dirty="0"/>
              <a:t>{</a:t>
            </a:r>
          </a:p>
          <a:p>
            <a:r>
              <a:rPr lang="en-US" sz="1200" dirty="0"/>
              <a:t>	for(</a:t>
            </a:r>
            <a:r>
              <a:rPr lang="en-US" sz="1200" dirty="0" err="1"/>
              <a:t>int</a:t>
            </a:r>
            <a:r>
              <a:rPr lang="en-US" sz="1200" dirty="0"/>
              <a:t> </a:t>
            </a:r>
            <a:r>
              <a:rPr lang="en-US" sz="1200" dirty="0" err="1"/>
              <a:t>i</a:t>
            </a:r>
            <a:r>
              <a:rPr lang="en-US" sz="1200" dirty="0"/>
              <a:t> = 0; </a:t>
            </a:r>
            <a:r>
              <a:rPr lang="en-US" sz="1200" dirty="0" err="1"/>
              <a:t>i</a:t>
            </a:r>
            <a:r>
              <a:rPr lang="en-US" sz="1200" dirty="0"/>
              <a:t> &lt; </a:t>
            </a:r>
            <a:r>
              <a:rPr lang="en-US" sz="1200" dirty="0" err="1"/>
              <a:t>strings.Length</a:t>
            </a:r>
            <a:r>
              <a:rPr lang="en-US" sz="1200" dirty="0"/>
              <a:t>; </a:t>
            </a:r>
            <a:r>
              <a:rPr lang="en-US" sz="1200" dirty="0" err="1"/>
              <a:t>i</a:t>
            </a:r>
            <a:r>
              <a:rPr lang="en-US" sz="1200" dirty="0"/>
              <a:t>++)</a:t>
            </a:r>
          </a:p>
          <a:p>
            <a:r>
              <a:rPr lang="en-US" sz="1200" dirty="0"/>
              <a:t>	{</a:t>
            </a:r>
          </a:p>
          <a:p>
            <a:r>
              <a:rPr lang="en-US" sz="1200" dirty="0"/>
              <a:t>		for(</a:t>
            </a:r>
            <a:r>
              <a:rPr lang="en-US" sz="1200" dirty="0" err="1"/>
              <a:t>int</a:t>
            </a:r>
            <a:r>
              <a:rPr lang="en-US" sz="1200" dirty="0"/>
              <a:t> j = 0; j &lt; </a:t>
            </a:r>
            <a:r>
              <a:rPr lang="en-US" sz="1200" dirty="0" err="1"/>
              <a:t>strings.Length</a:t>
            </a:r>
            <a:r>
              <a:rPr lang="en-US" sz="1200" dirty="0"/>
              <a:t>; j++)</a:t>
            </a:r>
          </a:p>
          <a:p>
            <a:r>
              <a:rPr lang="en-US" sz="1200" dirty="0"/>
              <a:t>		{</a:t>
            </a:r>
          </a:p>
          <a:p>
            <a:r>
              <a:rPr lang="en-US" sz="1200" dirty="0"/>
              <a:t>			if(</a:t>
            </a:r>
            <a:r>
              <a:rPr lang="en-US" sz="1200" dirty="0" err="1"/>
              <a:t>i</a:t>
            </a:r>
            <a:r>
              <a:rPr lang="en-US" sz="1200" dirty="0"/>
              <a:t> == j) // Don't compare with self</a:t>
            </a:r>
          </a:p>
          <a:p>
            <a:r>
              <a:rPr lang="en-US" sz="1200" dirty="0"/>
              <a:t>			{</a:t>
            </a:r>
          </a:p>
          <a:p>
            <a:r>
              <a:rPr lang="en-US" sz="1200" dirty="0"/>
              <a:t>				continue;</a:t>
            </a:r>
          </a:p>
          <a:p>
            <a:r>
              <a:rPr lang="en-US" sz="1200" dirty="0"/>
              <a:t>			}</a:t>
            </a:r>
          </a:p>
          <a:p>
            <a:endParaRPr lang="en-US" sz="1200" dirty="0"/>
          </a:p>
          <a:p>
            <a:r>
              <a:rPr lang="en-US" sz="1200" dirty="0"/>
              <a:t>			if(strings[</a:t>
            </a:r>
            <a:r>
              <a:rPr lang="en-US" sz="1200" dirty="0" err="1"/>
              <a:t>i</a:t>
            </a:r>
            <a:r>
              <a:rPr lang="en-US" sz="1200" dirty="0"/>
              <a:t>] == strings[j])</a:t>
            </a:r>
          </a:p>
          <a:p>
            <a:r>
              <a:rPr lang="en-US" sz="1200" dirty="0"/>
              <a:t>			{</a:t>
            </a:r>
          </a:p>
          <a:p>
            <a:r>
              <a:rPr lang="en-US" sz="1200" dirty="0"/>
              <a:t>				return true;</a:t>
            </a:r>
          </a:p>
          <a:p>
            <a:r>
              <a:rPr lang="en-US" sz="1200" dirty="0"/>
              <a:t>			}</a:t>
            </a:r>
          </a:p>
          <a:p>
            <a:r>
              <a:rPr lang="en-US" sz="1200" dirty="0"/>
              <a:t>		}</a:t>
            </a:r>
          </a:p>
          <a:p>
            <a:r>
              <a:rPr lang="en-US" sz="1200" dirty="0"/>
              <a:t>	}</a:t>
            </a:r>
          </a:p>
          <a:p>
            <a:r>
              <a:rPr lang="en-US" sz="1200" dirty="0"/>
              <a:t>	return false;</a:t>
            </a:r>
          </a:p>
          <a:p>
            <a:r>
              <a:rPr lang="en-US" sz="1200" dirty="0"/>
              <a:t>}</a:t>
            </a:r>
          </a:p>
        </p:txBody>
      </p:sp>
      <p:sp>
        <p:nvSpPr>
          <p:cNvPr id="5" name="TextBox 4"/>
          <p:cNvSpPr txBox="1"/>
          <p:nvPr/>
        </p:nvSpPr>
        <p:spPr>
          <a:xfrm>
            <a:off x="1219200" y="4953000"/>
            <a:ext cx="6858000" cy="1754327"/>
          </a:xfrm>
          <a:prstGeom prst="rect">
            <a:avLst/>
          </a:prstGeom>
          <a:noFill/>
        </p:spPr>
        <p:txBody>
          <a:bodyPr wrap="square" rtlCol="0">
            <a:spAutoFit/>
          </a:bodyPr>
          <a:lstStyle/>
          <a:p>
            <a:r>
              <a:rPr lang="en-US" dirty="0" smtClean="0"/>
              <a:t>This Big-O is </a:t>
            </a:r>
            <a:r>
              <a:rPr lang="en-US" b="1" dirty="0" smtClean="0">
                <a:solidFill>
                  <a:srgbClr val="FF0000"/>
                </a:solidFill>
              </a:rPr>
              <a:t>O(n^2) </a:t>
            </a:r>
          </a:p>
          <a:p>
            <a:r>
              <a:rPr lang="en-US" dirty="0" smtClean="0">
                <a:solidFill>
                  <a:srgbClr val="000000"/>
                </a:solidFill>
              </a:rPr>
              <a:t>Ok, how do I get that?</a:t>
            </a:r>
          </a:p>
          <a:p>
            <a:pPr marL="285750" indent="-285750">
              <a:buFontTx/>
              <a:buChar char="-"/>
            </a:pPr>
            <a:r>
              <a:rPr lang="en-US" dirty="0" smtClean="0"/>
              <a:t>It will grow under the power of n^2 because we first loop using for (</a:t>
            </a:r>
            <a:r>
              <a:rPr lang="en-US" dirty="0" err="1" smtClean="0"/>
              <a:t>i</a:t>
            </a:r>
            <a:r>
              <a:rPr lang="en-US" dirty="0" smtClean="0"/>
              <a:t> = 0), then we move inside and perform  another for (j = 0,1,2,3) before we proceed with outside for </a:t>
            </a:r>
            <a:r>
              <a:rPr lang="en-US" dirty="0" err="1" smtClean="0"/>
              <a:t>i</a:t>
            </a:r>
            <a:r>
              <a:rPr lang="en-US" dirty="0" smtClean="0"/>
              <a:t> = 1,2,3,…</a:t>
            </a:r>
            <a:endParaRPr lang="en-US" dirty="0">
              <a:solidFill>
                <a:srgbClr val="000000"/>
              </a:solidFill>
            </a:endParaRPr>
          </a:p>
        </p:txBody>
      </p:sp>
    </p:spTree>
    <p:extLst>
      <p:ext uri="{BB962C8B-B14F-4D97-AF65-F5344CB8AC3E}">
        <p14:creationId xmlns:p14="http://schemas.microsoft.com/office/powerpoint/2010/main" val="25687080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“JUM” calculate Big-O</a:t>
            </a:r>
            <a:endParaRPr lang="en-US" dirty="0"/>
          </a:p>
        </p:txBody>
      </p:sp>
      <p:sp>
        <p:nvSpPr>
          <p:cNvPr id="5" name="TextBox 4"/>
          <p:cNvSpPr txBox="1"/>
          <p:nvPr/>
        </p:nvSpPr>
        <p:spPr>
          <a:xfrm>
            <a:off x="1066800" y="2286000"/>
            <a:ext cx="6858000" cy="1815882"/>
          </a:xfrm>
          <a:prstGeom prst="rect">
            <a:avLst/>
          </a:prstGeom>
          <a:noFill/>
        </p:spPr>
        <p:txBody>
          <a:bodyPr wrap="square" rtlCol="0">
            <a:spAutoFit/>
          </a:bodyPr>
          <a:lstStyle/>
          <a:p>
            <a:r>
              <a:rPr lang="en-US" sz="2800" dirty="0" smtClean="0"/>
              <a:t>Want to know more?</a:t>
            </a:r>
          </a:p>
          <a:p>
            <a:r>
              <a:rPr lang="en-US" sz="2800" dirty="0" smtClean="0">
                <a:solidFill>
                  <a:srgbClr val="000000"/>
                </a:solidFill>
              </a:rPr>
              <a:t>Just log on to</a:t>
            </a:r>
          </a:p>
          <a:p>
            <a:r>
              <a:rPr lang="en-US" sz="2800" dirty="0">
                <a:solidFill>
                  <a:srgbClr val="000000"/>
                </a:solidFill>
              </a:rPr>
              <a:t>http://rob-</a:t>
            </a:r>
            <a:r>
              <a:rPr lang="en-US" sz="2800" dirty="0" err="1">
                <a:solidFill>
                  <a:srgbClr val="000000"/>
                </a:solidFill>
              </a:rPr>
              <a:t>bell.net</a:t>
            </a:r>
            <a:r>
              <a:rPr lang="en-US" sz="2800" dirty="0">
                <a:solidFill>
                  <a:srgbClr val="000000"/>
                </a:solidFill>
              </a:rPr>
              <a:t>/2009/06/a-beginners-guide-to-big-o-notation/</a:t>
            </a:r>
          </a:p>
        </p:txBody>
      </p:sp>
    </p:spTree>
    <p:extLst>
      <p:ext uri="{BB962C8B-B14F-4D97-AF65-F5344CB8AC3E}">
        <p14:creationId xmlns:p14="http://schemas.microsoft.com/office/powerpoint/2010/main" val="3178595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vert="horz" wrap="square" lIns="91440" tIns="45720" rIns="91440" bIns="45720" numCol="1" anchorCtr="0" compatLnSpc="1">
            <a:prstTxWarp prst="textNoShape">
              <a:avLst/>
            </a:prstTxWarp>
          </a:bodyPr>
          <a:lstStyle/>
          <a:p>
            <a:r>
              <a:rPr lang="en-US" dirty="0" smtClean="0">
                <a:effectLst>
                  <a:outerShdw blurRad="38100" dist="38100" dir="2700000" algn="tl">
                    <a:srgbClr val="DDDDDD"/>
                  </a:outerShdw>
                </a:effectLst>
                <a:latin typeface="Gill Sans MT" charset="0"/>
              </a:rPr>
              <a:t>Big-O Complexity</a:t>
            </a:r>
            <a:endParaRPr lang="en-US" dirty="0">
              <a:effectLst>
                <a:outerShdw blurRad="38100" dist="38100" dir="2700000" algn="tl">
                  <a:srgbClr val="DDDDDD"/>
                </a:outerShdw>
              </a:effectLst>
              <a:latin typeface="Gill Sans MT" charset="0"/>
            </a:endParaRPr>
          </a:p>
        </p:txBody>
      </p:sp>
      <p:graphicFrame>
        <p:nvGraphicFramePr>
          <p:cNvPr id="59429" name="Group 37"/>
          <p:cNvGraphicFramePr>
            <a:graphicFrameLocks noGrp="1"/>
          </p:cNvGraphicFramePr>
          <p:nvPr>
            <p:ph type="tbl" idx="1"/>
            <p:extLst>
              <p:ext uri="{D42A27DB-BD31-4B8C-83A1-F6EECF244321}">
                <p14:modId xmlns:p14="http://schemas.microsoft.com/office/powerpoint/2010/main" val="3366730462"/>
              </p:ext>
            </p:extLst>
          </p:nvPr>
        </p:nvGraphicFramePr>
        <p:xfrm>
          <a:off x="1182688" y="2017713"/>
          <a:ext cx="6589712" cy="3886079"/>
        </p:xfrm>
        <a:graphic>
          <a:graphicData uri="http://schemas.openxmlformats.org/drawingml/2006/table">
            <a:tbl>
              <a:tblPr>
                <a:tableStyleId>{3C2FFA5D-87B4-456A-9821-1D502468CF0F}</a:tableStyleId>
              </a:tblPr>
              <a:tblGrid>
                <a:gridCol w="2474912"/>
                <a:gridCol w="4114800"/>
              </a:tblGrid>
              <a:tr h="864076">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600" u="none" strike="noStrike" cap="none" normalizeH="0" baseline="0" smtClean="0">
                          <a:ln>
                            <a:noFill/>
                          </a:ln>
                          <a:effectLst/>
                        </a:rPr>
                        <a:t>Sorting algorithms</a:t>
                      </a:r>
                      <a:endParaRPr kumimoji="0" lang="en-US" sz="2600" b="1" i="0" u="none" strike="noStrike" cap="none" normalizeH="0" baseline="0" smtClean="0">
                        <a:ln>
                          <a:noFill/>
                        </a:ln>
                        <a:solidFill>
                          <a:schemeClr val="tx1"/>
                        </a:solidFill>
                        <a:effectLst/>
                        <a:latin typeface="Tahoma" pitchFamily="34" charset="0"/>
                      </a:endParaRPr>
                    </a:p>
                  </a:txBody>
                  <a:tcPr marT="41810" marB="41810"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600" u="none" strike="noStrike" cap="none" normalizeH="0" baseline="0" smtClean="0">
                          <a:ln>
                            <a:noFill/>
                          </a:ln>
                          <a:effectLst/>
                        </a:rPr>
                        <a:t>Big-O</a:t>
                      </a:r>
                      <a:endParaRPr kumimoji="0" lang="en-US" sz="2600" b="1" i="0" u="none" strike="noStrike" cap="none" normalizeH="0" baseline="0" smtClean="0">
                        <a:ln>
                          <a:noFill/>
                        </a:ln>
                        <a:solidFill>
                          <a:schemeClr val="tx1"/>
                        </a:solidFill>
                        <a:effectLst/>
                        <a:latin typeface="Tahoma" pitchFamily="34" charset="0"/>
                      </a:endParaRPr>
                    </a:p>
                  </a:txBody>
                  <a:tcPr marT="41810" marB="41810"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493592">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600" u="none" strike="noStrike" cap="none" normalizeH="0" baseline="0" smtClean="0">
                          <a:ln>
                            <a:noFill/>
                          </a:ln>
                          <a:effectLst/>
                        </a:rPr>
                        <a:t>Insertion sort</a:t>
                      </a:r>
                      <a:endParaRPr kumimoji="0" lang="en-US" sz="2600" b="0" i="0" u="none" strike="noStrike" cap="none" normalizeH="0" baseline="0" smtClean="0">
                        <a:ln>
                          <a:noFill/>
                        </a:ln>
                        <a:solidFill>
                          <a:schemeClr val="tx1"/>
                        </a:solidFill>
                        <a:effectLst/>
                        <a:latin typeface="Tahoma" pitchFamily="34" charset="0"/>
                      </a:endParaRPr>
                    </a:p>
                  </a:txBody>
                  <a:tcPr marT="41810" marB="41810"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600" u="none" strike="noStrike" cap="none" normalizeH="0" baseline="0" smtClean="0">
                          <a:ln>
                            <a:noFill/>
                          </a:ln>
                          <a:effectLst/>
                        </a:rPr>
                        <a:t>O(n</a:t>
                      </a:r>
                      <a:r>
                        <a:rPr kumimoji="0" lang="en-US" sz="2600" u="none" strike="noStrike" cap="none" normalizeH="0" baseline="30000" smtClean="0">
                          <a:ln>
                            <a:noFill/>
                          </a:ln>
                          <a:effectLst/>
                        </a:rPr>
                        <a:t>2</a:t>
                      </a:r>
                      <a:r>
                        <a:rPr kumimoji="0" lang="en-US" sz="2600" u="none" strike="noStrike" cap="none" normalizeH="0" baseline="0" smtClean="0">
                          <a:ln>
                            <a:noFill/>
                          </a:ln>
                          <a:effectLst/>
                        </a:rPr>
                        <a:t>)</a:t>
                      </a:r>
                      <a:endParaRPr kumimoji="0" lang="en-US" sz="2600" b="0" i="1" u="none" strike="noStrike" cap="none" normalizeH="0" baseline="0" smtClean="0">
                        <a:ln>
                          <a:noFill/>
                        </a:ln>
                        <a:solidFill>
                          <a:schemeClr val="tx1"/>
                        </a:solidFill>
                        <a:effectLst/>
                        <a:latin typeface="Tahoma" pitchFamily="34" charset="0"/>
                      </a:endParaRPr>
                    </a:p>
                  </a:txBody>
                  <a:tcPr marT="41810" marB="41810"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495044">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600" u="none" strike="noStrike" cap="none" normalizeH="0" baseline="0" smtClean="0">
                          <a:ln>
                            <a:noFill/>
                          </a:ln>
                          <a:effectLst/>
                        </a:rPr>
                        <a:t>Selection sort</a:t>
                      </a:r>
                      <a:endParaRPr kumimoji="0" lang="en-US" sz="2600" b="0" i="0" u="none" strike="noStrike" cap="none" normalizeH="0" baseline="0" smtClean="0">
                        <a:ln>
                          <a:noFill/>
                        </a:ln>
                        <a:solidFill>
                          <a:schemeClr val="tx1"/>
                        </a:solidFill>
                        <a:effectLst/>
                        <a:latin typeface="Tahoma" pitchFamily="34" charset="0"/>
                      </a:endParaRPr>
                    </a:p>
                  </a:txBody>
                  <a:tcPr marT="41810" marB="41810"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600" u="none" strike="noStrike" cap="none" normalizeH="0" baseline="0" smtClean="0">
                          <a:ln>
                            <a:noFill/>
                          </a:ln>
                          <a:effectLst/>
                        </a:rPr>
                        <a:t>O(n</a:t>
                      </a:r>
                      <a:r>
                        <a:rPr kumimoji="0" lang="en-US" sz="2600" u="none" strike="noStrike" cap="none" normalizeH="0" baseline="30000" smtClean="0">
                          <a:ln>
                            <a:noFill/>
                          </a:ln>
                          <a:effectLst/>
                        </a:rPr>
                        <a:t>2</a:t>
                      </a:r>
                      <a:r>
                        <a:rPr kumimoji="0" lang="en-US" sz="2600" u="none" strike="noStrike" cap="none" normalizeH="0" baseline="0" smtClean="0">
                          <a:ln>
                            <a:noFill/>
                          </a:ln>
                          <a:effectLst/>
                        </a:rPr>
                        <a:t>)</a:t>
                      </a:r>
                      <a:endParaRPr kumimoji="0" lang="en-US" sz="2600" b="0" i="0" u="none" strike="noStrike" cap="none" normalizeH="0" baseline="0" smtClean="0">
                        <a:ln>
                          <a:noFill/>
                        </a:ln>
                        <a:solidFill>
                          <a:schemeClr val="tx1"/>
                        </a:solidFill>
                        <a:effectLst/>
                        <a:latin typeface="Tahoma" pitchFamily="34" charset="0"/>
                      </a:endParaRPr>
                    </a:p>
                  </a:txBody>
                  <a:tcPr marT="41810" marB="41810"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493592">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600" u="none" strike="noStrike" cap="none" normalizeH="0" baseline="0" smtClean="0">
                          <a:ln>
                            <a:noFill/>
                          </a:ln>
                          <a:effectLst/>
                        </a:rPr>
                        <a:t>Bubble sort</a:t>
                      </a:r>
                      <a:endParaRPr kumimoji="0" lang="en-US" sz="2600" b="0" i="0" u="none" strike="noStrike" cap="none" normalizeH="0" baseline="0" smtClean="0">
                        <a:ln>
                          <a:noFill/>
                        </a:ln>
                        <a:solidFill>
                          <a:schemeClr val="tx1"/>
                        </a:solidFill>
                        <a:effectLst/>
                        <a:latin typeface="Tahoma" pitchFamily="34" charset="0"/>
                      </a:endParaRPr>
                    </a:p>
                  </a:txBody>
                  <a:tcPr marT="41810" marB="41810"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600" u="none" strike="noStrike" cap="none" normalizeH="0" baseline="0" smtClean="0">
                          <a:ln>
                            <a:noFill/>
                          </a:ln>
                          <a:effectLst/>
                        </a:rPr>
                        <a:t>O(n</a:t>
                      </a:r>
                      <a:r>
                        <a:rPr kumimoji="0" lang="en-US" sz="2600" u="none" strike="noStrike" cap="none" normalizeH="0" baseline="30000" smtClean="0">
                          <a:ln>
                            <a:noFill/>
                          </a:ln>
                          <a:effectLst/>
                        </a:rPr>
                        <a:t>2</a:t>
                      </a:r>
                      <a:r>
                        <a:rPr kumimoji="0" lang="en-US" sz="2600" u="none" strike="noStrike" cap="none" normalizeH="0" baseline="0" smtClean="0">
                          <a:ln>
                            <a:noFill/>
                          </a:ln>
                          <a:effectLst/>
                        </a:rPr>
                        <a:t>)</a:t>
                      </a:r>
                      <a:endParaRPr kumimoji="0" lang="en-US" sz="2600" b="0" i="0" u="none" strike="noStrike" cap="none" normalizeH="0" baseline="0" smtClean="0">
                        <a:ln>
                          <a:noFill/>
                        </a:ln>
                        <a:solidFill>
                          <a:schemeClr val="tx1"/>
                        </a:solidFill>
                        <a:effectLst/>
                        <a:latin typeface="Tahoma" pitchFamily="34" charset="0"/>
                      </a:endParaRPr>
                    </a:p>
                  </a:txBody>
                  <a:tcPr marT="41810" marB="41810"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1034159">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600" u="none" strike="noStrike" cap="none" normalizeH="0" baseline="0" dirty="0" smtClean="0">
                          <a:ln>
                            <a:noFill/>
                          </a:ln>
                          <a:effectLst/>
                        </a:rPr>
                        <a:t>Quick sort</a:t>
                      </a:r>
                      <a:endParaRPr kumimoji="0" lang="en-US" sz="2600" b="0" i="0" u="none" strike="noStrike" cap="none" normalizeH="0" baseline="0" dirty="0" smtClean="0">
                        <a:ln>
                          <a:noFill/>
                        </a:ln>
                        <a:solidFill>
                          <a:schemeClr val="tx1"/>
                        </a:solidFill>
                        <a:effectLst/>
                        <a:latin typeface="Tahoma" pitchFamily="34" charset="0"/>
                      </a:endParaRPr>
                    </a:p>
                  </a:txBody>
                  <a:tcPr marT="41810" marB="41810"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600" u="none" strike="noStrike" cap="none" normalizeH="0" baseline="0" dirty="0" smtClean="0">
                          <a:ln>
                            <a:noFill/>
                          </a:ln>
                          <a:effectLst/>
                        </a:rPr>
                        <a:t>Worst case: O(n</a:t>
                      </a:r>
                      <a:r>
                        <a:rPr kumimoji="0" lang="en-US" sz="2600" u="none" strike="noStrike" cap="none" normalizeH="0" baseline="30000" dirty="0" smtClean="0">
                          <a:ln>
                            <a:noFill/>
                          </a:ln>
                          <a:effectLst/>
                        </a:rPr>
                        <a:t>2</a:t>
                      </a:r>
                      <a:r>
                        <a:rPr kumimoji="0" lang="en-US" sz="2600" u="none" strike="noStrike" cap="none" normalizeH="0" baseline="0" dirty="0" smtClean="0">
                          <a:ln>
                            <a:noFill/>
                          </a:ln>
                          <a:effectLst/>
                        </a:rPr>
                        <a:t>)</a:t>
                      </a:r>
                    </a:p>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600" u="none" strike="noStrike" cap="none" normalizeH="0" baseline="0" dirty="0" smtClean="0">
                          <a:ln>
                            <a:noFill/>
                          </a:ln>
                          <a:effectLst/>
                        </a:rPr>
                        <a:t>Average case: O(</a:t>
                      </a:r>
                      <a:r>
                        <a:rPr kumimoji="0" lang="en-US" sz="2600" u="none" strike="noStrike" cap="none" normalizeH="0" baseline="0" dirty="0" err="1" smtClean="0">
                          <a:ln>
                            <a:noFill/>
                          </a:ln>
                          <a:effectLst/>
                        </a:rPr>
                        <a:t>nlogn</a:t>
                      </a:r>
                      <a:r>
                        <a:rPr kumimoji="0" lang="en-US" sz="2600" u="none" strike="noStrike" cap="none" normalizeH="0" baseline="0" dirty="0" smtClean="0">
                          <a:ln>
                            <a:noFill/>
                          </a:ln>
                          <a:effectLst/>
                        </a:rPr>
                        <a:t>)</a:t>
                      </a:r>
                      <a:endParaRPr kumimoji="0" lang="en-US" sz="2600" b="0" i="1" u="none" strike="noStrike" cap="none" normalizeH="0" baseline="0" dirty="0" smtClean="0">
                        <a:ln>
                          <a:noFill/>
                        </a:ln>
                        <a:solidFill>
                          <a:schemeClr val="tx1"/>
                        </a:solidFill>
                        <a:effectLst/>
                        <a:latin typeface="Tahoma" pitchFamily="34" charset="0"/>
                      </a:endParaRPr>
                    </a:p>
                  </a:txBody>
                  <a:tcPr marT="41810" marB="41810"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493592">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600" u="none" strike="noStrike" cap="none" normalizeH="0" baseline="0" dirty="0" smtClean="0">
                          <a:ln>
                            <a:noFill/>
                          </a:ln>
                          <a:effectLst/>
                        </a:rPr>
                        <a:t>Merge sort</a:t>
                      </a:r>
                      <a:endParaRPr kumimoji="0" lang="en-US" sz="2600" b="0" i="0" u="none" strike="noStrike" cap="none" normalizeH="0" baseline="0" dirty="0" smtClean="0">
                        <a:ln>
                          <a:noFill/>
                        </a:ln>
                        <a:solidFill>
                          <a:schemeClr val="tx1"/>
                        </a:solidFill>
                        <a:effectLst/>
                        <a:latin typeface="Tahoma" pitchFamily="34" charset="0"/>
                      </a:endParaRPr>
                    </a:p>
                  </a:txBody>
                  <a:tcPr marT="41810" marB="41810"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600" u="none" strike="noStrike" cap="none" normalizeH="0" baseline="0" dirty="0" smtClean="0">
                          <a:ln>
                            <a:noFill/>
                          </a:ln>
                          <a:effectLst/>
                        </a:rPr>
                        <a:t>O(</a:t>
                      </a:r>
                      <a:r>
                        <a:rPr kumimoji="0" lang="en-US" sz="2600" u="none" strike="noStrike" cap="none" normalizeH="0" baseline="0" dirty="0" err="1" smtClean="0">
                          <a:ln>
                            <a:noFill/>
                          </a:ln>
                          <a:effectLst/>
                        </a:rPr>
                        <a:t>nlogn</a:t>
                      </a:r>
                      <a:r>
                        <a:rPr kumimoji="0" lang="en-US" sz="2600" u="none" strike="noStrike" cap="none" normalizeH="0" baseline="0" dirty="0" smtClean="0">
                          <a:ln>
                            <a:noFill/>
                          </a:ln>
                          <a:effectLst/>
                        </a:rPr>
                        <a:t>)</a:t>
                      </a:r>
                      <a:endParaRPr kumimoji="0" lang="en-US" sz="2600" b="0" i="0" u="none" strike="noStrike" cap="none" normalizeH="0" baseline="0" dirty="0" smtClean="0">
                        <a:ln>
                          <a:noFill/>
                        </a:ln>
                        <a:solidFill>
                          <a:schemeClr val="tx1"/>
                        </a:solidFill>
                        <a:effectLst/>
                        <a:latin typeface="Tahoma" pitchFamily="34" charset="0"/>
                      </a:endParaRPr>
                    </a:p>
                  </a:txBody>
                  <a:tcPr marT="41810" marB="41810"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36130" y="0"/>
            <a:ext cx="10275831" cy="7010400"/>
          </a:xfrm>
          <a:prstGeom prst="rect">
            <a:avLst/>
          </a:prstGeom>
        </p:spPr>
      </p:pic>
      <p:sp>
        <p:nvSpPr>
          <p:cNvPr id="4" name="Title 3"/>
          <p:cNvSpPr>
            <a:spLocks noGrp="1"/>
          </p:cNvSpPr>
          <p:nvPr>
            <p:ph type="title"/>
          </p:nvPr>
        </p:nvSpPr>
        <p:spPr/>
        <p:txBody>
          <a:bodyPr/>
          <a:lstStyle/>
          <a:p>
            <a:r>
              <a:rPr lang="en-US" dirty="0" smtClean="0"/>
              <a:t>BUBBLE SORT</a:t>
            </a: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176176115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So what is Bubble Sort</a:t>
            </a:r>
            <a:endParaRPr lang="en-US" dirty="0"/>
          </a:p>
        </p:txBody>
      </p:sp>
      <p:sp>
        <p:nvSpPr>
          <p:cNvPr id="5" name="Content Placeholder 4"/>
          <p:cNvSpPr>
            <a:spLocks noGrp="1"/>
          </p:cNvSpPr>
          <p:nvPr>
            <p:ph idx="1"/>
          </p:nvPr>
        </p:nvSpPr>
        <p:spPr/>
        <p:txBody>
          <a:bodyPr/>
          <a:lstStyle/>
          <a:p>
            <a:pPr marL="0" indent="0">
              <a:buNone/>
            </a:pPr>
            <a:r>
              <a:rPr lang="en-US" dirty="0" smtClean="0"/>
              <a:t>Simple explanation</a:t>
            </a:r>
          </a:p>
          <a:p>
            <a:pPr marL="0" indent="0" algn="ctr">
              <a:buNone/>
            </a:pPr>
            <a:r>
              <a:rPr lang="en-US" dirty="0" smtClean="0"/>
              <a:t>	“</a:t>
            </a:r>
            <a:r>
              <a:rPr lang="en-US" sz="4000" dirty="0" smtClean="0"/>
              <a:t>What Bubble Sort do is just </a:t>
            </a:r>
            <a:r>
              <a:rPr lang="en-US" sz="4000" b="1" dirty="0" smtClean="0">
                <a:solidFill>
                  <a:srgbClr val="FF0000"/>
                </a:solidFill>
              </a:rPr>
              <a:t>arrange some unordered list by comparing its nearest neighbor </a:t>
            </a:r>
            <a:r>
              <a:rPr lang="en-US" sz="4000" dirty="0" smtClean="0"/>
              <a:t>into an arranged order according to our specification either ascending, descending or custom order</a:t>
            </a:r>
            <a:r>
              <a:rPr lang="en-US" dirty="0" smtClean="0"/>
              <a:t>”</a:t>
            </a:r>
            <a:endParaRPr lang="en-US" dirty="0"/>
          </a:p>
        </p:txBody>
      </p:sp>
    </p:spTree>
    <p:extLst>
      <p:ext uri="{BB962C8B-B14F-4D97-AF65-F5344CB8AC3E}">
        <p14:creationId xmlns:p14="http://schemas.microsoft.com/office/powerpoint/2010/main" val="102601187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 Ascending Order</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74664385"/>
              </p:ext>
            </p:extLst>
          </p:nvPr>
        </p:nvGraphicFramePr>
        <p:xfrm>
          <a:off x="457200" y="1600200"/>
          <a:ext cx="8229599" cy="1381760"/>
        </p:xfrm>
        <a:graphic>
          <a:graphicData uri="http://schemas.openxmlformats.org/drawingml/2006/table">
            <a:tbl>
              <a:tblPr firstRow="1" bandRow="1">
                <a:tableStyleId>{5940675A-B579-460E-94D1-54222C63F5DA}</a:tableStyleId>
              </a:tblPr>
              <a:tblGrid>
                <a:gridCol w="1175657"/>
                <a:gridCol w="1175657"/>
                <a:gridCol w="1175657"/>
                <a:gridCol w="1175657"/>
                <a:gridCol w="1175657"/>
                <a:gridCol w="1175657"/>
                <a:gridCol w="1175657"/>
              </a:tblGrid>
              <a:tr h="370840">
                <a:tc>
                  <a:txBody>
                    <a:bodyPr/>
                    <a:lstStyle/>
                    <a:p>
                      <a:pPr algn="ctr"/>
                      <a:r>
                        <a:rPr lang="en-US" dirty="0" smtClean="0"/>
                        <a:t>Default</a:t>
                      </a:r>
                      <a:endParaRPr lang="en-US" dirty="0"/>
                    </a:p>
                  </a:txBody>
                  <a:tcPr/>
                </a:tc>
                <a:tc>
                  <a:txBody>
                    <a:bodyPr/>
                    <a:lstStyle/>
                    <a:p>
                      <a:pPr algn="ctr"/>
                      <a:r>
                        <a:rPr lang="en-US" dirty="0" smtClean="0"/>
                        <a:t>4</a:t>
                      </a:r>
                      <a:endParaRPr lang="en-US" dirty="0"/>
                    </a:p>
                  </a:txBody>
                  <a:tcPr/>
                </a:tc>
                <a:tc>
                  <a:txBody>
                    <a:bodyPr/>
                    <a:lstStyle/>
                    <a:p>
                      <a:pPr algn="ctr"/>
                      <a:r>
                        <a:rPr lang="en-US" dirty="0" smtClean="0"/>
                        <a:t>2</a:t>
                      </a:r>
                      <a:endParaRPr lang="en-US" dirty="0"/>
                    </a:p>
                  </a:txBody>
                  <a:tcPr/>
                </a:tc>
                <a:tc>
                  <a:txBody>
                    <a:bodyPr/>
                    <a:lstStyle/>
                    <a:p>
                      <a:pPr algn="ctr"/>
                      <a:r>
                        <a:rPr lang="en-US" dirty="0" smtClean="0"/>
                        <a:t>1</a:t>
                      </a:r>
                      <a:endParaRPr lang="en-US" dirty="0"/>
                    </a:p>
                  </a:txBody>
                  <a:tcPr/>
                </a:tc>
                <a:tc>
                  <a:txBody>
                    <a:bodyPr/>
                    <a:lstStyle/>
                    <a:p>
                      <a:pPr algn="ctr"/>
                      <a:r>
                        <a:rPr lang="en-US" dirty="0" smtClean="0"/>
                        <a:t>6</a:t>
                      </a:r>
                      <a:endParaRPr lang="en-US" dirty="0"/>
                    </a:p>
                  </a:txBody>
                  <a:tcPr/>
                </a:tc>
                <a:tc>
                  <a:txBody>
                    <a:bodyPr/>
                    <a:lstStyle/>
                    <a:p>
                      <a:pPr algn="ctr"/>
                      <a:r>
                        <a:rPr lang="en-US" dirty="0" smtClean="0"/>
                        <a:t>9</a:t>
                      </a:r>
                      <a:endParaRPr lang="en-US" dirty="0"/>
                    </a:p>
                  </a:txBody>
                  <a:tcPr/>
                </a:tc>
                <a:tc>
                  <a:txBody>
                    <a:bodyPr/>
                    <a:lstStyle/>
                    <a:p>
                      <a:pPr algn="ctr"/>
                      <a:r>
                        <a:rPr lang="en-US" dirty="0" smtClean="0"/>
                        <a:t>7</a:t>
                      </a:r>
                      <a:endParaRPr lang="en-US" dirty="0"/>
                    </a:p>
                  </a:txBody>
                  <a:tcPr/>
                </a:tc>
              </a:tr>
              <a:tr h="370840">
                <a:tc>
                  <a:txBody>
                    <a:bodyPr/>
                    <a:lstStyle/>
                    <a:p>
                      <a:pPr algn="ctr"/>
                      <a:r>
                        <a:rPr lang="en-US" dirty="0" smtClean="0"/>
                        <a:t>Pass 1</a:t>
                      </a:r>
                      <a:endParaRPr lang="en-US" dirty="0"/>
                    </a:p>
                  </a:txBody>
                  <a:tcPr/>
                </a:tc>
                <a:tc>
                  <a:txBody>
                    <a:bodyPr/>
                    <a:lstStyle/>
                    <a:p>
                      <a:pPr algn="ctr"/>
                      <a:r>
                        <a:rPr lang="en-US" dirty="0" smtClean="0"/>
                        <a:t>2</a:t>
                      </a:r>
                      <a:endParaRPr lang="en-US" dirty="0"/>
                    </a:p>
                  </a:txBody>
                  <a:tcPr/>
                </a:tc>
                <a:tc>
                  <a:txBody>
                    <a:bodyPr/>
                    <a:lstStyle/>
                    <a:p>
                      <a:pPr algn="ctr"/>
                      <a:r>
                        <a:rPr lang="en-US" dirty="0" smtClean="0"/>
                        <a:t>1</a:t>
                      </a:r>
                      <a:endParaRPr lang="en-US" dirty="0"/>
                    </a:p>
                  </a:txBody>
                  <a:tcPr/>
                </a:tc>
                <a:tc>
                  <a:txBody>
                    <a:bodyPr/>
                    <a:lstStyle/>
                    <a:p>
                      <a:pPr algn="ctr"/>
                      <a:r>
                        <a:rPr lang="en-US" dirty="0" smtClean="0"/>
                        <a:t>4</a:t>
                      </a:r>
                      <a:endParaRPr lang="en-US" dirty="0"/>
                    </a:p>
                  </a:txBody>
                  <a:tcPr/>
                </a:tc>
                <a:tc>
                  <a:txBody>
                    <a:bodyPr/>
                    <a:lstStyle/>
                    <a:p>
                      <a:pPr algn="ctr"/>
                      <a:r>
                        <a:rPr lang="en-US" dirty="0" smtClean="0"/>
                        <a:t>6</a:t>
                      </a:r>
                      <a:endParaRPr lang="en-US" dirty="0"/>
                    </a:p>
                  </a:txBody>
                  <a:tcPr/>
                </a:tc>
                <a:tc>
                  <a:txBody>
                    <a:bodyPr/>
                    <a:lstStyle/>
                    <a:p>
                      <a:pPr algn="ctr"/>
                      <a:r>
                        <a:rPr lang="en-US" dirty="0" smtClean="0"/>
                        <a:t>7</a:t>
                      </a:r>
                      <a:endParaRPr lang="en-US" dirty="0"/>
                    </a:p>
                  </a:txBody>
                  <a:tcPr/>
                </a:tc>
                <a:tc>
                  <a:txBody>
                    <a:bodyPr/>
                    <a:lstStyle/>
                    <a:p>
                      <a:pPr algn="ctr"/>
                      <a:r>
                        <a:rPr lang="en-US" dirty="0" smtClean="0"/>
                        <a:t>9</a:t>
                      </a:r>
                      <a:endParaRPr lang="en-US" dirty="0"/>
                    </a:p>
                  </a:txBody>
                  <a:tcPr/>
                </a:tc>
              </a:tr>
              <a:tr h="370840">
                <a:tc>
                  <a:txBody>
                    <a:bodyPr/>
                    <a:lstStyle/>
                    <a:p>
                      <a:pPr algn="ctr"/>
                      <a:r>
                        <a:rPr lang="en-US" dirty="0" smtClean="0"/>
                        <a:t>Pass 2 (Done)</a:t>
                      </a:r>
                      <a:endParaRPr lang="en-US" dirty="0"/>
                    </a:p>
                  </a:txBody>
                  <a:tcPr/>
                </a:tc>
                <a:tc>
                  <a:txBody>
                    <a:bodyPr/>
                    <a:lstStyle/>
                    <a:p>
                      <a:pPr algn="ctr"/>
                      <a:r>
                        <a:rPr lang="en-US" dirty="0" smtClean="0"/>
                        <a:t>1</a:t>
                      </a:r>
                      <a:endParaRPr lang="en-US" dirty="0"/>
                    </a:p>
                  </a:txBody>
                  <a:tcPr/>
                </a:tc>
                <a:tc>
                  <a:txBody>
                    <a:bodyPr/>
                    <a:lstStyle/>
                    <a:p>
                      <a:pPr algn="ctr"/>
                      <a:r>
                        <a:rPr lang="en-US" dirty="0" smtClean="0"/>
                        <a:t>2</a:t>
                      </a:r>
                      <a:endParaRPr lang="en-US" dirty="0"/>
                    </a:p>
                  </a:txBody>
                  <a:tcPr/>
                </a:tc>
                <a:tc>
                  <a:txBody>
                    <a:bodyPr/>
                    <a:lstStyle/>
                    <a:p>
                      <a:pPr algn="ctr"/>
                      <a:r>
                        <a:rPr lang="en-US" dirty="0" smtClean="0"/>
                        <a:t>4</a:t>
                      </a:r>
                      <a:endParaRPr lang="en-US" dirty="0"/>
                    </a:p>
                  </a:txBody>
                  <a:tcPr/>
                </a:tc>
                <a:tc>
                  <a:txBody>
                    <a:bodyPr/>
                    <a:lstStyle/>
                    <a:p>
                      <a:pPr algn="ctr"/>
                      <a:r>
                        <a:rPr lang="en-US" dirty="0" smtClean="0"/>
                        <a:t>6</a:t>
                      </a:r>
                      <a:endParaRPr lang="en-US" dirty="0"/>
                    </a:p>
                  </a:txBody>
                  <a:tcPr/>
                </a:tc>
                <a:tc>
                  <a:txBody>
                    <a:bodyPr/>
                    <a:lstStyle/>
                    <a:p>
                      <a:pPr algn="ctr"/>
                      <a:r>
                        <a:rPr lang="en-US" dirty="0" smtClean="0"/>
                        <a:t>7</a:t>
                      </a:r>
                      <a:endParaRPr lang="en-US" dirty="0"/>
                    </a:p>
                  </a:txBody>
                  <a:tcPr/>
                </a:tc>
                <a:tc>
                  <a:txBody>
                    <a:bodyPr/>
                    <a:lstStyle/>
                    <a:p>
                      <a:pPr algn="ctr"/>
                      <a:r>
                        <a:rPr lang="en-US" dirty="0" smtClean="0"/>
                        <a:t>9</a:t>
                      </a:r>
                      <a:endParaRPr lang="en-US" dirty="0"/>
                    </a:p>
                  </a:txBody>
                  <a:tcPr/>
                </a:tc>
              </a:tr>
            </a:tbl>
          </a:graphicData>
        </a:graphic>
      </p:graphicFrame>
      <p:sp>
        <p:nvSpPr>
          <p:cNvPr id="6" name="TextBox 5"/>
          <p:cNvSpPr txBox="1"/>
          <p:nvPr/>
        </p:nvSpPr>
        <p:spPr>
          <a:xfrm>
            <a:off x="2286001" y="3810000"/>
            <a:ext cx="6096000" cy="3139321"/>
          </a:xfrm>
          <a:prstGeom prst="rect">
            <a:avLst/>
          </a:prstGeom>
          <a:noFill/>
        </p:spPr>
        <p:txBody>
          <a:bodyPr wrap="square" rtlCol="0">
            <a:spAutoFit/>
          </a:bodyPr>
          <a:lstStyle/>
          <a:p>
            <a:r>
              <a:rPr lang="en-US" dirty="0" smtClean="0"/>
              <a:t>It will compare with the right column.</a:t>
            </a:r>
          </a:p>
          <a:p>
            <a:pPr marL="285750" indent="-285750">
              <a:buFontTx/>
              <a:buChar char="-"/>
            </a:pPr>
            <a:r>
              <a:rPr lang="en-US" dirty="0" smtClean="0"/>
              <a:t>First the number 4 will be compared with 2. Then because number 2 is lower than 4, then 2 will replace the number 4 place and 4 will be moved into the 2 place.</a:t>
            </a:r>
          </a:p>
          <a:p>
            <a:pPr marL="285750" indent="-285750">
              <a:buFontTx/>
              <a:buChar char="-"/>
            </a:pPr>
            <a:r>
              <a:rPr lang="en-US" dirty="0" smtClean="0"/>
              <a:t>Next, the number 4 is compared with the number 1 and it happened that number 1 is lower than 4, so 4 will be moved into 1 position and 1 will replace 4 position.</a:t>
            </a:r>
          </a:p>
          <a:p>
            <a:pPr marL="285750" indent="-285750">
              <a:buFontTx/>
              <a:buChar char="-"/>
            </a:pPr>
            <a:r>
              <a:rPr lang="en-US" dirty="0" smtClean="0"/>
              <a:t>And the process continue until the end of the list</a:t>
            </a:r>
          </a:p>
          <a:p>
            <a:pPr marL="285750" indent="-285750">
              <a:buFontTx/>
              <a:buChar char="-"/>
            </a:pPr>
            <a:endParaRPr lang="en-US" dirty="0"/>
          </a:p>
        </p:txBody>
      </p:sp>
    </p:spTree>
    <p:extLst>
      <p:ext uri="{BB962C8B-B14F-4D97-AF65-F5344CB8AC3E}">
        <p14:creationId xmlns:p14="http://schemas.microsoft.com/office/powerpoint/2010/main" val="348340639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 Ascending Order</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19352450"/>
              </p:ext>
            </p:extLst>
          </p:nvPr>
        </p:nvGraphicFramePr>
        <p:xfrm>
          <a:off x="457200" y="1600200"/>
          <a:ext cx="8229599" cy="741680"/>
        </p:xfrm>
        <a:graphic>
          <a:graphicData uri="http://schemas.openxmlformats.org/drawingml/2006/table">
            <a:tbl>
              <a:tblPr firstRow="1" bandRow="1">
                <a:tableStyleId>{5940675A-B579-460E-94D1-54222C63F5DA}</a:tableStyleId>
              </a:tblPr>
              <a:tblGrid>
                <a:gridCol w="1175657"/>
                <a:gridCol w="1175657"/>
                <a:gridCol w="1175657"/>
                <a:gridCol w="1175657"/>
                <a:gridCol w="1175657"/>
                <a:gridCol w="1175657"/>
                <a:gridCol w="1175657"/>
              </a:tblGrid>
              <a:tr h="370840">
                <a:tc>
                  <a:txBody>
                    <a:bodyPr/>
                    <a:lstStyle/>
                    <a:p>
                      <a:pPr algn="ctr"/>
                      <a:r>
                        <a:rPr lang="en-US" dirty="0" smtClean="0"/>
                        <a:t>Default</a:t>
                      </a:r>
                      <a:endParaRPr lang="en-US" dirty="0"/>
                    </a:p>
                  </a:txBody>
                  <a:tcPr/>
                </a:tc>
                <a:tc>
                  <a:txBody>
                    <a:bodyPr/>
                    <a:lstStyle/>
                    <a:p>
                      <a:pPr algn="ctr"/>
                      <a:r>
                        <a:rPr lang="en-US" dirty="0" smtClean="0"/>
                        <a:t>4</a:t>
                      </a:r>
                      <a:endParaRPr lang="en-US" dirty="0"/>
                    </a:p>
                  </a:txBody>
                  <a:tcPr/>
                </a:tc>
                <a:tc>
                  <a:txBody>
                    <a:bodyPr/>
                    <a:lstStyle/>
                    <a:p>
                      <a:pPr algn="ctr"/>
                      <a:r>
                        <a:rPr lang="en-US" dirty="0" smtClean="0"/>
                        <a:t>2</a:t>
                      </a:r>
                      <a:endParaRPr lang="en-US" dirty="0"/>
                    </a:p>
                  </a:txBody>
                  <a:tcPr/>
                </a:tc>
                <a:tc>
                  <a:txBody>
                    <a:bodyPr/>
                    <a:lstStyle/>
                    <a:p>
                      <a:pPr algn="ctr"/>
                      <a:r>
                        <a:rPr lang="en-US" dirty="0" smtClean="0"/>
                        <a:t>1</a:t>
                      </a:r>
                      <a:endParaRPr lang="en-US" dirty="0"/>
                    </a:p>
                  </a:txBody>
                  <a:tcPr/>
                </a:tc>
                <a:tc>
                  <a:txBody>
                    <a:bodyPr/>
                    <a:lstStyle/>
                    <a:p>
                      <a:pPr algn="ctr"/>
                      <a:r>
                        <a:rPr lang="en-US" dirty="0" smtClean="0"/>
                        <a:t>6</a:t>
                      </a:r>
                      <a:endParaRPr lang="en-US" dirty="0"/>
                    </a:p>
                  </a:txBody>
                  <a:tcPr/>
                </a:tc>
                <a:tc>
                  <a:txBody>
                    <a:bodyPr/>
                    <a:lstStyle/>
                    <a:p>
                      <a:pPr algn="ctr"/>
                      <a:r>
                        <a:rPr lang="en-US" dirty="0" smtClean="0"/>
                        <a:t>9</a:t>
                      </a:r>
                      <a:endParaRPr lang="en-US" dirty="0"/>
                    </a:p>
                  </a:txBody>
                  <a:tcPr/>
                </a:tc>
                <a:tc>
                  <a:txBody>
                    <a:bodyPr/>
                    <a:lstStyle/>
                    <a:p>
                      <a:pPr algn="ctr"/>
                      <a:r>
                        <a:rPr lang="en-US" dirty="0" smtClean="0"/>
                        <a:t>7</a:t>
                      </a:r>
                      <a:endParaRPr lang="en-US" dirty="0"/>
                    </a:p>
                  </a:txBody>
                  <a:tcPr/>
                </a:tc>
              </a:tr>
              <a:tr h="370840">
                <a:tc>
                  <a:txBody>
                    <a:bodyPr/>
                    <a:lstStyle/>
                    <a:p>
                      <a:pPr algn="ctr"/>
                      <a:r>
                        <a:rPr lang="en-US" dirty="0" smtClean="0"/>
                        <a:t>Pass 1</a:t>
                      </a:r>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
        <p:nvSpPr>
          <p:cNvPr id="6" name="TextBox 5"/>
          <p:cNvSpPr txBox="1"/>
          <p:nvPr/>
        </p:nvSpPr>
        <p:spPr>
          <a:xfrm>
            <a:off x="1447800" y="2971800"/>
            <a:ext cx="2819399" cy="646331"/>
          </a:xfrm>
          <a:prstGeom prst="rect">
            <a:avLst/>
          </a:prstGeom>
          <a:noFill/>
        </p:spPr>
        <p:txBody>
          <a:bodyPr wrap="square" rtlCol="0">
            <a:spAutoFit/>
          </a:bodyPr>
          <a:lstStyle/>
          <a:p>
            <a:r>
              <a:rPr lang="en-US" dirty="0" smtClean="0"/>
              <a:t>4 will be compared with 2</a:t>
            </a:r>
            <a:endParaRPr lang="en-US" dirty="0"/>
          </a:p>
        </p:txBody>
      </p:sp>
      <p:sp>
        <p:nvSpPr>
          <p:cNvPr id="3" name="Oval 2"/>
          <p:cNvSpPr/>
          <p:nvPr/>
        </p:nvSpPr>
        <p:spPr>
          <a:xfrm>
            <a:off x="1676400" y="1524000"/>
            <a:ext cx="1066800" cy="4572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Curved Connector 6"/>
          <p:cNvCxnSpPr>
            <a:stCxn id="3" idx="4"/>
            <a:endCxn id="8" idx="4"/>
          </p:cNvCxnSpPr>
          <p:nvPr/>
        </p:nvCxnSpPr>
        <p:spPr>
          <a:xfrm rot="16200000" flipH="1">
            <a:off x="2819400" y="1371600"/>
            <a:ext cx="12700" cy="1219200"/>
          </a:xfrm>
          <a:prstGeom prst="curvedConnector3">
            <a:avLst>
              <a:gd name="adj1" fmla="val 787559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2895600" y="1524000"/>
            <a:ext cx="1066800" cy="4572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1" name="Content Placeholder 3"/>
          <p:cNvGraphicFramePr>
            <a:graphicFrameLocks/>
          </p:cNvGraphicFramePr>
          <p:nvPr>
            <p:extLst>
              <p:ext uri="{D42A27DB-BD31-4B8C-83A1-F6EECF244321}">
                <p14:modId xmlns:p14="http://schemas.microsoft.com/office/powerpoint/2010/main" val="138310330"/>
              </p:ext>
            </p:extLst>
          </p:nvPr>
        </p:nvGraphicFramePr>
        <p:xfrm>
          <a:off x="381000" y="4114800"/>
          <a:ext cx="8229599" cy="741680"/>
        </p:xfrm>
        <a:graphic>
          <a:graphicData uri="http://schemas.openxmlformats.org/drawingml/2006/table">
            <a:tbl>
              <a:tblPr firstRow="1" bandRow="1">
                <a:tableStyleId>{5940675A-B579-460E-94D1-54222C63F5DA}</a:tableStyleId>
              </a:tblPr>
              <a:tblGrid>
                <a:gridCol w="1175657"/>
                <a:gridCol w="1175657"/>
                <a:gridCol w="1175657"/>
                <a:gridCol w="1175657"/>
                <a:gridCol w="1175657"/>
                <a:gridCol w="1175657"/>
                <a:gridCol w="1175657"/>
              </a:tblGrid>
              <a:tr h="370840">
                <a:tc>
                  <a:txBody>
                    <a:bodyPr/>
                    <a:lstStyle/>
                    <a:p>
                      <a:pPr algn="ctr"/>
                      <a:r>
                        <a:rPr lang="en-US" dirty="0" smtClean="0"/>
                        <a:t>Default</a:t>
                      </a:r>
                      <a:endParaRPr lang="en-US" dirty="0"/>
                    </a:p>
                  </a:txBody>
                  <a:tcPr/>
                </a:tc>
                <a:tc>
                  <a:txBody>
                    <a:bodyPr/>
                    <a:lstStyle/>
                    <a:p>
                      <a:pPr algn="ctr"/>
                      <a:r>
                        <a:rPr lang="en-US" dirty="0" smtClean="0"/>
                        <a:t>4</a:t>
                      </a:r>
                      <a:endParaRPr lang="en-US" dirty="0"/>
                    </a:p>
                  </a:txBody>
                  <a:tcPr/>
                </a:tc>
                <a:tc>
                  <a:txBody>
                    <a:bodyPr/>
                    <a:lstStyle/>
                    <a:p>
                      <a:pPr algn="ctr"/>
                      <a:r>
                        <a:rPr lang="en-US" dirty="0" smtClean="0"/>
                        <a:t>2</a:t>
                      </a:r>
                      <a:endParaRPr lang="en-US" dirty="0"/>
                    </a:p>
                  </a:txBody>
                  <a:tcPr/>
                </a:tc>
                <a:tc>
                  <a:txBody>
                    <a:bodyPr/>
                    <a:lstStyle/>
                    <a:p>
                      <a:pPr algn="ctr"/>
                      <a:r>
                        <a:rPr lang="en-US" dirty="0" smtClean="0"/>
                        <a:t>1</a:t>
                      </a:r>
                      <a:endParaRPr lang="en-US" dirty="0"/>
                    </a:p>
                  </a:txBody>
                  <a:tcPr/>
                </a:tc>
                <a:tc>
                  <a:txBody>
                    <a:bodyPr/>
                    <a:lstStyle/>
                    <a:p>
                      <a:pPr algn="ctr"/>
                      <a:r>
                        <a:rPr lang="en-US" dirty="0" smtClean="0"/>
                        <a:t>6</a:t>
                      </a:r>
                      <a:endParaRPr lang="en-US" dirty="0"/>
                    </a:p>
                  </a:txBody>
                  <a:tcPr/>
                </a:tc>
                <a:tc>
                  <a:txBody>
                    <a:bodyPr/>
                    <a:lstStyle/>
                    <a:p>
                      <a:pPr algn="ctr"/>
                      <a:r>
                        <a:rPr lang="en-US" dirty="0" smtClean="0"/>
                        <a:t>9</a:t>
                      </a:r>
                      <a:endParaRPr lang="en-US" dirty="0"/>
                    </a:p>
                  </a:txBody>
                  <a:tcPr/>
                </a:tc>
                <a:tc>
                  <a:txBody>
                    <a:bodyPr/>
                    <a:lstStyle/>
                    <a:p>
                      <a:pPr algn="ctr"/>
                      <a:r>
                        <a:rPr lang="en-US" dirty="0" smtClean="0"/>
                        <a:t>7</a:t>
                      </a:r>
                      <a:endParaRPr lang="en-US" dirty="0"/>
                    </a:p>
                  </a:txBody>
                  <a:tcPr/>
                </a:tc>
              </a:tr>
              <a:tr h="370840">
                <a:tc>
                  <a:txBody>
                    <a:bodyPr/>
                    <a:lstStyle/>
                    <a:p>
                      <a:pPr algn="ctr"/>
                      <a:r>
                        <a:rPr lang="en-US" dirty="0" smtClean="0"/>
                        <a:t>Pass 1</a:t>
                      </a:r>
                      <a:endParaRPr lang="en-US" dirty="0"/>
                    </a:p>
                  </a:txBody>
                  <a:tcPr/>
                </a:tc>
                <a:tc>
                  <a:txBody>
                    <a:bodyPr/>
                    <a:lstStyle/>
                    <a:p>
                      <a:pPr algn="ctr"/>
                      <a:r>
                        <a:rPr lang="en-US" dirty="0" smtClean="0"/>
                        <a:t>2</a:t>
                      </a:r>
                      <a:endParaRPr lang="en-US" dirty="0"/>
                    </a:p>
                  </a:txBody>
                  <a:tcPr/>
                </a:tc>
                <a:tc>
                  <a:txBody>
                    <a:bodyPr/>
                    <a:lstStyle/>
                    <a:p>
                      <a:pPr algn="ctr"/>
                      <a:r>
                        <a:rPr lang="en-US" dirty="0" smtClean="0"/>
                        <a:t>4</a:t>
                      </a: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r>
            </a:tbl>
          </a:graphicData>
        </a:graphic>
      </p:graphicFrame>
      <p:sp>
        <p:nvSpPr>
          <p:cNvPr id="12" name="TextBox 11"/>
          <p:cNvSpPr txBox="1"/>
          <p:nvPr/>
        </p:nvSpPr>
        <p:spPr>
          <a:xfrm>
            <a:off x="1371600" y="5486400"/>
            <a:ext cx="2819399" cy="923330"/>
          </a:xfrm>
          <a:prstGeom prst="rect">
            <a:avLst/>
          </a:prstGeom>
          <a:noFill/>
        </p:spPr>
        <p:txBody>
          <a:bodyPr wrap="square" rtlCol="0">
            <a:spAutoFit/>
          </a:bodyPr>
          <a:lstStyle/>
          <a:p>
            <a:r>
              <a:rPr lang="en-US" dirty="0" smtClean="0"/>
              <a:t>Thus, we found that , 2 is lower than 4. Hence we “swap” both</a:t>
            </a:r>
            <a:endParaRPr lang="en-US" dirty="0"/>
          </a:p>
        </p:txBody>
      </p:sp>
      <p:sp>
        <p:nvSpPr>
          <p:cNvPr id="13" name="Oval 12"/>
          <p:cNvSpPr/>
          <p:nvPr/>
        </p:nvSpPr>
        <p:spPr>
          <a:xfrm>
            <a:off x="1600200" y="4419600"/>
            <a:ext cx="1066800" cy="4572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Curved Connector 13"/>
          <p:cNvCxnSpPr>
            <a:stCxn id="13" idx="4"/>
            <a:endCxn id="15" idx="4"/>
          </p:cNvCxnSpPr>
          <p:nvPr/>
        </p:nvCxnSpPr>
        <p:spPr>
          <a:xfrm rot="16200000" flipH="1">
            <a:off x="2743200" y="4267200"/>
            <a:ext cx="12700" cy="1219200"/>
          </a:xfrm>
          <a:prstGeom prst="curvedConnector3">
            <a:avLst>
              <a:gd name="adj1" fmla="val 5090953"/>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15" name="Oval 14"/>
          <p:cNvSpPr/>
          <p:nvPr/>
        </p:nvSpPr>
        <p:spPr>
          <a:xfrm>
            <a:off x="2819400" y="4419600"/>
            <a:ext cx="1066800" cy="4572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06838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 Ascending Order</a:t>
            </a:r>
            <a:endParaRPr lang="en-US" dirty="0"/>
          </a:p>
        </p:txBody>
      </p:sp>
      <p:graphicFrame>
        <p:nvGraphicFramePr>
          <p:cNvPr id="11" name="Content Placeholder 3"/>
          <p:cNvGraphicFramePr>
            <a:graphicFrameLocks/>
          </p:cNvGraphicFramePr>
          <p:nvPr>
            <p:extLst>
              <p:ext uri="{D42A27DB-BD31-4B8C-83A1-F6EECF244321}">
                <p14:modId xmlns:p14="http://schemas.microsoft.com/office/powerpoint/2010/main" val="1509972245"/>
              </p:ext>
            </p:extLst>
          </p:nvPr>
        </p:nvGraphicFramePr>
        <p:xfrm>
          <a:off x="381000" y="1447800"/>
          <a:ext cx="8229599" cy="741680"/>
        </p:xfrm>
        <a:graphic>
          <a:graphicData uri="http://schemas.openxmlformats.org/drawingml/2006/table">
            <a:tbl>
              <a:tblPr firstRow="1" bandRow="1">
                <a:tableStyleId>{5940675A-B579-460E-94D1-54222C63F5DA}</a:tableStyleId>
              </a:tblPr>
              <a:tblGrid>
                <a:gridCol w="1175657"/>
                <a:gridCol w="1175657"/>
                <a:gridCol w="1175657"/>
                <a:gridCol w="1175657"/>
                <a:gridCol w="1175657"/>
                <a:gridCol w="1175657"/>
                <a:gridCol w="1175657"/>
              </a:tblGrid>
              <a:tr h="370840">
                <a:tc>
                  <a:txBody>
                    <a:bodyPr/>
                    <a:lstStyle/>
                    <a:p>
                      <a:pPr algn="ctr"/>
                      <a:r>
                        <a:rPr lang="en-US" dirty="0" smtClean="0"/>
                        <a:t>Default</a:t>
                      </a:r>
                      <a:endParaRPr lang="en-US" dirty="0"/>
                    </a:p>
                  </a:txBody>
                  <a:tcPr/>
                </a:tc>
                <a:tc>
                  <a:txBody>
                    <a:bodyPr/>
                    <a:lstStyle/>
                    <a:p>
                      <a:pPr algn="ctr"/>
                      <a:r>
                        <a:rPr lang="en-US" dirty="0" smtClean="0"/>
                        <a:t>4</a:t>
                      </a:r>
                      <a:endParaRPr lang="en-US" dirty="0"/>
                    </a:p>
                  </a:txBody>
                  <a:tcPr/>
                </a:tc>
                <a:tc>
                  <a:txBody>
                    <a:bodyPr/>
                    <a:lstStyle/>
                    <a:p>
                      <a:pPr algn="ctr"/>
                      <a:r>
                        <a:rPr lang="en-US" dirty="0" smtClean="0"/>
                        <a:t>2</a:t>
                      </a:r>
                      <a:endParaRPr lang="en-US" dirty="0"/>
                    </a:p>
                  </a:txBody>
                  <a:tcPr/>
                </a:tc>
                <a:tc>
                  <a:txBody>
                    <a:bodyPr/>
                    <a:lstStyle/>
                    <a:p>
                      <a:pPr algn="ctr"/>
                      <a:r>
                        <a:rPr lang="en-US" dirty="0" smtClean="0"/>
                        <a:t>1</a:t>
                      </a:r>
                      <a:endParaRPr lang="en-US" dirty="0"/>
                    </a:p>
                  </a:txBody>
                  <a:tcPr/>
                </a:tc>
                <a:tc>
                  <a:txBody>
                    <a:bodyPr/>
                    <a:lstStyle/>
                    <a:p>
                      <a:pPr algn="ctr"/>
                      <a:r>
                        <a:rPr lang="en-US" dirty="0" smtClean="0"/>
                        <a:t>6</a:t>
                      </a:r>
                      <a:endParaRPr lang="en-US" dirty="0"/>
                    </a:p>
                  </a:txBody>
                  <a:tcPr/>
                </a:tc>
                <a:tc>
                  <a:txBody>
                    <a:bodyPr/>
                    <a:lstStyle/>
                    <a:p>
                      <a:pPr algn="ctr"/>
                      <a:r>
                        <a:rPr lang="en-US" dirty="0" smtClean="0"/>
                        <a:t>9</a:t>
                      </a:r>
                      <a:endParaRPr lang="en-US" dirty="0"/>
                    </a:p>
                  </a:txBody>
                  <a:tcPr/>
                </a:tc>
                <a:tc>
                  <a:txBody>
                    <a:bodyPr/>
                    <a:lstStyle/>
                    <a:p>
                      <a:pPr algn="ctr"/>
                      <a:r>
                        <a:rPr lang="en-US" dirty="0" smtClean="0"/>
                        <a:t>7</a:t>
                      </a:r>
                      <a:endParaRPr lang="en-US" dirty="0"/>
                    </a:p>
                  </a:txBody>
                  <a:tcPr/>
                </a:tc>
              </a:tr>
              <a:tr h="370840">
                <a:tc>
                  <a:txBody>
                    <a:bodyPr/>
                    <a:lstStyle/>
                    <a:p>
                      <a:pPr algn="ctr"/>
                      <a:r>
                        <a:rPr lang="en-US" dirty="0" smtClean="0"/>
                        <a:t>Pass 1</a:t>
                      </a:r>
                      <a:endParaRPr lang="en-US" dirty="0"/>
                    </a:p>
                  </a:txBody>
                  <a:tcPr/>
                </a:tc>
                <a:tc>
                  <a:txBody>
                    <a:bodyPr/>
                    <a:lstStyle/>
                    <a:p>
                      <a:pPr algn="ctr"/>
                      <a:r>
                        <a:rPr lang="en-US" dirty="0" smtClean="0"/>
                        <a:t>2</a:t>
                      </a:r>
                      <a:endParaRPr lang="en-US" dirty="0"/>
                    </a:p>
                  </a:txBody>
                  <a:tcPr/>
                </a:tc>
                <a:tc>
                  <a:txBody>
                    <a:bodyPr/>
                    <a:lstStyle/>
                    <a:p>
                      <a:pPr algn="ctr"/>
                      <a:r>
                        <a:rPr lang="en-US" dirty="0" smtClean="0"/>
                        <a:t>4</a:t>
                      </a: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r>
            </a:tbl>
          </a:graphicData>
        </a:graphic>
      </p:graphicFrame>
      <p:sp>
        <p:nvSpPr>
          <p:cNvPr id="12" name="TextBox 11"/>
          <p:cNvSpPr txBox="1"/>
          <p:nvPr/>
        </p:nvSpPr>
        <p:spPr>
          <a:xfrm>
            <a:off x="2438400" y="2819400"/>
            <a:ext cx="2819399" cy="923330"/>
          </a:xfrm>
          <a:prstGeom prst="rect">
            <a:avLst/>
          </a:prstGeom>
          <a:noFill/>
        </p:spPr>
        <p:txBody>
          <a:bodyPr wrap="square" rtlCol="0">
            <a:spAutoFit/>
          </a:bodyPr>
          <a:lstStyle/>
          <a:p>
            <a:r>
              <a:rPr lang="en-US" dirty="0" smtClean="0"/>
              <a:t>Now, we will compared between 4 and 1. </a:t>
            </a:r>
            <a:endParaRPr lang="en-US" dirty="0"/>
          </a:p>
        </p:txBody>
      </p:sp>
      <p:sp>
        <p:nvSpPr>
          <p:cNvPr id="13" name="Oval 12"/>
          <p:cNvSpPr/>
          <p:nvPr/>
        </p:nvSpPr>
        <p:spPr>
          <a:xfrm>
            <a:off x="2819400" y="1752600"/>
            <a:ext cx="1066800" cy="4572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Curved Connector 13"/>
          <p:cNvCxnSpPr>
            <a:stCxn id="13" idx="4"/>
            <a:endCxn id="15" idx="4"/>
          </p:cNvCxnSpPr>
          <p:nvPr/>
        </p:nvCxnSpPr>
        <p:spPr>
          <a:xfrm rot="5400000" flipH="1" flipV="1">
            <a:off x="3771900" y="1409700"/>
            <a:ext cx="381000" cy="1219200"/>
          </a:xfrm>
          <a:prstGeom prst="curvedConnector3">
            <a:avLst>
              <a:gd name="adj1" fmla="val -135945"/>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15" name="Oval 14"/>
          <p:cNvSpPr/>
          <p:nvPr/>
        </p:nvSpPr>
        <p:spPr>
          <a:xfrm>
            <a:off x="4038600" y="1371600"/>
            <a:ext cx="1066800" cy="4572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7" name="Content Placeholder 3"/>
          <p:cNvGraphicFramePr>
            <a:graphicFrameLocks noGrp="1"/>
          </p:cNvGraphicFramePr>
          <p:nvPr>
            <p:ph idx="1"/>
            <p:extLst>
              <p:ext uri="{D42A27DB-BD31-4B8C-83A1-F6EECF244321}">
                <p14:modId xmlns:p14="http://schemas.microsoft.com/office/powerpoint/2010/main" val="2416692047"/>
              </p:ext>
            </p:extLst>
          </p:nvPr>
        </p:nvGraphicFramePr>
        <p:xfrm>
          <a:off x="228600" y="4495800"/>
          <a:ext cx="8229599" cy="741680"/>
        </p:xfrm>
        <a:graphic>
          <a:graphicData uri="http://schemas.openxmlformats.org/drawingml/2006/table">
            <a:tbl>
              <a:tblPr firstRow="1" bandRow="1">
                <a:tableStyleId>{5940675A-B579-460E-94D1-54222C63F5DA}</a:tableStyleId>
              </a:tblPr>
              <a:tblGrid>
                <a:gridCol w="1175657"/>
                <a:gridCol w="1175657"/>
                <a:gridCol w="1175657"/>
                <a:gridCol w="1175657"/>
                <a:gridCol w="1175657"/>
                <a:gridCol w="1175657"/>
                <a:gridCol w="1175657"/>
              </a:tblGrid>
              <a:tr h="370840">
                <a:tc>
                  <a:txBody>
                    <a:bodyPr/>
                    <a:lstStyle/>
                    <a:p>
                      <a:pPr algn="ctr"/>
                      <a:r>
                        <a:rPr lang="en-US" dirty="0" smtClean="0"/>
                        <a:t>Default</a:t>
                      </a:r>
                      <a:endParaRPr lang="en-US" dirty="0"/>
                    </a:p>
                  </a:txBody>
                  <a:tcPr/>
                </a:tc>
                <a:tc>
                  <a:txBody>
                    <a:bodyPr/>
                    <a:lstStyle/>
                    <a:p>
                      <a:pPr algn="ctr"/>
                      <a:r>
                        <a:rPr lang="en-US" dirty="0" smtClean="0"/>
                        <a:t>4</a:t>
                      </a:r>
                      <a:endParaRPr lang="en-US" dirty="0"/>
                    </a:p>
                  </a:txBody>
                  <a:tcPr/>
                </a:tc>
                <a:tc>
                  <a:txBody>
                    <a:bodyPr/>
                    <a:lstStyle/>
                    <a:p>
                      <a:pPr algn="ctr"/>
                      <a:r>
                        <a:rPr lang="en-US" dirty="0" smtClean="0"/>
                        <a:t>2</a:t>
                      </a:r>
                      <a:endParaRPr lang="en-US" dirty="0"/>
                    </a:p>
                  </a:txBody>
                  <a:tcPr/>
                </a:tc>
                <a:tc>
                  <a:txBody>
                    <a:bodyPr/>
                    <a:lstStyle/>
                    <a:p>
                      <a:pPr algn="ctr"/>
                      <a:r>
                        <a:rPr lang="en-US" dirty="0" smtClean="0"/>
                        <a:t>1</a:t>
                      </a:r>
                      <a:endParaRPr lang="en-US" dirty="0"/>
                    </a:p>
                  </a:txBody>
                  <a:tcPr/>
                </a:tc>
                <a:tc>
                  <a:txBody>
                    <a:bodyPr/>
                    <a:lstStyle/>
                    <a:p>
                      <a:pPr algn="ctr"/>
                      <a:r>
                        <a:rPr lang="en-US" dirty="0" smtClean="0"/>
                        <a:t>6</a:t>
                      </a:r>
                      <a:endParaRPr lang="en-US" dirty="0"/>
                    </a:p>
                  </a:txBody>
                  <a:tcPr/>
                </a:tc>
                <a:tc>
                  <a:txBody>
                    <a:bodyPr/>
                    <a:lstStyle/>
                    <a:p>
                      <a:pPr algn="ctr"/>
                      <a:r>
                        <a:rPr lang="en-US" dirty="0" smtClean="0"/>
                        <a:t>9</a:t>
                      </a:r>
                      <a:endParaRPr lang="en-US" dirty="0"/>
                    </a:p>
                  </a:txBody>
                  <a:tcPr/>
                </a:tc>
                <a:tc>
                  <a:txBody>
                    <a:bodyPr/>
                    <a:lstStyle/>
                    <a:p>
                      <a:pPr algn="ctr"/>
                      <a:r>
                        <a:rPr lang="en-US" dirty="0" smtClean="0"/>
                        <a:t>7</a:t>
                      </a:r>
                      <a:endParaRPr lang="en-US" dirty="0"/>
                    </a:p>
                  </a:txBody>
                  <a:tcPr/>
                </a:tc>
              </a:tr>
              <a:tr h="370840">
                <a:tc>
                  <a:txBody>
                    <a:bodyPr/>
                    <a:lstStyle/>
                    <a:p>
                      <a:pPr algn="ctr"/>
                      <a:r>
                        <a:rPr lang="en-US" dirty="0" smtClean="0"/>
                        <a:t>Pass 1</a:t>
                      </a:r>
                      <a:endParaRPr lang="en-US" dirty="0"/>
                    </a:p>
                  </a:txBody>
                  <a:tcPr/>
                </a:tc>
                <a:tc>
                  <a:txBody>
                    <a:bodyPr/>
                    <a:lstStyle/>
                    <a:p>
                      <a:pPr algn="ctr"/>
                      <a:r>
                        <a:rPr lang="en-US" dirty="0" smtClean="0"/>
                        <a:t>2</a:t>
                      </a:r>
                      <a:endParaRPr lang="en-US" dirty="0"/>
                    </a:p>
                  </a:txBody>
                  <a:tcPr/>
                </a:tc>
                <a:tc>
                  <a:txBody>
                    <a:bodyPr/>
                    <a:lstStyle/>
                    <a:p>
                      <a:pPr algn="ctr"/>
                      <a:r>
                        <a:rPr lang="en-US" dirty="0" smtClean="0"/>
                        <a:t>1</a:t>
                      </a:r>
                      <a:endParaRPr lang="en-US" dirty="0"/>
                    </a:p>
                  </a:txBody>
                  <a:tcPr/>
                </a:tc>
                <a:tc>
                  <a:txBody>
                    <a:bodyPr/>
                    <a:lstStyle/>
                    <a:p>
                      <a:pPr algn="ctr"/>
                      <a:r>
                        <a:rPr lang="en-US" dirty="0" smtClean="0"/>
                        <a:t>4</a:t>
                      </a:r>
                      <a:endParaRPr lang="en-US" dirty="0"/>
                    </a:p>
                  </a:txBody>
                  <a:tcPr/>
                </a:tc>
                <a:tc>
                  <a:txBody>
                    <a:bodyPr/>
                    <a:lstStyle/>
                    <a:p>
                      <a:pPr algn="ctr"/>
                      <a:endParaRPr lang="en-US"/>
                    </a:p>
                  </a:txBody>
                  <a:tcPr/>
                </a:tc>
                <a:tc>
                  <a:txBody>
                    <a:bodyPr/>
                    <a:lstStyle/>
                    <a:p>
                      <a:pPr algn="ctr"/>
                      <a:endParaRPr lang="en-US" dirty="0"/>
                    </a:p>
                  </a:txBody>
                  <a:tcPr/>
                </a:tc>
                <a:tc>
                  <a:txBody>
                    <a:bodyPr/>
                    <a:lstStyle/>
                    <a:p>
                      <a:pPr algn="ctr"/>
                      <a:endParaRPr lang="en-US" dirty="0"/>
                    </a:p>
                  </a:txBody>
                  <a:tcPr/>
                </a:tc>
              </a:tr>
            </a:tbl>
          </a:graphicData>
        </a:graphic>
      </p:graphicFrame>
      <p:sp>
        <p:nvSpPr>
          <p:cNvPr id="18" name="TextBox 17"/>
          <p:cNvSpPr txBox="1"/>
          <p:nvPr/>
        </p:nvSpPr>
        <p:spPr>
          <a:xfrm>
            <a:off x="2362200" y="5867400"/>
            <a:ext cx="2819399" cy="646331"/>
          </a:xfrm>
          <a:prstGeom prst="rect">
            <a:avLst/>
          </a:prstGeom>
          <a:noFill/>
        </p:spPr>
        <p:txBody>
          <a:bodyPr wrap="square" rtlCol="0">
            <a:spAutoFit/>
          </a:bodyPr>
          <a:lstStyle/>
          <a:p>
            <a:r>
              <a:rPr lang="en-US" dirty="0"/>
              <a:t>Which one is lower? Of course 1!! Swap again</a:t>
            </a:r>
          </a:p>
        </p:txBody>
      </p:sp>
      <p:sp>
        <p:nvSpPr>
          <p:cNvPr id="19" name="Oval 18"/>
          <p:cNvSpPr/>
          <p:nvPr/>
        </p:nvSpPr>
        <p:spPr>
          <a:xfrm>
            <a:off x="2667000" y="4800600"/>
            <a:ext cx="1066800" cy="4572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0" name="Curved Connector 19"/>
          <p:cNvCxnSpPr>
            <a:stCxn id="19" idx="4"/>
            <a:endCxn id="21" idx="4"/>
          </p:cNvCxnSpPr>
          <p:nvPr/>
        </p:nvCxnSpPr>
        <p:spPr>
          <a:xfrm rot="16200000" flipH="1">
            <a:off x="3771900" y="4686300"/>
            <a:ext cx="12700" cy="1143000"/>
          </a:xfrm>
          <a:prstGeom prst="curvedConnector3">
            <a:avLst>
              <a:gd name="adj1" fmla="val 4584654"/>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21" name="Oval 20"/>
          <p:cNvSpPr/>
          <p:nvPr/>
        </p:nvSpPr>
        <p:spPr>
          <a:xfrm>
            <a:off x="3810000" y="4800600"/>
            <a:ext cx="1066800" cy="4572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022362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 Ascending Order</a:t>
            </a:r>
            <a:endParaRPr lang="en-US" dirty="0"/>
          </a:p>
        </p:txBody>
      </p:sp>
      <p:graphicFrame>
        <p:nvGraphicFramePr>
          <p:cNvPr id="17" name="Content Placeholder 3"/>
          <p:cNvGraphicFramePr>
            <a:graphicFrameLocks noGrp="1"/>
          </p:cNvGraphicFramePr>
          <p:nvPr>
            <p:ph idx="1"/>
            <p:extLst>
              <p:ext uri="{D42A27DB-BD31-4B8C-83A1-F6EECF244321}">
                <p14:modId xmlns:p14="http://schemas.microsoft.com/office/powerpoint/2010/main" val="2264557150"/>
              </p:ext>
            </p:extLst>
          </p:nvPr>
        </p:nvGraphicFramePr>
        <p:xfrm>
          <a:off x="457200" y="1600200"/>
          <a:ext cx="8229599" cy="741680"/>
        </p:xfrm>
        <a:graphic>
          <a:graphicData uri="http://schemas.openxmlformats.org/drawingml/2006/table">
            <a:tbl>
              <a:tblPr firstRow="1" bandRow="1">
                <a:tableStyleId>{5940675A-B579-460E-94D1-54222C63F5DA}</a:tableStyleId>
              </a:tblPr>
              <a:tblGrid>
                <a:gridCol w="1175657"/>
                <a:gridCol w="1175657"/>
                <a:gridCol w="1175657"/>
                <a:gridCol w="1175657"/>
                <a:gridCol w="1175657"/>
                <a:gridCol w="1175657"/>
                <a:gridCol w="1175657"/>
              </a:tblGrid>
              <a:tr h="370840">
                <a:tc>
                  <a:txBody>
                    <a:bodyPr/>
                    <a:lstStyle/>
                    <a:p>
                      <a:pPr algn="ctr"/>
                      <a:r>
                        <a:rPr lang="en-US" dirty="0" smtClean="0"/>
                        <a:t>Default</a:t>
                      </a:r>
                      <a:endParaRPr lang="en-US" dirty="0"/>
                    </a:p>
                  </a:txBody>
                  <a:tcPr/>
                </a:tc>
                <a:tc>
                  <a:txBody>
                    <a:bodyPr/>
                    <a:lstStyle/>
                    <a:p>
                      <a:pPr algn="ctr"/>
                      <a:r>
                        <a:rPr lang="en-US" dirty="0" smtClean="0"/>
                        <a:t>4</a:t>
                      </a:r>
                      <a:endParaRPr lang="en-US" dirty="0"/>
                    </a:p>
                  </a:txBody>
                  <a:tcPr/>
                </a:tc>
                <a:tc>
                  <a:txBody>
                    <a:bodyPr/>
                    <a:lstStyle/>
                    <a:p>
                      <a:pPr algn="ctr"/>
                      <a:r>
                        <a:rPr lang="en-US" dirty="0" smtClean="0"/>
                        <a:t>2</a:t>
                      </a:r>
                      <a:endParaRPr lang="en-US" dirty="0"/>
                    </a:p>
                  </a:txBody>
                  <a:tcPr/>
                </a:tc>
                <a:tc>
                  <a:txBody>
                    <a:bodyPr/>
                    <a:lstStyle/>
                    <a:p>
                      <a:pPr algn="ctr"/>
                      <a:r>
                        <a:rPr lang="en-US" dirty="0" smtClean="0"/>
                        <a:t>1</a:t>
                      </a:r>
                      <a:endParaRPr lang="en-US" dirty="0"/>
                    </a:p>
                  </a:txBody>
                  <a:tcPr/>
                </a:tc>
                <a:tc>
                  <a:txBody>
                    <a:bodyPr/>
                    <a:lstStyle/>
                    <a:p>
                      <a:pPr algn="ctr"/>
                      <a:r>
                        <a:rPr lang="en-US" dirty="0" smtClean="0"/>
                        <a:t>6</a:t>
                      </a:r>
                      <a:endParaRPr lang="en-US" dirty="0"/>
                    </a:p>
                  </a:txBody>
                  <a:tcPr/>
                </a:tc>
                <a:tc>
                  <a:txBody>
                    <a:bodyPr/>
                    <a:lstStyle/>
                    <a:p>
                      <a:pPr algn="ctr"/>
                      <a:r>
                        <a:rPr lang="en-US" dirty="0" smtClean="0"/>
                        <a:t>9</a:t>
                      </a:r>
                      <a:endParaRPr lang="en-US" dirty="0"/>
                    </a:p>
                  </a:txBody>
                  <a:tcPr/>
                </a:tc>
                <a:tc>
                  <a:txBody>
                    <a:bodyPr/>
                    <a:lstStyle/>
                    <a:p>
                      <a:pPr algn="ctr"/>
                      <a:r>
                        <a:rPr lang="en-US" dirty="0" smtClean="0"/>
                        <a:t>7</a:t>
                      </a:r>
                      <a:endParaRPr lang="en-US" dirty="0"/>
                    </a:p>
                  </a:txBody>
                  <a:tcPr/>
                </a:tc>
              </a:tr>
              <a:tr h="370840">
                <a:tc>
                  <a:txBody>
                    <a:bodyPr/>
                    <a:lstStyle/>
                    <a:p>
                      <a:pPr algn="ctr"/>
                      <a:r>
                        <a:rPr lang="en-US" dirty="0" smtClean="0"/>
                        <a:t>Pass 1</a:t>
                      </a:r>
                      <a:endParaRPr lang="en-US" dirty="0"/>
                    </a:p>
                  </a:txBody>
                  <a:tcPr/>
                </a:tc>
                <a:tc>
                  <a:txBody>
                    <a:bodyPr/>
                    <a:lstStyle/>
                    <a:p>
                      <a:pPr algn="ctr"/>
                      <a:r>
                        <a:rPr lang="en-US" dirty="0" smtClean="0"/>
                        <a:t>2</a:t>
                      </a:r>
                      <a:endParaRPr lang="en-US" dirty="0"/>
                    </a:p>
                  </a:txBody>
                  <a:tcPr/>
                </a:tc>
                <a:tc>
                  <a:txBody>
                    <a:bodyPr/>
                    <a:lstStyle/>
                    <a:p>
                      <a:pPr algn="ctr"/>
                      <a:r>
                        <a:rPr lang="en-US" dirty="0" smtClean="0"/>
                        <a:t>1</a:t>
                      </a:r>
                      <a:endParaRPr lang="en-US" dirty="0"/>
                    </a:p>
                  </a:txBody>
                  <a:tcPr/>
                </a:tc>
                <a:tc>
                  <a:txBody>
                    <a:bodyPr/>
                    <a:lstStyle/>
                    <a:p>
                      <a:pPr algn="ctr"/>
                      <a:r>
                        <a:rPr lang="en-US" dirty="0" smtClean="0"/>
                        <a:t>4</a:t>
                      </a:r>
                      <a:endParaRPr lang="en-US" dirty="0"/>
                    </a:p>
                  </a:txBody>
                  <a:tcPr/>
                </a:tc>
                <a:tc>
                  <a:txBody>
                    <a:bodyPr/>
                    <a:lstStyle/>
                    <a:p>
                      <a:pPr algn="ctr"/>
                      <a:endParaRPr lang="en-US"/>
                    </a:p>
                  </a:txBody>
                  <a:tcPr/>
                </a:tc>
                <a:tc>
                  <a:txBody>
                    <a:bodyPr/>
                    <a:lstStyle/>
                    <a:p>
                      <a:pPr algn="ctr"/>
                      <a:endParaRPr lang="en-US" dirty="0"/>
                    </a:p>
                  </a:txBody>
                  <a:tcPr/>
                </a:tc>
                <a:tc>
                  <a:txBody>
                    <a:bodyPr/>
                    <a:lstStyle/>
                    <a:p>
                      <a:pPr algn="ctr"/>
                      <a:endParaRPr lang="en-US" dirty="0"/>
                    </a:p>
                  </a:txBody>
                  <a:tcPr/>
                </a:tc>
              </a:tr>
            </a:tbl>
          </a:graphicData>
        </a:graphic>
      </p:graphicFrame>
      <p:sp>
        <p:nvSpPr>
          <p:cNvPr id="18" name="TextBox 17"/>
          <p:cNvSpPr txBox="1"/>
          <p:nvPr/>
        </p:nvSpPr>
        <p:spPr>
          <a:xfrm>
            <a:off x="3810000" y="2971800"/>
            <a:ext cx="2819399" cy="1200329"/>
          </a:xfrm>
          <a:prstGeom prst="rect">
            <a:avLst/>
          </a:prstGeom>
          <a:noFill/>
        </p:spPr>
        <p:txBody>
          <a:bodyPr wrap="square" rtlCol="0">
            <a:spAutoFit/>
          </a:bodyPr>
          <a:lstStyle/>
          <a:p>
            <a:r>
              <a:rPr lang="en-US" dirty="0" smtClean="0"/>
              <a:t>Now, between 4 and 6. We will just leave it because 4 is lower than 6</a:t>
            </a:r>
            <a:endParaRPr lang="en-US" dirty="0"/>
          </a:p>
        </p:txBody>
      </p:sp>
      <p:sp>
        <p:nvSpPr>
          <p:cNvPr id="19" name="Oval 18"/>
          <p:cNvSpPr/>
          <p:nvPr/>
        </p:nvSpPr>
        <p:spPr>
          <a:xfrm>
            <a:off x="4114800" y="1905000"/>
            <a:ext cx="1066800" cy="4572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0" name="Curved Connector 19"/>
          <p:cNvCxnSpPr>
            <a:stCxn id="19" idx="4"/>
            <a:endCxn id="21" idx="4"/>
          </p:cNvCxnSpPr>
          <p:nvPr/>
        </p:nvCxnSpPr>
        <p:spPr>
          <a:xfrm rot="5400000" flipH="1" flipV="1">
            <a:off x="5029200" y="1600200"/>
            <a:ext cx="381000" cy="1143000"/>
          </a:xfrm>
          <a:prstGeom prst="curvedConnector3">
            <a:avLst>
              <a:gd name="adj1" fmla="val -131726"/>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21" name="Oval 20"/>
          <p:cNvSpPr/>
          <p:nvPr/>
        </p:nvSpPr>
        <p:spPr>
          <a:xfrm>
            <a:off x="5257800" y="1524000"/>
            <a:ext cx="1066800" cy="4572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2" name="Content Placeholder 3"/>
          <p:cNvGraphicFramePr>
            <a:graphicFrameLocks/>
          </p:cNvGraphicFramePr>
          <p:nvPr>
            <p:extLst>
              <p:ext uri="{D42A27DB-BD31-4B8C-83A1-F6EECF244321}">
                <p14:modId xmlns:p14="http://schemas.microsoft.com/office/powerpoint/2010/main" val="985472052"/>
              </p:ext>
            </p:extLst>
          </p:nvPr>
        </p:nvGraphicFramePr>
        <p:xfrm>
          <a:off x="304800" y="4292970"/>
          <a:ext cx="8229599" cy="741680"/>
        </p:xfrm>
        <a:graphic>
          <a:graphicData uri="http://schemas.openxmlformats.org/drawingml/2006/table">
            <a:tbl>
              <a:tblPr firstRow="1" bandRow="1">
                <a:tableStyleId>{5940675A-B579-460E-94D1-54222C63F5DA}</a:tableStyleId>
              </a:tblPr>
              <a:tblGrid>
                <a:gridCol w="1175657"/>
                <a:gridCol w="1175657"/>
                <a:gridCol w="1175657"/>
                <a:gridCol w="1175657"/>
                <a:gridCol w="1175657"/>
                <a:gridCol w="1175657"/>
                <a:gridCol w="1175657"/>
              </a:tblGrid>
              <a:tr h="370840">
                <a:tc>
                  <a:txBody>
                    <a:bodyPr/>
                    <a:lstStyle/>
                    <a:p>
                      <a:pPr algn="ctr"/>
                      <a:r>
                        <a:rPr lang="en-US" dirty="0" smtClean="0"/>
                        <a:t>Default</a:t>
                      </a:r>
                      <a:endParaRPr lang="en-US" dirty="0"/>
                    </a:p>
                  </a:txBody>
                  <a:tcPr/>
                </a:tc>
                <a:tc>
                  <a:txBody>
                    <a:bodyPr/>
                    <a:lstStyle/>
                    <a:p>
                      <a:pPr algn="ctr"/>
                      <a:r>
                        <a:rPr lang="en-US" dirty="0" smtClean="0"/>
                        <a:t>4</a:t>
                      </a:r>
                      <a:endParaRPr lang="en-US" dirty="0"/>
                    </a:p>
                  </a:txBody>
                  <a:tcPr/>
                </a:tc>
                <a:tc>
                  <a:txBody>
                    <a:bodyPr/>
                    <a:lstStyle/>
                    <a:p>
                      <a:pPr algn="ctr"/>
                      <a:r>
                        <a:rPr lang="en-US" dirty="0" smtClean="0"/>
                        <a:t>2</a:t>
                      </a:r>
                      <a:endParaRPr lang="en-US" dirty="0"/>
                    </a:p>
                  </a:txBody>
                  <a:tcPr/>
                </a:tc>
                <a:tc>
                  <a:txBody>
                    <a:bodyPr/>
                    <a:lstStyle/>
                    <a:p>
                      <a:pPr algn="ctr"/>
                      <a:r>
                        <a:rPr lang="en-US" dirty="0" smtClean="0"/>
                        <a:t>1</a:t>
                      </a:r>
                      <a:endParaRPr lang="en-US" dirty="0"/>
                    </a:p>
                  </a:txBody>
                  <a:tcPr/>
                </a:tc>
                <a:tc>
                  <a:txBody>
                    <a:bodyPr/>
                    <a:lstStyle/>
                    <a:p>
                      <a:pPr algn="ctr"/>
                      <a:r>
                        <a:rPr lang="en-US" dirty="0" smtClean="0"/>
                        <a:t>6</a:t>
                      </a:r>
                      <a:endParaRPr lang="en-US" dirty="0"/>
                    </a:p>
                  </a:txBody>
                  <a:tcPr/>
                </a:tc>
                <a:tc>
                  <a:txBody>
                    <a:bodyPr/>
                    <a:lstStyle/>
                    <a:p>
                      <a:pPr algn="ctr"/>
                      <a:r>
                        <a:rPr lang="en-US" dirty="0" smtClean="0"/>
                        <a:t>9</a:t>
                      </a:r>
                      <a:endParaRPr lang="en-US" dirty="0"/>
                    </a:p>
                  </a:txBody>
                  <a:tcPr/>
                </a:tc>
                <a:tc>
                  <a:txBody>
                    <a:bodyPr/>
                    <a:lstStyle/>
                    <a:p>
                      <a:pPr algn="ctr"/>
                      <a:r>
                        <a:rPr lang="en-US" dirty="0" smtClean="0"/>
                        <a:t>7</a:t>
                      </a:r>
                      <a:endParaRPr lang="en-US" dirty="0"/>
                    </a:p>
                  </a:txBody>
                  <a:tcPr/>
                </a:tc>
              </a:tr>
              <a:tr h="370840">
                <a:tc>
                  <a:txBody>
                    <a:bodyPr/>
                    <a:lstStyle/>
                    <a:p>
                      <a:pPr algn="ctr"/>
                      <a:r>
                        <a:rPr lang="en-US" dirty="0" smtClean="0"/>
                        <a:t>Pass 1</a:t>
                      </a:r>
                      <a:endParaRPr lang="en-US" dirty="0"/>
                    </a:p>
                  </a:txBody>
                  <a:tcPr/>
                </a:tc>
                <a:tc>
                  <a:txBody>
                    <a:bodyPr/>
                    <a:lstStyle/>
                    <a:p>
                      <a:pPr algn="ctr"/>
                      <a:r>
                        <a:rPr lang="en-US" dirty="0" smtClean="0"/>
                        <a:t>2</a:t>
                      </a:r>
                      <a:endParaRPr lang="en-US" dirty="0"/>
                    </a:p>
                  </a:txBody>
                  <a:tcPr/>
                </a:tc>
                <a:tc>
                  <a:txBody>
                    <a:bodyPr/>
                    <a:lstStyle/>
                    <a:p>
                      <a:pPr algn="ctr"/>
                      <a:r>
                        <a:rPr lang="en-US" dirty="0" smtClean="0"/>
                        <a:t>1</a:t>
                      </a:r>
                      <a:endParaRPr lang="en-US" dirty="0"/>
                    </a:p>
                  </a:txBody>
                  <a:tcPr/>
                </a:tc>
                <a:tc>
                  <a:txBody>
                    <a:bodyPr/>
                    <a:lstStyle/>
                    <a:p>
                      <a:pPr algn="ctr"/>
                      <a:r>
                        <a:rPr lang="en-US" dirty="0" smtClean="0"/>
                        <a:t>4</a:t>
                      </a:r>
                      <a:endParaRPr lang="en-US" dirty="0"/>
                    </a:p>
                  </a:txBody>
                  <a:tcPr/>
                </a:tc>
                <a:tc>
                  <a:txBody>
                    <a:bodyPr/>
                    <a:lstStyle/>
                    <a:p>
                      <a:pPr algn="ctr"/>
                      <a:r>
                        <a:rPr lang="en-US" dirty="0" smtClean="0"/>
                        <a:t>6</a:t>
                      </a:r>
                      <a:endParaRPr lang="en-US" dirty="0"/>
                    </a:p>
                  </a:txBody>
                  <a:tcPr/>
                </a:tc>
                <a:tc>
                  <a:txBody>
                    <a:bodyPr/>
                    <a:lstStyle/>
                    <a:p>
                      <a:pPr algn="ctr"/>
                      <a:endParaRPr lang="en-US" dirty="0"/>
                    </a:p>
                  </a:txBody>
                  <a:tcPr/>
                </a:tc>
                <a:tc>
                  <a:txBody>
                    <a:bodyPr/>
                    <a:lstStyle/>
                    <a:p>
                      <a:pPr algn="ctr"/>
                      <a:endParaRPr lang="en-US" dirty="0"/>
                    </a:p>
                  </a:txBody>
                  <a:tcPr/>
                </a:tc>
              </a:tr>
            </a:tbl>
          </a:graphicData>
        </a:graphic>
      </p:graphicFrame>
      <p:sp>
        <p:nvSpPr>
          <p:cNvPr id="23" name="TextBox 22"/>
          <p:cNvSpPr txBox="1"/>
          <p:nvPr/>
        </p:nvSpPr>
        <p:spPr>
          <a:xfrm>
            <a:off x="3657600" y="5664570"/>
            <a:ext cx="4495800" cy="369332"/>
          </a:xfrm>
          <a:prstGeom prst="rect">
            <a:avLst/>
          </a:prstGeom>
          <a:noFill/>
        </p:spPr>
        <p:txBody>
          <a:bodyPr wrap="square" rtlCol="0">
            <a:spAutoFit/>
          </a:bodyPr>
          <a:lstStyle/>
          <a:p>
            <a:r>
              <a:rPr lang="en-US" dirty="0" smtClean="0"/>
              <a:t>Copy number 6 to pass 1 row</a:t>
            </a:r>
            <a:endParaRPr lang="en-US" dirty="0"/>
          </a:p>
        </p:txBody>
      </p:sp>
      <p:sp>
        <p:nvSpPr>
          <p:cNvPr id="24" name="Oval 23"/>
          <p:cNvSpPr/>
          <p:nvPr/>
        </p:nvSpPr>
        <p:spPr>
          <a:xfrm>
            <a:off x="3962400" y="4597770"/>
            <a:ext cx="1066800" cy="4572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 name="Curved Connector 24"/>
          <p:cNvCxnSpPr>
            <a:stCxn id="24" idx="4"/>
            <a:endCxn id="26" idx="4"/>
          </p:cNvCxnSpPr>
          <p:nvPr/>
        </p:nvCxnSpPr>
        <p:spPr>
          <a:xfrm rot="5400000" flipH="1" flipV="1">
            <a:off x="5054415" y="4470585"/>
            <a:ext cx="25770" cy="1143000"/>
          </a:xfrm>
          <a:prstGeom prst="curvedConnector3">
            <a:avLst>
              <a:gd name="adj1" fmla="val -887078"/>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26" name="Oval 25"/>
          <p:cNvSpPr/>
          <p:nvPr/>
        </p:nvSpPr>
        <p:spPr>
          <a:xfrm>
            <a:off x="5105400" y="4572000"/>
            <a:ext cx="1066800" cy="4572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80439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 Ascending Order</a:t>
            </a:r>
            <a:endParaRPr lang="en-US" dirty="0"/>
          </a:p>
        </p:txBody>
      </p:sp>
      <p:graphicFrame>
        <p:nvGraphicFramePr>
          <p:cNvPr id="22" name="Content Placeholder 3"/>
          <p:cNvGraphicFramePr>
            <a:graphicFrameLocks/>
          </p:cNvGraphicFramePr>
          <p:nvPr>
            <p:extLst>
              <p:ext uri="{D42A27DB-BD31-4B8C-83A1-F6EECF244321}">
                <p14:modId xmlns:p14="http://schemas.microsoft.com/office/powerpoint/2010/main" val="390048387"/>
              </p:ext>
            </p:extLst>
          </p:nvPr>
        </p:nvGraphicFramePr>
        <p:xfrm>
          <a:off x="533400" y="1447800"/>
          <a:ext cx="8229599" cy="741680"/>
        </p:xfrm>
        <a:graphic>
          <a:graphicData uri="http://schemas.openxmlformats.org/drawingml/2006/table">
            <a:tbl>
              <a:tblPr firstRow="1" bandRow="1">
                <a:tableStyleId>{5940675A-B579-460E-94D1-54222C63F5DA}</a:tableStyleId>
              </a:tblPr>
              <a:tblGrid>
                <a:gridCol w="1175657"/>
                <a:gridCol w="1175657"/>
                <a:gridCol w="1175657"/>
                <a:gridCol w="1175657"/>
                <a:gridCol w="1175657"/>
                <a:gridCol w="1175657"/>
                <a:gridCol w="1175657"/>
              </a:tblGrid>
              <a:tr h="370840">
                <a:tc>
                  <a:txBody>
                    <a:bodyPr/>
                    <a:lstStyle/>
                    <a:p>
                      <a:pPr algn="ctr"/>
                      <a:r>
                        <a:rPr lang="en-US" dirty="0" smtClean="0"/>
                        <a:t>Default</a:t>
                      </a:r>
                      <a:endParaRPr lang="en-US" dirty="0"/>
                    </a:p>
                  </a:txBody>
                  <a:tcPr/>
                </a:tc>
                <a:tc>
                  <a:txBody>
                    <a:bodyPr/>
                    <a:lstStyle/>
                    <a:p>
                      <a:pPr algn="ctr"/>
                      <a:r>
                        <a:rPr lang="en-US" dirty="0" smtClean="0"/>
                        <a:t>4</a:t>
                      </a:r>
                      <a:endParaRPr lang="en-US" dirty="0"/>
                    </a:p>
                  </a:txBody>
                  <a:tcPr/>
                </a:tc>
                <a:tc>
                  <a:txBody>
                    <a:bodyPr/>
                    <a:lstStyle/>
                    <a:p>
                      <a:pPr algn="ctr"/>
                      <a:r>
                        <a:rPr lang="en-US" dirty="0" smtClean="0"/>
                        <a:t>2</a:t>
                      </a:r>
                      <a:endParaRPr lang="en-US" dirty="0"/>
                    </a:p>
                  </a:txBody>
                  <a:tcPr/>
                </a:tc>
                <a:tc>
                  <a:txBody>
                    <a:bodyPr/>
                    <a:lstStyle/>
                    <a:p>
                      <a:pPr algn="ctr"/>
                      <a:r>
                        <a:rPr lang="en-US" dirty="0" smtClean="0"/>
                        <a:t>1</a:t>
                      </a:r>
                      <a:endParaRPr lang="en-US" dirty="0"/>
                    </a:p>
                  </a:txBody>
                  <a:tcPr/>
                </a:tc>
                <a:tc>
                  <a:txBody>
                    <a:bodyPr/>
                    <a:lstStyle/>
                    <a:p>
                      <a:pPr algn="ctr"/>
                      <a:r>
                        <a:rPr lang="en-US" dirty="0" smtClean="0"/>
                        <a:t>6</a:t>
                      </a:r>
                      <a:endParaRPr lang="en-US" dirty="0"/>
                    </a:p>
                  </a:txBody>
                  <a:tcPr/>
                </a:tc>
                <a:tc>
                  <a:txBody>
                    <a:bodyPr/>
                    <a:lstStyle/>
                    <a:p>
                      <a:pPr algn="ctr"/>
                      <a:r>
                        <a:rPr lang="en-US" dirty="0" smtClean="0"/>
                        <a:t>9</a:t>
                      </a:r>
                      <a:endParaRPr lang="en-US" dirty="0"/>
                    </a:p>
                  </a:txBody>
                  <a:tcPr/>
                </a:tc>
                <a:tc>
                  <a:txBody>
                    <a:bodyPr/>
                    <a:lstStyle/>
                    <a:p>
                      <a:pPr algn="ctr"/>
                      <a:r>
                        <a:rPr lang="en-US" dirty="0" smtClean="0"/>
                        <a:t>7</a:t>
                      </a:r>
                      <a:endParaRPr lang="en-US" dirty="0"/>
                    </a:p>
                  </a:txBody>
                  <a:tcPr/>
                </a:tc>
              </a:tr>
              <a:tr h="370840">
                <a:tc>
                  <a:txBody>
                    <a:bodyPr/>
                    <a:lstStyle/>
                    <a:p>
                      <a:pPr algn="ctr"/>
                      <a:r>
                        <a:rPr lang="en-US" dirty="0" smtClean="0"/>
                        <a:t>Pass 1</a:t>
                      </a:r>
                      <a:endParaRPr lang="en-US" dirty="0"/>
                    </a:p>
                  </a:txBody>
                  <a:tcPr/>
                </a:tc>
                <a:tc>
                  <a:txBody>
                    <a:bodyPr/>
                    <a:lstStyle/>
                    <a:p>
                      <a:pPr algn="ctr"/>
                      <a:r>
                        <a:rPr lang="en-US" dirty="0" smtClean="0"/>
                        <a:t>2</a:t>
                      </a:r>
                      <a:endParaRPr lang="en-US" dirty="0"/>
                    </a:p>
                  </a:txBody>
                  <a:tcPr/>
                </a:tc>
                <a:tc>
                  <a:txBody>
                    <a:bodyPr/>
                    <a:lstStyle/>
                    <a:p>
                      <a:pPr algn="ctr"/>
                      <a:r>
                        <a:rPr lang="en-US" dirty="0" smtClean="0"/>
                        <a:t>1</a:t>
                      </a:r>
                      <a:endParaRPr lang="en-US" dirty="0"/>
                    </a:p>
                  </a:txBody>
                  <a:tcPr/>
                </a:tc>
                <a:tc>
                  <a:txBody>
                    <a:bodyPr/>
                    <a:lstStyle/>
                    <a:p>
                      <a:pPr algn="ctr"/>
                      <a:r>
                        <a:rPr lang="en-US" dirty="0" smtClean="0"/>
                        <a:t>4</a:t>
                      </a:r>
                      <a:endParaRPr lang="en-US" dirty="0"/>
                    </a:p>
                  </a:txBody>
                  <a:tcPr/>
                </a:tc>
                <a:tc>
                  <a:txBody>
                    <a:bodyPr/>
                    <a:lstStyle/>
                    <a:p>
                      <a:pPr algn="ctr"/>
                      <a:r>
                        <a:rPr lang="en-US" dirty="0" smtClean="0"/>
                        <a:t>6</a:t>
                      </a:r>
                      <a:endParaRPr lang="en-US" dirty="0"/>
                    </a:p>
                  </a:txBody>
                  <a:tcPr/>
                </a:tc>
                <a:tc>
                  <a:txBody>
                    <a:bodyPr/>
                    <a:lstStyle/>
                    <a:p>
                      <a:pPr algn="ctr"/>
                      <a:endParaRPr lang="en-US" dirty="0"/>
                    </a:p>
                  </a:txBody>
                  <a:tcPr/>
                </a:tc>
                <a:tc>
                  <a:txBody>
                    <a:bodyPr/>
                    <a:lstStyle/>
                    <a:p>
                      <a:pPr algn="ctr"/>
                      <a:endParaRPr lang="en-US" dirty="0"/>
                    </a:p>
                  </a:txBody>
                  <a:tcPr/>
                </a:tc>
              </a:tr>
            </a:tbl>
          </a:graphicData>
        </a:graphic>
      </p:graphicFrame>
      <p:sp>
        <p:nvSpPr>
          <p:cNvPr id="23" name="TextBox 22"/>
          <p:cNvSpPr txBox="1"/>
          <p:nvPr/>
        </p:nvSpPr>
        <p:spPr>
          <a:xfrm>
            <a:off x="4191000" y="2743200"/>
            <a:ext cx="4495800" cy="646331"/>
          </a:xfrm>
          <a:prstGeom prst="rect">
            <a:avLst/>
          </a:prstGeom>
          <a:noFill/>
        </p:spPr>
        <p:txBody>
          <a:bodyPr wrap="square" rtlCol="0">
            <a:spAutoFit/>
          </a:bodyPr>
          <a:lstStyle/>
          <a:p>
            <a:r>
              <a:rPr lang="en-US" dirty="0" smtClean="0"/>
              <a:t>Same thing. Just leave it 6 and 9 because 6 is lower than 9</a:t>
            </a:r>
            <a:endParaRPr lang="en-US" dirty="0"/>
          </a:p>
        </p:txBody>
      </p:sp>
      <p:sp>
        <p:nvSpPr>
          <p:cNvPr id="24" name="Oval 23"/>
          <p:cNvSpPr/>
          <p:nvPr/>
        </p:nvSpPr>
        <p:spPr>
          <a:xfrm>
            <a:off x="5257800" y="1752600"/>
            <a:ext cx="1066800" cy="4572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 name="Curved Connector 24"/>
          <p:cNvCxnSpPr>
            <a:stCxn id="24" idx="4"/>
            <a:endCxn id="26" idx="4"/>
          </p:cNvCxnSpPr>
          <p:nvPr/>
        </p:nvCxnSpPr>
        <p:spPr>
          <a:xfrm rot="5400000" flipH="1" flipV="1">
            <a:off x="6210300" y="1409700"/>
            <a:ext cx="381000" cy="1219200"/>
          </a:xfrm>
          <a:prstGeom prst="curvedConnector3">
            <a:avLst>
              <a:gd name="adj1" fmla="val -131726"/>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26" name="Oval 25"/>
          <p:cNvSpPr/>
          <p:nvPr/>
        </p:nvSpPr>
        <p:spPr>
          <a:xfrm>
            <a:off x="6477000" y="1371600"/>
            <a:ext cx="1066800" cy="4572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7" name="Content Placeholder 3"/>
          <p:cNvGraphicFramePr>
            <a:graphicFrameLocks/>
          </p:cNvGraphicFramePr>
          <p:nvPr>
            <p:extLst>
              <p:ext uri="{D42A27DB-BD31-4B8C-83A1-F6EECF244321}">
                <p14:modId xmlns:p14="http://schemas.microsoft.com/office/powerpoint/2010/main" val="3989455390"/>
              </p:ext>
            </p:extLst>
          </p:nvPr>
        </p:nvGraphicFramePr>
        <p:xfrm>
          <a:off x="381000" y="4267200"/>
          <a:ext cx="8229599" cy="741680"/>
        </p:xfrm>
        <a:graphic>
          <a:graphicData uri="http://schemas.openxmlformats.org/drawingml/2006/table">
            <a:tbl>
              <a:tblPr firstRow="1" bandRow="1">
                <a:tableStyleId>{5940675A-B579-460E-94D1-54222C63F5DA}</a:tableStyleId>
              </a:tblPr>
              <a:tblGrid>
                <a:gridCol w="1175657"/>
                <a:gridCol w="1175657"/>
                <a:gridCol w="1175657"/>
                <a:gridCol w="1175657"/>
                <a:gridCol w="1175657"/>
                <a:gridCol w="1175657"/>
                <a:gridCol w="1175657"/>
              </a:tblGrid>
              <a:tr h="370840">
                <a:tc>
                  <a:txBody>
                    <a:bodyPr/>
                    <a:lstStyle/>
                    <a:p>
                      <a:pPr algn="ctr"/>
                      <a:r>
                        <a:rPr lang="en-US" dirty="0" smtClean="0"/>
                        <a:t>Default</a:t>
                      </a:r>
                      <a:endParaRPr lang="en-US" dirty="0"/>
                    </a:p>
                  </a:txBody>
                  <a:tcPr/>
                </a:tc>
                <a:tc>
                  <a:txBody>
                    <a:bodyPr/>
                    <a:lstStyle/>
                    <a:p>
                      <a:pPr algn="ctr"/>
                      <a:r>
                        <a:rPr lang="en-US" dirty="0" smtClean="0"/>
                        <a:t>4</a:t>
                      </a:r>
                      <a:endParaRPr lang="en-US" dirty="0"/>
                    </a:p>
                  </a:txBody>
                  <a:tcPr/>
                </a:tc>
                <a:tc>
                  <a:txBody>
                    <a:bodyPr/>
                    <a:lstStyle/>
                    <a:p>
                      <a:pPr algn="ctr"/>
                      <a:r>
                        <a:rPr lang="en-US" dirty="0" smtClean="0"/>
                        <a:t>2</a:t>
                      </a:r>
                      <a:endParaRPr lang="en-US" dirty="0"/>
                    </a:p>
                  </a:txBody>
                  <a:tcPr/>
                </a:tc>
                <a:tc>
                  <a:txBody>
                    <a:bodyPr/>
                    <a:lstStyle/>
                    <a:p>
                      <a:pPr algn="ctr"/>
                      <a:r>
                        <a:rPr lang="en-US" dirty="0" smtClean="0"/>
                        <a:t>1</a:t>
                      </a:r>
                      <a:endParaRPr lang="en-US" dirty="0"/>
                    </a:p>
                  </a:txBody>
                  <a:tcPr/>
                </a:tc>
                <a:tc>
                  <a:txBody>
                    <a:bodyPr/>
                    <a:lstStyle/>
                    <a:p>
                      <a:pPr algn="ctr"/>
                      <a:r>
                        <a:rPr lang="en-US" dirty="0" smtClean="0"/>
                        <a:t>6</a:t>
                      </a:r>
                      <a:endParaRPr lang="en-US" dirty="0"/>
                    </a:p>
                  </a:txBody>
                  <a:tcPr/>
                </a:tc>
                <a:tc>
                  <a:txBody>
                    <a:bodyPr/>
                    <a:lstStyle/>
                    <a:p>
                      <a:pPr algn="ctr"/>
                      <a:r>
                        <a:rPr lang="en-US" dirty="0" smtClean="0"/>
                        <a:t>9</a:t>
                      </a:r>
                      <a:endParaRPr lang="en-US" dirty="0"/>
                    </a:p>
                  </a:txBody>
                  <a:tcPr/>
                </a:tc>
                <a:tc>
                  <a:txBody>
                    <a:bodyPr/>
                    <a:lstStyle/>
                    <a:p>
                      <a:pPr algn="ctr"/>
                      <a:r>
                        <a:rPr lang="en-US" dirty="0" smtClean="0"/>
                        <a:t>7</a:t>
                      </a:r>
                      <a:endParaRPr lang="en-US" dirty="0"/>
                    </a:p>
                  </a:txBody>
                  <a:tcPr/>
                </a:tc>
              </a:tr>
              <a:tr h="370840">
                <a:tc>
                  <a:txBody>
                    <a:bodyPr/>
                    <a:lstStyle/>
                    <a:p>
                      <a:pPr algn="ctr"/>
                      <a:r>
                        <a:rPr lang="en-US" dirty="0" smtClean="0"/>
                        <a:t>Pass 1</a:t>
                      </a:r>
                      <a:endParaRPr lang="en-US" dirty="0"/>
                    </a:p>
                  </a:txBody>
                  <a:tcPr/>
                </a:tc>
                <a:tc>
                  <a:txBody>
                    <a:bodyPr/>
                    <a:lstStyle/>
                    <a:p>
                      <a:pPr algn="ctr"/>
                      <a:r>
                        <a:rPr lang="en-US" dirty="0" smtClean="0"/>
                        <a:t>2</a:t>
                      </a:r>
                      <a:endParaRPr lang="en-US" dirty="0"/>
                    </a:p>
                  </a:txBody>
                  <a:tcPr/>
                </a:tc>
                <a:tc>
                  <a:txBody>
                    <a:bodyPr/>
                    <a:lstStyle/>
                    <a:p>
                      <a:pPr algn="ctr"/>
                      <a:r>
                        <a:rPr lang="en-US" dirty="0" smtClean="0"/>
                        <a:t>1</a:t>
                      </a:r>
                      <a:endParaRPr lang="en-US" dirty="0"/>
                    </a:p>
                  </a:txBody>
                  <a:tcPr/>
                </a:tc>
                <a:tc>
                  <a:txBody>
                    <a:bodyPr/>
                    <a:lstStyle/>
                    <a:p>
                      <a:pPr algn="ctr"/>
                      <a:r>
                        <a:rPr lang="en-US" dirty="0" smtClean="0"/>
                        <a:t>4</a:t>
                      </a:r>
                      <a:endParaRPr lang="en-US" dirty="0"/>
                    </a:p>
                  </a:txBody>
                  <a:tcPr/>
                </a:tc>
                <a:tc>
                  <a:txBody>
                    <a:bodyPr/>
                    <a:lstStyle/>
                    <a:p>
                      <a:pPr algn="ctr"/>
                      <a:r>
                        <a:rPr lang="en-US" dirty="0" smtClean="0"/>
                        <a:t>6</a:t>
                      </a:r>
                      <a:endParaRPr lang="en-US" dirty="0"/>
                    </a:p>
                  </a:txBody>
                  <a:tcPr/>
                </a:tc>
                <a:tc>
                  <a:txBody>
                    <a:bodyPr/>
                    <a:lstStyle/>
                    <a:p>
                      <a:pPr algn="ctr"/>
                      <a:r>
                        <a:rPr lang="en-US" dirty="0" smtClean="0"/>
                        <a:t>9</a:t>
                      </a:r>
                      <a:endParaRPr lang="en-US" dirty="0"/>
                    </a:p>
                  </a:txBody>
                  <a:tcPr/>
                </a:tc>
                <a:tc>
                  <a:txBody>
                    <a:bodyPr/>
                    <a:lstStyle/>
                    <a:p>
                      <a:pPr algn="ctr"/>
                      <a:endParaRPr lang="en-US" dirty="0"/>
                    </a:p>
                  </a:txBody>
                  <a:tcPr/>
                </a:tc>
              </a:tr>
            </a:tbl>
          </a:graphicData>
        </a:graphic>
      </p:graphicFrame>
      <p:sp>
        <p:nvSpPr>
          <p:cNvPr id="28" name="TextBox 27"/>
          <p:cNvSpPr txBox="1"/>
          <p:nvPr/>
        </p:nvSpPr>
        <p:spPr>
          <a:xfrm>
            <a:off x="4038600" y="5562600"/>
            <a:ext cx="4495800" cy="369332"/>
          </a:xfrm>
          <a:prstGeom prst="rect">
            <a:avLst/>
          </a:prstGeom>
          <a:noFill/>
        </p:spPr>
        <p:txBody>
          <a:bodyPr wrap="square" rtlCol="0">
            <a:spAutoFit/>
          </a:bodyPr>
          <a:lstStyle/>
          <a:p>
            <a:r>
              <a:rPr lang="en-US" dirty="0" smtClean="0"/>
              <a:t>Just copy the 9 to Pass 1</a:t>
            </a:r>
            <a:endParaRPr lang="en-US" dirty="0"/>
          </a:p>
        </p:txBody>
      </p:sp>
      <p:sp>
        <p:nvSpPr>
          <p:cNvPr id="29" name="Oval 28"/>
          <p:cNvSpPr/>
          <p:nvPr/>
        </p:nvSpPr>
        <p:spPr>
          <a:xfrm>
            <a:off x="5105400" y="4572000"/>
            <a:ext cx="1066800" cy="4572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0" name="Curved Connector 29"/>
          <p:cNvCxnSpPr>
            <a:stCxn id="29" idx="4"/>
            <a:endCxn id="31" idx="4"/>
          </p:cNvCxnSpPr>
          <p:nvPr/>
        </p:nvCxnSpPr>
        <p:spPr>
          <a:xfrm rot="16200000" flipH="1">
            <a:off x="6248400" y="4419600"/>
            <a:ext cx="12700" cy="1219200"/>
          </a:xfrm>
          <a:prstGeom prst="curvedConnector3">
            <a:avLst>
              <a:gd name="adj1" fmla="val 1800000"/>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31" name="Oval 30"/>
          <p:cNvSpPr/>
          <p:nvPr/>
        </p:nvSpPr>
        <p:spPr>
          <a:xfrm>
            <a:off x="6324600" y="4572000"/>
            <a:ext cx="1066800" cy="4572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05328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 Ascending Order</a:t>
            </a:r>
            <a:endParaRPr lang="en-US" dirty="0"/>
          </a:p>
        </p:txBody>
      </p:sp>
      <p:graphicFrame>
        <p:nvGraphicFramePr>
          <p:cNvPr id="27" name="Content Placeholder 3"/>
          <p:cNvGraphicFramePr>
            <a:graphicFrameLocks/>
          </p:cNvGraphicFramePr>
          <p:nvPr>
            <p:extLst>
              <p:ext uri="{D42A27DB-BD31-4B8C-83A1-F6EECF244321}">
                <p14:modId xmlns:p14="http://schemas.microsoft.com/office/powerpoint/2010/main" val="3579854794"/>
              </p:ext>
            </p:extLst>
          </p:nvPr>
        </p:nvGraphicFramePr>
        <p:xfrm>
          <a:off x="457200" y="1371600"/>
          <a:ext cx="8229599" cy="741680"/>
        </p:xfrm>
        <a:graphic>
          <a:graphicData uri="http://schemas.openxmlformats.org/drawingml/2006/table">
            <a:tbl>
              <a:tblPr firstRow="1" bandRow="1">
                <a:tableStyleId>{5940675A-B579-460E-94D1-54222C63F5DA}</a:tableStyleId>
              </a:tblPr>
              <a:tblGrid>
                <a:gridCol w="1175657"/>
                <a:gridCol w="1175657"/>
                <a:gridCol w="1175657"/>
                <a:gridCol w="1175657"/>
                <a:gridCol w="1175657"/>
                <a:gridCol w="1175657"/>
                <a:gridCol w="1175657"/>
              </a:tblGrid>
              <a:tr h="370840">
                <a:tc>
                  <a:txBody>
                    <a:bodyPr/>
                    <a:lstStyle/>
                    <a:p>
                      <a:pPr algn="ctr"/>
                      <a:r>
                        <a:rPr lang="en-US" dirty="0" smtClean="0"/>
                        <a:t>Default</a:t>
                      </a:r>
                      <a:endParaRPr lang="en-US" dirty="0"/>
                    </a:p>
                  </a:txBody>
                  <a:tcPr/>
                </a:tc>
                <a:tc>
                  <a:txBody>
                    <a:bodyPr/>
                    <a:lstStyle/>
                    <a:p>
                      <a:pPr algn="ctr"/>
                      <a:r>
                        <a:rPr lang="en-US" dirty="0" smtClean="0"/>
                        <a:t>4</a:t>
                      </a:r>
                      <a:endParaRPr lang="en-US" dirty="0"/>
                    </a:p>
                  </a:txBody>
                  <a:tcPr/>
                </a:tc>
                <a:tc>
                  <a:txBody>
                    <a:bodyPr/>
                    <a:lstStyle/>
                    <a:p>
                      <a:pPr algn="ctr"/>
                      <a:r>
                        <a:rPr lang="en-US" dirty="0" smtClean="0"/>
                        <a:t>2</a:t>
                      </a:r>
                      <a:endParaRPr lang="en-US" dirty="0"/>
                    </a:p>
                  </a:txBody>
                  <a:tcPr/>
                </a:tc>
                <a:tc>
                  <a:txBody>
                    <a:bodyPr/>
                    <a:lstStyle/>
                    <a:p>
                      <a:pPr algn="ctr"/>
                      <a:r>
                        <a:rPr lang="en-US" dirty="0" smtClean="0"/>
                        <a:t>1</a:t>
                      </a:r>
                      <a:endParaRPr lang="en-US" dirty="0"/>
                    </a:p>
                  </a:txBody>
                  <a:tcPr/>
                </a:tc>
                <a:tc>
                  <a:txBody>
                    <a:bodyPr/>
                    <a:lstStyle/>
                    <a:p>
                      <a:pPr algn="ctr"/>
                      <a:r>
                        <a:rPr lang="en-US" dirty="0" smtClean="0"/>
                        <a:t>6</a:t>
                      </a:r>
                      <a:endParaRPr lang="en-US" dirty="0"/>
                    </a:p>
                  </a:txBody>
                  <a:tcPr/>
                </a:tc>
                <a:tc>
                  <a:txBody>
                    <a:bodyPr/>
                    <a:lstStyle/>
                    <a:p>
                      <a:pPr algn="ctr"/>
                      <a:r>
                        <a:rPr lang="en-US" dirty="0" smtClean="0"/>
                        <a:t>9</a:t>
                      </a:r>
                      <a:endParaRPr lang="en-US" dirty="0"/>
                    </a:p>
                  </a:txBody>
                  <a:tcPr/>
                </a:tc>
                <a:tc>
                  <a:txBody>
                    <a:bodyPr/>
                    <a:lstStyle/>
                    <a:p>
                      <a:pPr algn="ctr"/>
                      <a:r>
                        <a:rPr lang="en-US" dirty="0" smtClean="0"/>
                        <a:t>7</a:t>
                      </a:r>
                      <a:endParaRPr lang="en-US" dirty="0"/>
                    </a:p>
                  </a:txBody>
                  <a:tcPr/>
                </a:tc>
              </a:tr>
              <a:tr h="370840">
                <a:tc>
                  <a:txBody>
                    <a:bodyPr/>
                    <a:lstStyle/>
                    <a:p>
                      <a:pPr algn="ctr"/>
                      <a:r>
                        <a:rPr lang="en-US" dirty="0" smtClean="0"/>
                        <a:t>Pass 1</a:t>
                      </a:r>
                      <a:endParaRPr lang="en-US" dirty="0"/>
                    </a:p>
                  </a:txBody>
                  <a:tcPr/>
                </a:tc>
                <a:tc>
                  <a:txBody>
                    <a:bodyPr/>
                    <a:lstStyle/>
                    <a:p>
                      <a:pPr algn="ctr"/>
                      <a:r>
                        <a:rPr lang="en-US" dirty="0" smtClean="0"/>
                        <a:t>2</a:t>
                      </a:r>
                      <a:endParaRPr lang="en-US" dirty="0"/>
                    </a:p>
                  </a:txBody>
                  <a:tcPr/>
                </a:tc>
                <a:tc>
                  <a:txBody>
                    <a:bodyPr/>
                    <a:lstStyle/>
                    <a:p>
                      <a:pPr algn="ctr"/>
                      <a:r>
                        <a:rPr lang="en-US" dirty="0" smtClean="0"/>
                        <a:t>1</a:t>
                      </a:r>
                      <a:endParaRPr lang="en-US" dirty="0"/>
                    </a:p>
                  </a:txBody>
                  <a:tcPr/>
                </a:tc>
                <a:tc>
                  <a:txBody>
                    <a:bodyPr/>
                    <a:lstStyle/>
                    <a:p>
                      <a:pPr algn="ctr"/>
                      <a:r>
                        <a:rPr lang="en-US" dirty="0" smtClean="0"/>
                        <a:t>4</a:t>
                      </a:r>
                      <a:endParaRPr lang="en-US" dirty="0"/>
                    </a:p>
                  </a:txBody>
                  <a:tcPr/>
                </a:tc>
                <a:tc>
                  <a:txBody>
                    <a:bodyPr/>
                    <a:lstStyle/>
                    <a:p>
                      <a:pPr algn="ctr"/>
                      <a:r>
                        <a:rPr lang="en-US" dirty="0" smtClean="0"/>
                        <a:t>6</a:t>
                      </a:r>
                      <a:endParaRPr lang="en-US" dirty="0"/>
                    </a:p>
                  </a:txBody>
                  <a:tcPr/>
                </a:tc>
                <a:tc>
                  <a:txBody>
                    <a:bodyPr/>
                    <a:lstStyle/>
                    <a:p>
                      <a:pPr algn="ctr"/>
                      <a:r>
                        <a:rPr lang="en-US" dirty="0" smtClean="0"/>
                        <a:t>9</a:t>
                      </a:r>
                      <a:endParaRPr lang="en-US" dirty="0"/>
                    </a:p>
                  </a:txBody>
                  <a:tcPr/>
                </a:tc>
                <a:tc>
                  <a:txBody>
                    <a:bodyPr/>
                    <a:lstStyle/>
                    <a:p>
                      <a:pPr algn="ctr"/>
                      <a:endParaRPr lang="en-US" dirty="0"/>
                    </a:p>
                  </a:txBody>
                  <a:tcPr/>
                </a:tc>
              </a:tr>
            </a:tbl>
          </a:graphicData>
        </a:graphic>
      </p:graphicFrame>
      <p:sp>
        <p:nvSpPr>
          <p:cNvPr id="28" name="TextBox 27"/>
          <p:cNvSpPr txBox="1"/>
          <p:nvPr/>
        </p:nvSpPr>
        <p:spPr>
          <a:xfrm>
            <a:off x="4343400" y="2438400"/>
            <a:ext cx="4495800" cy="923330"/>
          </a:xfrm>
          <a:prstGeom prst="rect">
            <a:avLst/>
          </a:prstGeom>
          <a:noFill/>
        </p:spPr>
        <p:txBody>
          <a:bodyPr wrap="square" rtlCol="0">
            <a:spAutoFit/>
          </a:bodyPr>
          <a:lstStyle/>
          <a:p>
            <a:r>
              <a:rPr lang="en-US" dirty="0" smtClean="0"/>
              <a:t>Hah! Now we can compared and found that 7 is lower than 9. Switch place!!!!</a:t>
            </a:r>
            <a:endParaRPr lang="en-US" dirty="0"/>
          </a:p>
        </p:txBody>
      </p:sp>
      <p:sp>
        <p:nvSpPr>
          <p:cNvPr id="29" name="Oval 28"/>
          <p:cNvSpPr/>
          <p:nvPr/>
        </p:nvSpPr>
        <p:spPr>
          <a:xfrm>
            <a:off x="6400800" y="1676400"/>
            <a:ext cx="1066800" cy="4572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0" name="Curved Connector 29"/>
          <p:cNvCxnSpPr>
            <a:stCxn id="29" idx="4"/>
            <a:endCxn id="31" idx="4"/>
          </p:cNvCxnSpPr>
          <p:nvPr/>
        </p:nvCxnSpPr>
        <p:spPr>
          <a:xfrm rot="5400000" flipH="1" flipV="1">
            <a:off x="7353300" y="1333500"/>
            <a:ext cx="381000" cy="1219200"/>
          </a:xfrm>
          <a:prstGeom prst="curvedConnector3">
            <a:avLst>
              <a:gd name="adj1" fmla="val -60000"/>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31" name="Oval 30"/>
          <p:cNvSpPr/>
          <p:nvPr/>
        </p:nvSpPr>
        <p:spPr>
          <a:xfrm>
            <a:off x="7620000" y="1295400"/>
            <a:ext cx="1066800" cy="4572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5" name="Content Placeholder 3"/>
          <p:cNvGraphicFramePr>
            <a:graphicFrameLocks/>
          </p:cNvGraphicFramePr>
          <p:nvPr>
            <p:extLst>
              <p:ext uri="{D42A27DB-BD31-4B8C-83A1-F6EECF244321}">
                <p14:modId xmlns:p14="http://schemas.microsoft.com/office/powerpoint/2010/main" val="287625724"/>
              </p:ext>
            </p:extLst>
          </p:nvPr>
        </p:nvGraphicFramePr>
        <p:xfrm>
          <a:off x="381000" y="4114800"/>
          <a:ext cx="8229599" cy="741680"/>
        </p:xfrm>
        <a:graphic>
          <a:graphicData uri="http://schemas.openxmlformats.org/drawingml/2006/table">
            <a:tbl>
              <a:tblPr firstRow="1" bandRow="1">
                <a:tableStyleId>{5940675A-B579-460E-94D1-54222C63F5DA}</a:tableStyleId>
              </a:tblPr>
              <a:tblGrid>
                <a:gridCol w="1175657"/>
                <a:gridCol w="1175657"/>
                <a:gridCol w="1175657"/>
                <a:gridCol w="1175657"/>
                <a:gridCol w="1175657"/>
                <a:gridCol w="1175657"/>
                <a:gridCol w="1175657"/>
              </a:tblGrid>
              <a:tr h="370840">
                <a:tc>
                  <a:txBody>
                    <a:bodyPr/>
                    <a:lstStyle/>
                    <a:p>
                      <a:pPr algn="ctr"/>
                      <a:r>
                        <a:rPr lang="en-US" dirty="0" smtClean="0"/>
                        <a:t>Default</a:t>
                      </a:r>
                      <a:endParaRPr lang="en-US" dirty="0"/>
                    </a:p>
                  </a:txBody>
                  <a:tcPr/>
                </a:tc>
                <a:tc>
                  <a:txBody>
                    <a:bodyPr/>
                    <a:lstStyle/>
                    <a:p>
                      <a:pPr algn="ctr"/>
                      <a:r>
                        <a:rPr lang="en-US" dirty="0" smtClean="0"/>
                        <a:t>4</a:t>
                      </a:r>
                      <a:endParaRPr lang="en-US" dirty="0"/>
                    </a:p>
                  </a:txBody>
                  <a:tcPr/>
                </a:tc>
                <a:tc>
                  <a:txBody>
                    <a:bodyPr/>
                    <a:lstStyle/>
                    <a:p>
                      <a:pPr algn="ctr"/>
                      <a:r>
                        <a:rPr lang="en-US" dirty="0" smtClean="0"/>
                        <a:t>2</a:t>
                      </a:r>
                      <a:endParaRPr lang="en-US" dirty="0"/>
                    </a:p>
                  </a:txBody>
                  <a:tcPr/>
                </a:tc>
                <a:tc>
                  <a:txBody>
                    <a:bodyPr/>
                    <a:lstStyle/>
                    <a:p>
                      <a:pPr algn="ctr"/>
                      <a:r>
                        <a:rPr lang="en-US" dirty="0" smtClean="0"/>
                        <a:t>1</a:t>
                      </a:r>
                      <a:endParaRPr lang="en-US" dirty="0"/>
                    </a:p>
                  </a:txBody>
                  <a:tcPr/>
                </a:tc>
                <a:tc>
                  <a:txBody>
                    <a:bodyPr/>
                    <a:lstStyle/>
                    <a:p>
                      <a:pPr algn="ctr"/>
                      <a:r>
                        <a:rPr lang="en-US" dirty="0" smtClean="0"/>
                        <a:t>6</a:t>
                      </a:r>
                      <a:endParaRPr lang="en-US" dirty="0"/>
                    </a:p>
                  </a:txBody>
                  <a:tcPr/>
                </a:tc>
                <a:tc>
                  <a:txBody>
                    <a:bodyPr/>
                    <a:lstStyle/>
                    <a:p>
                      <a:pPr algn="ctr"/>
                      <a:r>
                        <a:rPr lang="en-US" dirty="0" smtClean="0"/>
                        <a:t>9</a:t>
                      </a:r>
                      <a:endParaRPr lang="en-US" dirty="0"/>
                    </a:p>
                  </a:txBody>
                  <a:tcPr/>
                </a:tc>
                <a:tc>
                  <a:txBody>
                    <a:bodyPr/>
                    <a:lstStyle/>
                    <a:p>
                      <a:pPr algn="ctr"/>
                      <a:r>
                        <a:rPr lang="en-US" dirty="0" smtClean="0"/>
                        <a:t>7</a:t>
                      </a:r>
                      <a:endParaRPr lang="en-US" dirty="0"/>
                    </a:p>
                  </a:txBody>
                  <a:tcPr/>
                </a:tc>
              </a:tr>
              <a:tr h="370840">
                <a:tc>
                  <a:txBody>
                    <a:bodyPr/>
                    <a:lstStyle/>
                    <a:p>
                      <a:pPr algn="ctr"/>
                      <a:r>
                        <a:rPr lang="en-US" dirty="0" smtClean="0"/>
                        <a:t>Pass 1</a:t>
                      </a:r>
                      <a:endParaRPr lang="en-US" dirty="0"/>
                    </a:p>
                  </a:txBody>
                  <a:tcPr/>
                </a:tc>
                <a:tc>
                  <a:txBody>
                    <a:bodyPr/>
                    <a:lstStyle/>
                    <a:p>
                      <a:pPr algn="ctr"/>
                      <a:r>
                        <a:rPr lang="en-US" dirty="0" smtClean="0"/>
                        <a:t>2</a:t>
                      </a:r>
                      <a:endParaRPr lang="en-US" dirty="0"/>
                    </a:p>
                  </a:txBody>
                  <a:tcPr/>
                </a:tc>
                <a:tc>
                  <a:txBody>
                    <a:bodyPr/>
                    <a:lstStyle/>
                    <a:p>
                      <a:pPr algn="ctr"/>
                      <a:r>
                        <a:rPr lang="en-US" dirty="0" smtClean="0"/>
                        <a:t>1</a:t>
                      </a:r>
                      <a:endParaRPr lang="en-US" dirty="0"/>
                    </a:p>
                  </a:txBody>
                  <a:tcPr/>
                </a:tc>
                <a:tc>
                  <a:txBody>
                    <a:bodyPr/>
                    <a:lstStyle/>
                    <a:p>
                      <a:pPr algn="ctr"/>
                      <a:r>
                        <a:rPr lang="en-US" dirty="0" smtClean="0"/>
                        <a:t>4</a:t>
                      </a:r>
                      <a:endParaRPr lang="en-US" dirty="0"/>
                    </a:p>
                  </a:txBody>
                  <a:tcPr/>
                </a:tc>
                <a:tc>
                  <a:txBody>
                    <a:bodyPr/>
                    <a:lstStyle/>
                    <a:p>
                      <a:pPr algn="ctr"/>
                      <a:r>
                        <a:rPr lang="en-US" dirty="0" smtClean="0"/>
                        <a:t>6</a:t>
                      </a:r>
                      <a:endParaRPr lang="en-US" dirty="0"/>
                    </a:p>
                  </a:txBody>
                  <a:tcPr/>
                </a:tc>
                <a:tc>
                  <a:txBody>
                    <a:bodyPr/>
                    <a:lstStyle/>
                    <a:p>
                      <a:pPr algn="ctr"/>
                      <a:r>
                        <a:rPr lang="en-US" dirty="0" smtClean="0"/>
                        <a:t>9</a:t>
                      </a:r>
                      <a:endParaRPr lang="en-US" dirty="0"/>
                    </a:p>
                  </a:txBody>
                  <a:tcPr/>
                </a:tc>
                <a:tc>
                  <a:txBody>
                    <a:bodyPr/>
                    <a:lstStyle/>
                    <a:p>
                      <a:pPr algn="ctr"/>
                      <a:r>
                        <a:rPr lang="en-US" dirty="0" smtClean="0"/>
                        <a:t>7</a:t>
                      </a:r>
                      <a:endParaRPr lang="en-US" dirty="0"/>
                    </a:p>
                  </a:txBody>
                  <a:tcPr/>
                </a:tc>
              </a:tr>
            </a:tbl>
          </a:graphicData>
        </a:graphic>
      </p:graphicFrame>
      <p:sp>
        <p:nvSpPr>
          <p:cNvPr id="16" name="TextBox 15"/>
          <p:cNvSpPr txBox="1"/>
          <p:nvPr/>
        </p:nvSpPr>
        <p:spPr>
          <a:xfrm>
            <a:off x="4267200" y="5181600"/>
            <a:ext cx="4495800" cy="923330"/>
          </a:xfrm>
          <a:prstGeom prst="rect">
            <a:avLst/>
          </a:prstGeom>
          <a:noFill/>
        </p:spPr>
        <p:txBody>
          <a:bodyPr wrap="square" rtlCol="0">
            <a:spAutoFit/>
          </a:bodyPr>
          <a:lstStyle/>
          <a:p>
            <a:r>
              <a:rPr lang="en-US" dirty="0" smtClean="0"/>
              <a:t>Yup, the PASS 1 is completed.</a:t>
            </a:r>
          </a:p>
          <a:p>
            <a:endParaRPr lang="en-US" dirty="0"/>
          </a:p>
          <a:p>
            <a:r>
              <a:rPr lang="en-US" dirty="0" smtClean="0"/>
              <a:t>Now for PASS 2….</a:t>
            </a:r>
            <a:endParaRPr lang="en-US" dirty="0"/>
          </a:p>
        </p:txBody>
      </p:sp>
      <p:sp>
        <p:nvSpPr>
          <p:cNvPr id="17" name="Oval 16"/>
          <p:cNvSpPr/>
          <p:nvPr/>
        </p:nvSpPr>
        <p:spPr>
          <a:xfrm>
            <a:off x="6324600" y="4419600"/>
            <a:ext cx="1066800" cy="4572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Curved Connector 17"/>
          <p:cNvCxnSpPr>
            <a:stCxn id="17" idx="4"/>
            <a:endCxn id="19" idx="4"/>
          </p:cNvCxnSpPr>
          <p:nvPr/>
        </p:nvCxnSpPr>
        <p:spPr>
          <a:xfrm rot="16200000" flipH="1">
            <a:off x="7467600" y="4267200"/>
            <a:ext cx="12700" cy="1219200"/>
          </a:xfrm>
          <a:prstGeom prst="curvedConnector3">
            <a:avLst>
              <a:gd name="adj1" fmla="val 1800000"/>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19" name="Oval 18"/>
          <p:cNvSpPr/>
          <p:nvPr/>
        </p:nvSpPr>
        <p:spPr>
          <a:xfrm>
            <a:off x="7543800" y="4419600"/>
            <a:ext cx="1066800" cy="4572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08962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vert="horz" wrap="square" lIns="91440" tIns="45720" rIns="91440" bIns="45720" numCol="1" anchorCtr="0" compatLnSpc="1">
            <a:prstTxWarp prst="textNoShape">
              <a:avLst/>
            </a:prstTxWarp>
          </a:bodyPr>
          <a:lstStyle/>
          <a:p>
            <a:r>
              <a:rPr lang="en-US" dirty="0" smtClean="0">
                <a:effectLst>
                  <a:outerShdw blurRad="38100" dist="38100" dir="2700000" algn="tl">
                    <a:srgbClr val="DDDDDD"/>
                  </a:outerShdw>
                </a:effectLst>
                <a:latin typeface="Gill Sans MT" charset="0"/>
              </a:rPr>
              <a:t>Example : Descending Order</a:t>
            </a:r>
            <a:endParaRPr lang="en-US" dirty="0">
              <a:effectLst>
                <a:outerShdw blurRad="38100" dist="38100" dir="2700000" algn="tl">
                  <a:srgbClr val="DDDDDD"/>
                </a:outerShdw>
              </a:effectLst>
              <a:latin typeface="Gill Sans MT" charset="0"/>
            </a:endParaRPr>
          </a:p>
        </p:txBody>
      </p:sp>
      <p:graphicFrame>
        <p:nvGraphicFramePr>
          <p:cNvPr id="1026" name="Object 3"/>
          <p:cNvGraphicFramePr>
            <a:graphicFrameLocks noGrp="1" noChangeAspect="1"/>
          </p:cNvGraphicFramePr>
          <p:nvPr>
            <p:ph idx="1"/>
            <p:extLst>
              <p:ext uri="{D42A27DB-BD31-4B8C-83A1-F6EECF244321}">
                <p14:modId xmlns:p14="http://schemas.microsoft.com/office/powerpoint/2010/main" val="26487247"/>
              </p:ext>
            </p:extLst>
          </p:nvPr>
        </p:nvGraphicFramePr>
        <p:xfrm>
          <a:off x="533400" y="1676400"/>
          <a:ext cx="8091807" cy="2514600"/>
        </p:xfrm>
        <a:graphic>
          <a:graphicData uri="http://schemas.openxmlformats.org/presentationml/2006/ole">
            <mc:AlternateContent xmlns:mc="http://schemas.openxmlformats.org/markup-compatibility/2006">
              <mc:Choice xmlns:v="urn:schemas-microsoft-com:vml" Requires="v">
                <p:oleObj spid="_x0000_s1084" name="Bitmap Image" r:id="rId3" imgW="4780952" imgH="1486107" progId="Paint.Picture">
                  <p:embed/>
                </p:oleObj>
              </mc:Choice>
              <mc:Fallback>
                <p:oleObj name="Bitmap Image" r:id="rId3" imgW="4780952" imgH="1486107" progId="Paint.Picture">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676400"/>
                        <a:ext cx="8091807" cy="2514600"/>
                      </a:xfrm>
                      <a:prstGeom prst="rect">
                        <a:avLst/>
                      </a:prstGeom>
                      <a:noFill/>
                      <a:ln w="9525">
                        <a:solidFill>
                          <a:schemeClr val="tx1"/>
                        </a:solidFill>
                        <a:miter lim="800000"/>
                        <a:headEnd/>
                        <a:tailEnd/>
                      </a:ln>
                      <a:effectLs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 yourself : Descending Order</a:t>
            </a:r>
            <a:endParaRPr lang="en-US" dirty="0"/>
          </a:p>
        </p:txBody>
      </p:sp>
      <p:graphicFrame>
        <p:nvGraphicFramePr>
          <p:cNvPr id="6" name="Content Placeholder 3"/>
          <p:cNvGraphicFramePr>
            <a:graphicFrameLocks/>
          </p:cNvGraphicFramePr>
          <p:nvPr>
            <p:extLst>
              <p:ext uri="{D42A27DB-BD31-4B8C-83A1-F6EECF244321}">
                <p14:modId xmlns:p14="http://schemas.microsoft.com/office/powerpoint/2010/main" val="2261202830"/>
              </p:ext>
            </p:extLst>
          </p:nvPr>
        </p:nvGraphicFramePr>
        <p:xfrm>
          <a:off x="457200" y="1371600"/>
          <a:ext cx="8229599" cy="741680"/>
        </p:xfrm>
        <a:graphic>
          <a:graphicData uri="http://schemas.openxmlformats.org/drawingml/2006/table">
            <a:tbl>
              <a:tblPr firstRow="1" bandRow="1">
                <a:tableStyleId>{5940675A-B579-460E-94D1-54222C63F5DA}</a:tableStyleId>
              </a:tblPr>
              <a:tblGrid>
                <a:gridCol w="1175657"/>
                <a:gridCol w="1175657"/>
                <a:gridCol w="1175657"/>
                <a:gridCol w="1175657"/>
                <a:gridCol w="1175657"/>
                <a:gridCol w="1175657"/>
                <a:gridCol w="1175657"/>
              </a:tblGrid>
              <a:tr h="370840">
                <a:tc>
                  <a:txBody>
                    <a:bodyPr/>
                    <a:lstStyle/>
                    <a:p>
                      <a:pPr algn="ctr"/>
                      <a:r>
                        <a:rPr lang="en-US" dirty="0" smtClean="0"/>
                        <a:t>Default</a:t>
                      </a:r>
                      <a:endParaRPr lang="en-US" dirty="0"/>
                    </a:p>
                  </a:txBody>
                  <a:tcPr/>
                </a:tc>
                <a:tc>
                  <a:txBody>
                    <a:bodyPr/>
                    <a:lstStyle/>
                    <a:p>
                      <a:pPr algn="ctr"/>
                      <a:r>
                        <a:rPr lang="en-US" dirty="0" smtClean="0"/>
                        <a:t>4</a:t>
                      </a:r>
                      <a:endParaRPr lang="en-US" dirty="0"/>
                    </a:p>
                  </a:txBody>
                  <a:tcPr/>
                </a:tc>
                <a:tc>
                  <a:txBody>
                    <a:bodyPr/>
                    <a:lstStyle/>
                    <a:p>
                      <a:pPr algn="ctr"/>
                      <a:r>
                        <a:rPr lang="en-US" dirty="0" smtClean="0"/>
                        <a:t>2</a:t>
                      </a:r>
                      <a:endParaRPr lang="en-US" dirty="0"/>
                    </a:p>
                  </a:txBody>
                  <a:tcPr/>
                </a:tc>
                <a:tc>
                  <a:txBody>
                    <a:bodyPr/>
                    <a:lstStyle/>
                    <a:p>
                      <a:pPr algn="ctr"/>
                      <a:r>
                        <a:rPr lang="en-US" dirty="0" smtClean="0"/>
                        <a:t>1</a:t>
                      </a:r>
                      <a:endParaRPr lang="en-US" dirty="0"/>
                    </a:p>
                  </a:txBody>
                  <a:tcPr/>
                </a:tc>
                <a:tc>
                  <a:txBody>
                    <a:bodyPr/>
                    <a:lstStyle/>
                    <a:p>
                      <a:pPr algn="ctr"/>
                      <a:r>
                        <a:rPr lang="en-US" dirty="0" smtClean="0"/>
                        <a:t>6</a:t>
                      </a:r>
                      <a:endParaRPr lang="en-US" dirty="0"/>
                    </a:p>
                  </a:txBody>
                  <a:tcPr/>
                </a:tc>
                <a:tc>
                  <a:txBody>
                    <a:bodyPr/>
                    <a:lstStyle/>
                    <a:p>
                      <a:pPr algn="ctr"/>
                      <a:r>
                        <a:rPr lang="en-US" dirty="0" smtClean="0"/>
                        <a:t>9</a:t>
                      </a:r>
                      <a:endParaRPr lang="en-US" dirty="0"/>
                    </a:p>
                  </a:txBody>
                  <a:tcPr/>
                </a:tc>
                <a:tc>
                  <a:txBody>
                    <a:bodyPr/>
                    <a:lstStyle/>
                    <a:p>
                      <a:pPr algn="ctr"/>
                      <a:r>
                        <a:rPr lang="en-US" dirty="0" smtClean="0"/>
                        <a:t>7</a:t>
                      </a:r>
                      <a:endParaRPr lang="en-US" dirty="0"/>
                    </a:p>
                  </a:txBody>
                  <a:tcPr/>
                </a:tc>
              </a:tr>
              <a:tr h="370840">
                <a:tc>
                  <a:txBody>
                    <a:bodyPr/>
                    <a:lstStyle/>
                    <a:p>
                      <a:pPr algn="ctr"/>
                      <a:r>
                        <a:rPr lang="en-US" dirty="0" smtClean="0"/>
                        <a:t>Pass 1</a:t>
                      </a: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r>
            </a:tbl>
          </a:graphicData>
        </a:graphic>
      </p:graphicFrame>
    </p:spTree>
    <p:extLst>
      <p:ext uri="{BB962C8B-B14F-4D97-AF65-F5344CB8AC3E}">
        <p14:creationId xmlns:p14="http://schemas.microsoft.com/office/powerpoint/2010/main" val="36575815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vert="horz" wrap="square" lIns="91440" tIns="45720" rIns="91440" bIns="45720" numCol="1" anchorCtr="0" compatLnSpc="1">
            <a:prstTxWarp prst="textNoShape">
              <a:avLst/>
            </a:prstTxWarp>
          </a:bodyPr>
          <a:lstStyle/>
          <a:p>
            <a:r>
              <a:rPr lang="en-US">
                <a:effectLst>
                  <a:outerShdw blurRad="38100" dist="38100" dir="2700000" algn="tl">
                    <a:srgbClr val="DDDDDD"/>
                  </a:outerShdw>
                </a:effectLst>
                <a:latin typeface="Gill Sans MT" charset="0"/>
              </a:rPr>
              <a:t>Coding example</a:t>
            </a:r>
          </a:p>
        </p:txBody>
      </p:sp>
      <p:sp>
        <p:nvSpPr>
          <p:cNvPr id="18435" name="Rectangle 3"/>
          <p:cNvSpPr>
            <a:spLocks noGrp="1" noChangeArrowheads="1"/>
          </p:cNvSpPr>
          <p:nvPr>
            <p:ph idx="1"/>
          </p:nvPr>
        </p:nvSpPr>
        <p:spPr>
          <a:xfrm>
            <a:off x="1143000" y="1676400"/>
            <a:ext cx="7812088" cy="4876800"/>
          </a:xfrm>
        </p:spPr>
        <p:txBody>
          <a:bodyPr>
            <a:normAutofit lnSpcReduction="10000"/>
          </a:bodyPr>
          <a:lstStyle/>
          <a:p>
            <a:pPr marL="365760" indent="-283464" fontAlgn="auto">
              <a:lnSpc>
                <a:spcPct val="80000"/>
              </a:lnSpc>
              <a:spcAft>
                <a:spcPts val="0"/>
              </a:spcAft>
              <a:buFont typeface="Wingdings" pitchFamily="2" charset="2"/>
              <a:buNone/>
              <a:defRPr/>
            </a:pPr>
            <a:r>
              <a:rPr lang="en-US" sz="1600" b="1" dirty="0" smtClean="0">
                <a:latin typeface="Courier New" pitchFamily="49" charset="0"/>
                <a:ea typeface="+mn-ea"/>
              </a:rPr>
              <a:t>void bubble (</a:t>
            </a:r>
            <a:r>
              <a:rPr lang="en-US" sz="1600" b="1" dirty="0" err="1" smtClean="0">
                <a:latin typeface="Courier New" pitchFamily="49" charset="0"/>
                <a:ea typeface="+mn-ea"/>
              </a:rPr>
              <a:t>int</a:t>
            </a:r>
            <a:r>
              <a:rPr lang="en-US" sz="1600" b="1" dirty="0" smtClean="0">
                <a:latin typeface="Courier New" pitchFamily="49" charset="0"/>
                <a:ea typeface="+mn-ea"/>
              </a:rPr>
              <a:t> array[], </a:t>
            </a:r>
            <a:r>
              <a:rPr lang="en-US" sz="1600" b="1" dirty="0" err="1" smtClean="0">
                <a:latin typeface="Courier New" pitchFamily="49" charset="0"/>
                <a:ea typeface="+mn-ea"/>
              </a:rPr>
              <a:t>int</a:t>
            </a:r>
            <a:r>
              <a:rPr lang="en-US" sz="1600" b="1" dirty="0" smtClean="0">
                <a:latin typeface="Courier New" pitchFamily="49" charset="0"/>
                <a:ea typeface="+mn-ea"/>
              </a:rPr>
              <a:t> size, </a:t>
            </a:r>
            <a:r>
              <a:rPr lang="en-US" sz="1600" b="1" dirty="0" err="1" smtClean="0">
                <a:latin typeface="Courier New" pitchFamily="49" charset="0"/>
                <a:ea typeface="+mn-ea"/>
              </a:rPr>
              <a:t>int</a:t>
            </a:r>
            <a:r>
              <a:rPr lang="en-US" sz="1600" b="1" dirty="0" smtClean="0">
                <a:latin typeface="Courier New" pitchFamily="49" charset="0"/>
                <a:ea typeface="+mn-ea"/>
              </a:rPr>
              <a:t> select)</a:t>
            </a:r>
          </a:p>
          <a:p>
            <a:pPr marL="365760" indent="-283464" fontAlgn="auto">
              <a:lnSpc>
                <a:spcPct val="80000"/>
              </a:lnSpc>
              <a:spcAft>
                <a:spcPts val="0"/>
              </a:spcAft>
              <a:buFont typeface="Wingdings" pitchFamily="2" charset="2"/>
              <a:buNone/>
              <a:defRPr/>
            </a:pPr>
            <a:r>
              <a:rPr lang="en-US" sz="1600" b="1" dirty="0" smtClean="0">
                <a:latin typeface="Courier New" pitchFamily="49" charset="0"/>
                <a:ea typeface="+mn-ea"/>
              </a:rPr>
              <a:t>{</a:t>
            </a:r>
          </a:p>
          <a:p>
            <a:pPr marL="365760" indent="-283464" fontAlgn="auto">
              <a:lnSpc>
                <a:spcPct val="80000"/>
              </a:lnSpc>
              <a:spcAft>
                <a:spcPts val="0"/>
              </a:spcAft>
              <a:buFont typeface="Wingdings" pitchFamily="2" charset="2"/>
              <a:buNone/>
              <a:defRPr/>
            </a:pPr>
            <a:r>
              <a:rPr lang="en-US" sz="1600" b="1" dirty="0" smtClean="0">
                <a:latin typeface="Courier New" pitchFamily="49" charset="0"/>
                <a:ea typeface="+mn-ea"/>
              </a:rPr>
              <a:t>	</a:t>
            </a:r>
            <a:r>
              <a:rPr lang="en-US" sz="1600" b="1" dirty="0" err="1" smtClean="0">
                <a:latin typeface="Courier New" pitchFamily="49" charset="0"/>
                <a:ea typeface="+mn-ea"/>
              </a:rPr>
              <a:t>int</a:t>
            </a:r>
            <a:r>
              <a:rPr lang="en-US" sz="1600" b="1" dirty="0" smtClean="0">
                <a:latin typeface="Courier New" pitchFamily="49" charset="0"/>
                <a:ea typeface="+mn-ea"/>
              </a:rPr>
              <a:t> </a:t>
            </a:r>
            <a:r>
              <a:rPr lang="en-US" sz="1600" b="1" dirty="0" err="1" smtClean="0">
                <a:latin typeface="Courier New" pitchFamily="49" charset="0"/>
                <a:ea typeface="+mn-ea"/>
              </a:rPr>
              <a:t>i</a:t>
            </a:r>
            <a:r>
              <a:rPr lang="en-US" sz="1600" b="1" dirty="0" smtClean="0">
                <a:latin typeface="Courier New" pitchFamily="49" charset="0"/>
                <a:ea typeface="+mn-ea"/>
              </a:rPr>
              <a:t>, j, temp;</a:t>
            </a:r>
          </a:p>
          <a:p>
            <a:pPr marL="365760" indent="-283464" fontAlgn="auto">
              <a:lnSpc>
                <a:spcPct val="80000"/>
              </a:lnSpc>
              <a:spcAft>
                <a:spcPts val="0"/>
              </a:spcAft>
              <a:buFont typeface="Wingdings" pitchFamily="2" charset="2"/>
              <a:buNone/>
              <a:defRPr/>
            </a:pPr>
            <a:r>
              <a:rPr lang="en-US" sz="1600" b="1" dirty="0" smtClean="0">
                <a:latin typeface="Courier New" pitchFamily="49" charset="0"/>
                <a:ea typeface="+mn-ea"/>
              </a:rPr>
              <a:t>	for(</a:t>
            </a:r>
            <a:r>
              <a:rPr lang="en-US" sz="1600" b="1" dirty="0" err="1" smtClean="0">
                <a:latin typeface="Courier New" pitchFamily="49" charset="0"/>
                <a:ea typeface="+mn-ea"/>
              </a:rPr>
              <a:t>i</a:t>
            </a:r>
            <a:r>
              <a:rPr lang="en-US" sz="1600" b="1" dirty="0" smtClean="0">
                <a:latin typeface="Courier New" pitchFamily="49" charset="0"/>
                <a:ea typeface="+mn-ea"/>
              </a:rPr>
              <a:t>=0; </a:t>
            </a:r>
            <a:r>
              <a:rPr lang="en-US" sz="1600" b="1" dirty="0" err="1" smtClean="0">
                <a:latin typeface="Courier New" pitchFamily="49" charset="0"/>
                <a:ea typeface="+mn-ea"/>
              </a:rPr>
              <a:t>i</a:t>
            </a:r>
            <a:r>
              <a:rPr lang="en-US" sz="1600" b="1" dirty="0" smtClean="0">
                <a:latin typeface="Courier New" pitchFamily="49" charset="0"/>
                <a:ea typeface="+mn-ea"/>
              </a:rPr>
              <a:t>&lt;size-1; </a:t>
            </a:r>
            <a:r>
              <a:rPr lang="en-US" sz="1600" b="1" dirty="0" err="1" smtClean="0">
                <a:latin typeface="Courier New" pitchFamily="49" charset="0"/>
                <a:ea typeface="+mn-ea"/>
              </a:rPr>
              <a:t>i</a:t>
            </a:r>
            <a:r>
              <a:rPr lang="en-US" sz="1600" b="1" dirty="0" smtClean="0">
                <a:latin typeface="Courier New" pitchFamily="49" charset="0"/>
                <a:ea typeface="+mn-ea"/>
              </a:rPr>
              <a:t>++)</a:t>
            </a:r>
          </a:p>
          <a:p>
            <a:pPr marL="365760" indent="-283464" fontAlgn="auto">
              <a:lnSpc>
                <a:spcPct val="80000"/>
              </a:lnSpc>
              <a:spcAft>
                <a:spcPts val="0"/>
              </a:spcAft>
              <a:buFont typeface="Wingdings" pitchFamily="2" charset="2"/>
              <a:buNone/>
              <a:defRPr/>
            </a:pPr>
            <a:r>
              <a:rPr lang="en-US" sz="1600" b="1" dirty="0" smtClean="0">
                <a:latin typeface="Courier New" pitchFamily="49" charset="0"/>
                <a:ea typeface="+mn-ea"/>
              </a:rPr>
              <a:t>	  for(j=1; j&lt;size; j++)</a:t>
            </a:r>
          </a:p>
          <a:p>
            <a:pPr marL="365760" indent="-283464" fontAlgn="auto">
              <a:lnSpc>
                <a:spcPct val="80000"/>
              </a:lnSpc>
              <a:spcAft>
                <a:spcPts val="0"/>
              </a:spcAft>
              <a:buFont typeface="Wingdings" pitchFamily="2" charset="2"/>
              <a:buNone/>
              <a:defRPr/>
            </a:pPr>
            <a:r>
              <a:rPr lang="en-US" sz="1600" b="1" dirty="0" smtClean="0">
                <a:latin typeface="Courier New" pitchFamily="49" charset="0"/>
                <a:ea typeface="+mn-ea"/>
              </a:rPr>
              <a:t>	  {</a:t>
            </a:r>
          </a:p>
          <a:p>
            <a:pPr marL="365760" indent="-283464" fontAlgn="auto">
              <a:lnSpc>
                <a:spcPct val="80000"/>
              </a:lnSpc>
              <a:spcAft>
                <a:spcPts val="0"/>
              </a:spcAft>
              <a:buFont typeface="Wingdings" pitchFamily="2" charset="2"/>
              <a:buNone/>
              <a:defRPr/>
            </a:pPr>
            <a:r>
              <a:rPr lang="en-US" sz="1600" b="1" dirty="0" smtClean="0">
                <a:latin typeface="Courier New" pitchFamily="49" charset="0"/>
                <a:ea typeface="+mn-ea"/>
              </a:rPr>
              <a:t>	  if((array[j]&lt;array[j-1])&amp;&amp;(select==1))//ascending order</a:t>
            </a:r>
          </a:p>
          <a:p>
            <a:pPr marL="365760" indent="-283464" fontAlgn="auto">
              <a:lnSpc>
                <a:spcPct val="80000"/>
              </a:lnSpc>
              <a:spcAft>
                <a:spcPts val="0"/>
              </a:spcAft>
              <a:buFont typeface="Wingdings" pitchFamily="2" charset="2"/>
              <a:buNone/>
              <a:defRPr/>
            </a:pPr>
            <a:r>
              <a:rPr lang="en-US" sz="1600" b="1" dirty="0" smtClean="0">
                <a:latin typeface="Courier New" pitchFamily="49" charset="0"/>
                <a:ea typeface="+mn-ea"/>
              </a:rPr>
              <a:t>		{</a:t>
            </a:r>
          </a:p>
          <a:p>
            <a:pPr marL="365760" indent="-283464" fontAlgn="auto">
              <a:lnSpc>
                <a:spcPct val="80000"/>
              </a:lnSpc>
              <a:spcAft>
                <a:spcPts val="0"/>
              </a:spcAft>
              <a:buFont typeface="Wingdings" pitchFamily="2" charset="2"/>
              <a:buNone/>
              <a:defRPr/>
            </a:pPr>
            <a:r>
              <a:rPr lang="en-US" sz="1600" b="1" dirty="0" smtClean="0">
                <a:latin typeface="Courier New" pitchFamily="49" charset="0"/>
                <a:ea typeface="+mn-ea"/>
              </a:rPr>
              <a:t>		    temp=array[j];</a:t>
            </a:r>
          </a:p>
          <a:p>
            <a:pPr marL="365760" indent="-283464" fontAlgn="auto">
              <a:lnSpc>
                <a:spcPct val="80000"/>
              </a:lnSpc>
              <a:spcAft>
                <a:spcPts val="0"/>
              </a:spcAft>
              <a:buFont typeface="Wingdings" pitchFamily="2" charset="2"/>
              <a:buNone/>
              <a:defRPr/>
            </a:pPr>
            <a:r>
              <a:rPr lang="en-US" sz="1600" b="1" dirty="0" smtClean="0">
                <a:latin typeface="Courier New" pitchFamily="49" charset="0"/>
                <a:ea typeface="+mn-ea"/>
              </a:rPr>
              <a:t>		    array[j]=array[j-1];</a:t>
            </a:r>
          </a:p>
          <a:p>
            <a:pPr marL="365760" indent="-283464" fontAlgn="auto">
              <a:lnSpc>
                <a:spcPct val="80000"/>
              </a:lnSpc>
              <a:spcAft>
                <a:spcPts val="0"/>
              </a:spcAft>
              <a:buFont typeface="Wingdings" pitchFamily="2" charset="2"/>
              <a:buNone/>
              <a:defRPr/>
            </a:pPr>
            <a:r>
              <a:rPr lang="en-US" sz="1600" b="1" dirty="0" smtClean="0">
                <a:latin typeface="Courier New" pitchFamily="49" charset="0"/>
                <a:ea typeface="+mn-ea"/>
              </a:rPr>
              <a:t>		    array[j-1]=temp;</a:t>
            </a:r>
          </a:p>
          <a:p>
            <a:pPr marL="365760" indent="-283464" fontAlgn="auto">
              <a:lnSpc>
                <a:spcPct val="80000"/>
              </a:lnSpc>
              <a:spcAft>
                <a:spcPts val="0"/>
              </a:spcAft>
              <a:buFont typeface="Wingdings" pitchFamily="2" charset="2"/>
              <a:buNone/>
              <a:defRPr/>
            </a:pPr>
            <a:r>
              <a:rPr lang="en-US" sz="1600" b="1" dirty="0" smtClean="0">
                <a:latin typeface="Courier New" pitchFamily="49" charset="0"/>
                <a:ea typeface="+mn-ea"/>
              </a:rPr>
              <a:t>		}</a:t>
            </a:r>
          </a:p>
          <a:p>
            <a:pPr marL="365760" indent="-283464" fontAlgn="auto">
              <a:lnSpc>
                <a:spcPct val="80000"/>
              </a:lnSpc>
              <a:spcAft>
                <a:spcPts val="0"/>
              </a:spcAft>
              <a:buFont typeface="Wingdings" pitchFamily="2" charset="2"/>
              <a:buNone/>
              <a:defRPr/>
            </a:pPr>
            <a:r>
              <a:rPr lang="en-US" sz="1600" b="1" dirty="0" smtClean="0">
                <a:latin typeface="Courier New" pitchFamily="49" charset="0"/>
                <a:ea typeface="+mn-ea"/>
              </a:rPr>
              <a:t>	  else if((array[j]&gt;array[j-1])&amp;&amp;(select==2))//descending order</a:t>
            </a:r>
          </a:p>
          <a:p>
            <a:pPr marL="365760" indent="-283464" fontAlgn="auto">
              <a:lnSpc>
                <a:spcPct val="80000"/>
              </a:lnSpc>
              <a:spcAft>
                <a:spcPts val="0"/>
              </a:spcAft>
              <a:buFont typeface="Wingdings" pitchFamily="2" charset="2"/>
              <a:buNone/>
              <a:defRPr/>
            </a:pPr>
            <a:r>
              <a:rPr lang="en-US" sz="1600" b="1" dirty="0" smtClean="0">
                <a:latin typeface="Courier New" pitchFamily="49" charset="0"/>
                <a:ea typeface="+mn-ea"/>
              </a:rPr>
              <a:t>		{</a:t>
            </a:r>
          </a:p>
          <a:p>
            <a:pPr marL="365760" indent="-283464" fontAlgn="auto">
              <a:lnSpc>
                <a:spcPct val="80000"/>
              </a:lnSpc>
              <a:spcAft>
                <a:spcPts val="0"/>
              </a:spcAft>
              <a:buFont typeface="Wingdings" pitchFamily="2" charset="2"/>
              <a:buNone/>
              <a:defRPr/>
            </a:pPr>
            <a:r>
              <a:rPr lang="en-US" sz="1600" b="1" dirty="0" smtClean="0">
                <a:latin typeface="Courier New" pitchFamily="49" charset="0"/>
                <a:ea typeface="+mn-ea"/>
              </a:rPr>
              <a:t>		    temp=array[j];</a:t>
            </a:r>
          </a:p>
          <a:p>
            <a:pPr marL="365760" indent="-283464" fontAlgn="auto">
              <a:lnSpc>
                <a:spcPct val="80000"/>
              </a:lnSpc>
              <a:spcAft>
                <a:spcPts val="0"/>
              </a:spcAft>
              <a:buFont typeface="Wingdings" pitchFamily="2" charset="2"/>
              <a:buNone/>
              <a:defRPr/>
            </a:pPr>
            <a:r>
              <a:rPr lang="en-US" sz="1600" b="1" dirty="0" smtClean="0">
                <a:latin typeface="Courier New" pitchFamily="49" charset="0"/>
                <a:ea typeface="+mn-ea"/>
              </a:rPr>
              <a:t>		    array[j]=array[j-1];</a:t>
            </a:r>
          </a:p>
          <a:p>
            <a:pPr marL="365760" indent="-283464" fontAlgn="auto">
              <a:lnSpc>
                <a:spcPct val="80000"/>
              </a:lnSpc>
              <a:spcAft>
                <a:spcPts val="0"/>
              </a:spcAft>
              <a:buFont typeface="Wingdings" pitchFamily="2" charset="2"/>
              <a:buNone/>
              <a:defRPr/>
            </a:pPr>
            <a:r>
              <a:rPr lang="en-US" sz="1600" b="1" dirty="0" smtClean="0">
                <a:latin typeface="Courier New" pitchFamily="49" charset="0"/>
                <a:ea typeface="+mn-ea"/>
              </a:rPr>
              <a:t>		    array[j-1]=temp;</a:t>
            </a:r>
          </a:p>
          <a:p>
            <a:pPr marL="365760" indent="-283464" fontAlgn="auto">
              <a:lnSpc>
                <a:spcPct val="80000"/>
              </a:lnSpc>
              <a:spcAft>
                <a:spcPts val="0"/>
              </a:spcAft>
              <a:buFont typeface="Wingdings" pitchFamily="2" charset="2"/>
              <a:buNone/>
              <a:defRPr/>
            </a:pPr>
            <a:r>
              <a:rPr lang="en-US" sz="1600" b="1" dirty="0" smtClean="0">
                <a:latin typeface="Courier New" pitchFamily="49" charset="0"/>
                <a:ea typeface="+mn-ea"/>
              </a:rPr>
              <a:t>		}</a:t>
            </a:r>
          </a:p>
          <a:p>
            <a:pPr marL="365760" indent="-283464" fontAlgn="auto">
              <a:lnSpc>
                <a:spcPct val="80000"/>
              </a:lnSpc>
              <a:spcAft>
                <a:spcPts val="0"/>
              </a:spcAft>
              <a:buFont typeface="Wingdings" pitchFamily="2" charset="2"/>
              <a:buNone/>
              <a:defRPr/>
            </a:pPr>
            <a:r>
              <a:rPr lang="en-US" sz="1600" b="1" dirty="0" smtClean="0">
                <a:latin typeface="Courier New" pitchFamily="49" charset="0"/>
                <a:ea typeface="+mn-ea"/>
              </a:rPr>
              <a:t>	}</a:t>
            </a:r>
          </a:p>
          <a:p>
            <a:pPr marL="365760" indent="-283464" fontAlgn="auto">
              <a:lnSpc>
                <a:spcPct val="80000"/>
              </a:lnSpc>
              <a:spcAft>
                <a:spcPts val="0"/>
              </a:spcAft>
              <a:buFont typeface="Wingdings" pitchFamily="2" charset="2"/>
              <a:buNone/>
              <a:defRPr/>
            </a:pPr>
            <a:r>
              <a:rPr lang="en-US" sz="1600" b="1" dirty="0" smtClean="0">
                <a:latin typeface="Courier New" pitchFamily="49" charset="0"/>
                <a:ea typeface="+mn-ea"/>
              </a:rPr>
              <a:t>}</a:t>
            </a:r>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vert="horz" wrap="square" lIns="91440" tIns="45720" rIns="91440" bIns="45720" numCol="1" anchorCtr="0" compatLnSpc="1">
            <a:prstTxWarp prst="textNoShape">
              <a:avLst/>
            </a:prstTxWarp>
          </a:bodyPr>
          <a:lstStyle/>
          <a:p>
            <a:r>
              <a:rPr lang="en-US">
                <a:effectLst>
                  <a:outerShdw blurRad="38100" dist="38100" dir="2700000" algn="tl">
                    <a:srgbClr val="DDDDDD"/>
                  </a:outerShdw>
                </a:effectLst>
                <a:latin typeface="Gill Sans MT" charset="0"/>
              </a:rPr>
              <a:t>Disadvantages of bubble sort</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74916832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71600" y="0"/>
            <a:ext cx="6377940" cy="6858000"/>
          </a:xfrm>
          <a:prstGeom prst="rect">
            <a:avLst/>
          </a:prstGeom>
        </p:spPr>
      </p:pic>
      <p:sp>
        <p:nvSpPr>
          <p:cNvPr id="4" name="Title 3"/>
          <p:cNvSpPr>
            <a:spLocks noGrp="1"/>
          </p:cNvSpPr>
          <p:nvPr>
            <p:ph type="title"/>
          </p:nvPr>
        </p:nvSpPr>
        <p:spPr/>
        <p:txBody>
          <a:bodyPr/>
          <a:lstStyle/>
          <a:p>
            <a:r>
              <a:rPr lang="en-US" dirty="0" smtClean="0"/>
              <a:t>Selection sort</a:t>
            </a: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9813917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What is selection sort</a:t>
            </a:r>
            <a:endParaRPr lang="en-US" dirty="0"/>
          </a:p>
        </p:txBody>
      </p:sp>
      <p:sp>
        <p:nvSpPr>
          <p:cNvPr id="2" name="Content Placeholder 1"/>
          <p:cNvSpPr>
            <a:spLocks noGrp="1"/>
          </p:cNvSpPr>
          <p:nvPr>
            <p:ph idx="1"/>
          </p:nvPr>
        </p:nvSpPr>
        <p:spPr/>
        <p:style>
          <a:lnRef idx="2">
            <a:schemeClr val="dk1"/>
          </a:lnRef>
          <a:fillRef idx="1">
            <a:schemeClr val="lt1"/>
          </a:fillRef>
          <a:effectRef idx="0">
            <a:schemeClr val="dk1"/>
          </a:effectRef>
          <a:fontRef idx="minor">
            <a:schemeClr val="dk1"/>
          </a:fontRef>
        </p:style>
        <p:txBody>
          <a:bodyPr>
            <a:normAutofit lnSpcReduction="10000"/>
          </a:bodyPr>
          <a:lstStyle/>
          <a:p>
            <a:pPr marL="0" indent="0">
              <a:buNone/>
            </a:pPr>
            <a:r>
              <a:rPr lang="en-US" dirty="0" smtClean="0"/>
              <a:t>Cut the story short</a:t>
            </a:r>
          </a:p>
          <a:p>
            <a:pPr marL="0" indent="0" algn="ctr">
              <a:buNone/>
            </a:pPr>
            <a:r>
              <a:rPr lang="en-US" dirty="0" smtClean="0"/>
              <a:t>“We find the smallest/largest elements and move to its actual position and we do swapping”</a:t>
            </a:r>
          </a:p>
          <a:p>
            <a:pPr marL="0" indent="0" algn="ctr">
              <a:buNone/>
            </a:pPr>
            <a:endParaRPr lang="en-US" dirty="0"/>
          </a:p>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r>
              <a:rPr lang="en-US" dirty="0" smtClean="0"/>
              <a:t>Understand?</a:t>
            </a:r>
            <a:endParaRPr lang="en-US" dirty="0"/>
          </a:p>
        </p:txBody>
      </p:sp>
      <p:sp>
        <p:nvSpPr>
          <p:cNvPr id="3" name="Rectangle 2"/>
          <p:cNvSpPr/>
          <p:nvPr/>
        </p:nvSpPr>
        <p:spPr>
          <a:xfrm>
            <a:off x="762000" y="3505200"/>
            <a:ext cx="4572000" cy="1477328"/>
          </a:xfrm>
          <a:prstGeom prst="rect">
            <a:avLst/>
          </a:prstGeom>
        </p:spPr>
        <p:txBody>
          <a:bodyPr>
            <a:spAutoFit/>
          </a:bodyPr>
          <a:lstStyle/>
          <a:p>
            <a:pPr marL="0" indent="0" algn="ctr">
              <a:buNone/>
            </a:pPr>
            <a:r>
              <a:rPr lang="en-US" b="1" i="1" dirty="0">
                <a:solidFill>
                  <a:srgbClr val="0000FF"/>
                </a:solidFill>
              </a:rPr>
              <a:t>Pros:</a:t>
            </a:r>
            <a:r>
              <a:rPr lang="en-US" i="1" dirty="0">
                <a:solidFill>
                  <a:srgbClr val="0000FF"/>
                </a:solidFill>
              </a:rPr>
              <a:t> </a:t>
            </a:r>
            <a:r>
              <a:rPr lang="en-US" i="1" dirty="0"/>
              <a:t>Simple and easy to implement.</a:t>
            </a:r>
            <a:br>
              <a:rPr lang="en-US" i="1" dirty="0"/>
            </a:br>
            <a:r>
              <a:rPr lang="en-US" b="1" i="1" dirty="0">
                <a:solidFill>
                  <a:srgbClr val="FF0000"/>
                </a:solidFill>
              </a:rPr>
              <a:t>Cons:</a:t>
            </a:r>
            <a:r>
              <a:rPr lang="en-US" i="1" dirty="0">
                <a:solidFill>
                  <a:srgbClr val="FF0000"/>
                </a:solidFill>
              </a:rPr>
              <a:t> </a:t>
            </a:r>
            <a:r>
              <a:rPr lang="en-US" i="1" dirty="0"/>
              <a:t>Inefficient for large lists, so similar to the more efficient </a:t>
            </a:r>
            <a:r>
              <a:rPr lang="en-US" i="1" dirty="0">
                <a:solidFill>
                  <a:schemeClr val="accent3">
                    <a:lumMod val="75000"/>
                  </a:schemeClr>
                </a:solidFill>
              </a:rPr>
              <a:t>insertion</a:t>
            </a:r>
            <a:r>
              <a:rPr lang="en-US" i="1" dirty="0"/>
              <a:t> sort that the insertion sort should be used in its place. </a:t>
            </a:r>
          </a:p>
        </p:txBody>
      </p:sp>
    </p:spTree>
    <p:extLst>
      <p:ext uri="{BB962C8B-B14F-4D97-AF65-F5344CB8AC3E}">
        <p14:creationId xmlns:p14="http://schemas.microsoft.com/office/powerpoint/2010/main" val="29393145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What is selection sort</a:t>
            </a:r>
            <a:endParaRPr lang="en-US" dirty="0"/>
          </a:p>
        </p:txBody>
      </p:sp>
      <p:pic>
        <p:nvPicPr>
          <p:cNvPr id="7" name="Picture 6"/>
          <p:cNvPicPr>
            <a:picLocks noChangeAspect="1"/>
          </p:cNvPicPr>
          <p:nvPr/>
        </p:nvPicPr>
        <p:blipFill>
          <a:blip r:embed="rId2"/>
          <a:stretch>
            <a:fillRect/>
          </a:stretch>
        </p:blipFill>
        <p:spPr>
          <a:xfrm>
            <a:off x="2667000" y="1219200"/>
            <a:ext cx="4140331" cy="5116078"/>
          </a:xfrm>
          <a:prstGeom prst="rect">
            <a:avLst/>
          </a:prstGeom>
        </p:spPr>
      </p:pic>
    </p:spTree>
    <p:extLst>
      <p:ext uri="{BB962C8B-B14F-4D97-AF65-F5344CB8AC3E}">
        <p14:creationId xmlns:p14="http://schemas.microsoft.com/office/powerpoint/2010/main" val="40310630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 Ascending Order</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8895644"/>
              </p:ext>
            </p:extLst>
          </p:nvPr>
        </p:nvGraphicFramePr>
        <p:xfrm>
          <a:off x="457200" y="1600200"/>
          <a:ext cx="8229599" cy="1112520"/>
        </p:xfrm>
        <a:graphic>
          <a:graphicData uri="http://schemas.openxmlformats.org/drawingml/2006/table">
            <a:tbl>
              <a:tblPr firstRow="1" bandRow="1">
                <a:tableStyleId>{5940675A-B579-460E-94D1-54222C63F5DA}</a:tableStyleId>
              </a:tblPr>
              <a:tblGrid>
                <a:gridCol w="1175657"/>
                <a:gridCol w="1175657"/>
                <a:gridCol w="1175657"/>
                <a:gridCol w="1175657"/>
                <a:gridCol w="1175657"/>
                <a:gridCol w="1175657"/>
                <a:gridCol w="1175657"/>
              </a:tblGrid>
              <a:tr h="370840">
                <a:tc>
                  <a:txBody>
                    <a:bodyPr/>
                    <a:lstStyle/>
                    <a:p>
                      <a:pPr algn="ctr"/>
                      <a:r>
                        <a:rPr lang="en-US" dirty="0" smtClean="0"/>
                        <a:t>Default</a:t>
                      </a:r>
                      <a:endParaRPr lang="en-US" dirty="0"/>
                    </a:p>
                  </a:txBody>
                  <a:tcPr/>
                </a:tc>
                <a:tc>
                  <a:txBody>
                    <a:bodyPr/>
                    <a:lstStyle/>
                    <a:p>
                      <a:pPr algn="ctr"/>
                      <a:r>
                        <a:rPr lang="en-US" dirty="0" smtClean="0"/>
                        <a:t>4</a:t>
                      </a:r>
                      <a:endParaRPr lang="en-US" dirty="0"/>
                    </a:p>
                  </a:txBody>
                  <a:tcPr/>
                </a:tc>
                <a:tc>
                  <a:txBody>
                    <a:bodyPr/>
                    <a:lstStyle/>
                    <a:p>
                      <a:pPr algn="ctr"/>
                      <a:r>
                        <a:rPr lang="en-US" dirty="0" smtClean="0"/>
                        <a:t>2</a:t>
                      </a:r>
                      <a:endParaRPr lang="en-US" dirty="0"/>
                    </a:p>
                  </a:txBody>
                  <a:tcPr/>
                </a:tc>
                <a:tc>
                  <a:txBody>
                    <a:bodyPr/>
                    <a:lstStyle/>
                    <a:p>
                      <a:pPr algn="ctr"/>
                      <a:r>
                        <a:rPr lang="en-US" dirty="0" smtClean="0"/>
                        <a:t>1</a:t>
                      </a:r>
                      <a:endParaRPr lang="en-US" dirty="0"/>
                    </a:p>
                  </a:txBody>
                  <a:tcPr/>
                </a:tc>
                <a:tc>
                  <a:txBody>
                    <a:bodyPr/>
                    <a:lstStyle/>
                    <a:p>
                      <a:pPr algn="ctr"/>
                      <a:r>
                        <a:rPr lang="en-US" dirty="0" smtClean="0"/>
                        <a:t>6</a:t>
                      </a:r>
                      <a:endParaRPr lang="en-US" dirty="0"/>
                    </a:p>
                  </a:txBody>
                  <a:tcPr/>
                </a:tc>
                <a:tc>
                  <a:txBody>
                    <a:bodyPr/>
                    <a:lstStyle/>
                    <a:p>
                      <a:pPr algn="ctr"/>
                      <a:r>
                        <a:rPr lang="en-US" dirty="0" smtClean="0"/>
                        <a:t>9</a:t>
                      </a:r>
                      <a:endParaRPr lang="en-US" dirty="0"/>
                    </a:p>
                  </a:txBody>
                  <a:tcPr/>
                </a:tc>
                <a:tc>
                  <a:txBody>
                    <a:bodyPr/>
                    <a:lstStyle/>
                    <a:p>
                      <a:pPr algn="ctr"/>
                      <a:r>
                        <a:rPr lang="en-US" dirty="0" smtClean="0"/>
                        <a:t>7</a:t>
                      </a:r>
                      <a:endParaRPr lang="en-US" dirty="0"/>
                    </a:p>
                  </a:txBody>
                  <a:tcPr/>
                </a:tc>
              </a:tr>
              <a:tr h="370840">
                <a:tc>
                  <a:txBody>
                    <a:bodyPr/>
                    <a:lstStyle/>
                    <a:p>
                      <a:pPr algn="ctr"/>
                      <a:r>
                        <a:rPr lang="en-US" dirty="0" smtClean="0"/>
                        <a:t>Pass 1</a:t>
                      </a: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r>
              <a:tr h="370840">
                <a:tc>
                  <a:txBody>
                    <a:bodyPr/>
                    <a:lstStyle/>
                    <a:p>
                      <a:pPr algn="ctr"/>
                      <a:r>
                        <a:rPr lang="en-US" dirty="0" smtClean="0"/>
                        <a:t>Pass 2</a:t>
                      </a: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r>
            </a:tbl>
          </a:graphicData>
        </a:graphic>
      </p:graphicFrame>
      <p:sp>
        <p:nvSpPr>
          <p:cNvPr id="6" name="TextBox 5"/>
          <p:cNvSpPr txBox="1"/>
          <p:nvPr/>
        </p:nvSpPr>
        <p:spPr>
          <a:xfrm>
            <a:off x="838200" y="2971800"/>
            <a:ext cx="7543801" cy="646331"/>
          </a:xfrm>
          <a:prstGeom prst="rect">
            <a:avLst/>
          </a:prstGeom>
          <a:noFill/>
        </p:spPr>
        <p:txBody>
          <a:bodyPr wrap="square" rtlCol="0">
            <a:spAutoFit/>
          </a:bodyPr>
          <a:lstStyle/>
          <a:p>
            <a:r>
              <a:rPr lang="en-US" dirty="0" smtClean="0"/>
              <a:t>At First, we try to search through the list to find the largest value (in this example – the largest one)</a:t>
            </a:r>
            <a:endParaRPr lang="en-US" dirty="0"/>
          </a:p>
        </p:txBody>
      </p:sp>
      <p:graphicFrame>
        <p:nvGraphicFramePr>
          <p:cNvPr id="8" name="Content Placeholder 3"/>
          <p:cNvGraphicFramePr>
            <a:graphicFrameLocks/>
          </p:cNvGraphicFramePr>
          <p:nvPr>
            <p:extLst>
              <p:ext uri="{D42A27DB-BD31-4B8C-83A1-F6EECF244321}">
                <p14:modId xmlns:p14="http://schemas.microsoft.com/office/powerpoint/2010/main" val="1130169161"/>
              </p:ext>
            </p:extLst>
          </p:nvPr>
        </p:nvGraphicFramePr>
        <p:xfrm>
          <a:off x="457200" y="4114800"/>
          <a:ext cx="8229599" cy="741680"/>
        </p:xfrm>
        <a:graphic>
          <a:graphicData uri="http://schemas.openxmlformats.org/drawingml/2006/table">
            <a:tbl>
              <a:tblPr firstRow="1" bandRow="1">
                <a:tableStyleId>{5940675A-B579-460E-94D1-54222C63F5DA}</a:tableStyleId>
              </a:tblPr>
              <a:tblGrid>
                <a:gridCol w="1175657"/>
                <a:gridCol w="1175657"/>
                <a:gridCol w="1175657"/>
                <a:gridCol w="1175657"/>
                <a:gridCol w="1175657"/>
                <a:gridCol w="1175657"/>
                <a:gridCol w="1175657"/>
              </a:tblGrid>
              <a:tr h="370840">
                <a:tc>
                  <a:txBody>
                    <a:bodyPr/>
                    <a:lstStyle/>
                    <a:p>
                      <a:pPr algn="ctr"/>
                      <a:r>
                        <a:rPr lang="en-US" dirty="0" smtClean="0"/>
                        <a:t>Default</a:t>
                      </a:r>
                      <a:endParaRPr lang="en-US" dirty="0"/>
                    </a:p>
                  </a:txBody>
                  <a:tcPr/>
                </a:tc>
                <a:tc>
                  <a:txBody>
                    <a:bodyPr/>
                    <a:lstStyle/>
                    <a:p>
                      <a:pPr algn="ctr"/>
                      <a:r>
                        <a:rPr lang="en-US" dirty="0" smtClean="0"/>
                        <a:t>4</a:t>
                      </a:r>
                      <a:endParaRPr lang="en-US" dirty="0"/>
                    </a:p>
                  </a:txBody>
                  <a:tcPr/>
                </a:tc>
                <a:tc>
                  <a:txBody>
                    <a:bodyPr/>
                    <a:lstStyle/>
                    <a:p>
                      <a:pPr algn="ctr"/>
                      <a:r>
                        <a:rPr lang="en-US" dirty="0" smtClean="0"/>
                        <a:t>2</a:t>
                      </a:r>
                      <a:endParaRPr lang="en-US" dirty="0"/>
                    </a:p>
                  </a:txBody>
                  <a:tcPr/>
                </a:tc>
                <a:tc>
                  <a:txBody>
                    <a:bodyPr/>
                    <a:lstStyle/>
                    <a:p>
                      <a:pPr algn="ctr"/>
                      <a:r>
                        <a:rPr lang="en-US" dirty="0" smtClean="0"/>
                        <a:t>1</a:t>
                      </a:r>
                      <a:endParaRPr lang="en-US" dirty="0"/>
                    </a:p>
                  </a:txBody>
                  <a:tcPr/>
                </a:tc>
                <a:tc>
                  <a:txBody>
                    <a:bodyPr/>
                    <a:lstStyle/>
                    <a:p>
                      <a:pPr algn="ctr"/>
                      <a:r>
                        <a:rPr lang="en-US" dirty="0" smtClean="0"/>
                        <a:t>6</a:t>
                      </a:r>
                      <a:endParaRPr lang="en-US" dirty="0"/>
                    </a:p>
                  </a:txBody>
                  <a:tcPr/>
                </a:tc>
                <a:tc>
                  <a:txBody>
                    <a:bodyPr/>
                    <a:lstStyle/>
                    <a:p>
                      <a:pPr algn="ctr"/>
                      <a:r>
                        <a:rPr lang="en-US" dirty="0" smtClean="0"/>
                        <a:t>9</a:t>
                      </a:r>
                      <a:endParaRPr lang="en-US" dirty="0"/>
                    </a:p>
                  </a:txBody>
                  <a:tcPr/>
                </a:tc>
                <a:tc>
                  <a:txBody>
                    <a:bodyPr/>
                    <a:lstStyle/>
                    <a:p>
                      <a:pPr algn="ctr"/>
                      <a:r>
                        <a:rPr lang="en-US" dirty="0" smtClean="0"/>
                        <a:t>7</a:t>
                      </a:r>
                      <a:endParaRPr lang="en-US" dirty="0"/>
                    </a:p>
                  </a:txBody>
                  <a:tcPr/>
                </a:tc>
              </a:tr>
              <a:tr h="370840">
                <a:tc>
                  <a:txBody>
                    <a:bodyPr/>
                    <a:lstStyle/>
                    <a:p>
                      <a:pPr algn="ctr"/>
                      <a:r>
                        <a:rPr lang="en-US" dirty="0" smtClean="0"/>
                        <a:t>Pass 1</a:t>
                      </a: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r>
                        <a:rPr lang="en-US" dirty="0" smtClean="0"/>
                        <a:t>7</a:t>
                      </a:r>
                      <a:endParaRPr lang="en-US" dirty="0"/>
                    </a:p>
                  </a:txBody>
                  <a:tcPr/>
                </a:tc>
                <a:tc>
                  <a:txBody>
                    <a:bodyPr/>
                    <a:lstStyle/>
                    <a:p>
                      <a:pPr algn="ctr"/>
                      <a:r>
                        <a:rPr lang="en-US" dirty="0" smtClean="0"/>
                        <a:t>9</a:t>
                      </a:r>
                      <a:endParaRPr lang="en-US" dirty="0"/>
                    </a:p>
                  </a:txBody>
                  <a:tcPr/>
                </a:tc>
              </a:tr>
            </a:tbl>
          </a:graphicData>
        </a:graphic>
      </p:graphicFrame>
      <p:sp>
        <p:nvSpPr>
          <p:cNvPr id="9" name="TextBox 8"/>
          <p:cNvSpPr txBox="1"/>
          <p:nvPr/>
        </p:nvSpPr>
        <p:spPr>
          <a:xfrm>
            <a:off x="4114800" y="5410200"/>
            <a:ext cx="4495800" cy="923330"/>
          </a:xfrm>
          <a:prstGeom prst="rect">
            <a:avLst/>
          </a:prstGeom>
          <a:noFill/>
        </p:spPr>
        <p:txBody>
          <a:bodyPr wrap="square" rtlCol="0">
            <a:spAutoFit/>
          </a:bodyPr>
          <a:lstStyle/>
          <a:p>
            <a:r>
              <a:rPr lang="en-US" dirty="0" smtClean="0"/>
              <a:t>We found “9” and put it at the end of list. And we put “7” to replace “9” position</a:t>
            </a:r>
            <a:endParaRPr lang="en-US" dirty="0"/>
          </a:p>
        </p:txBody>
      </p:sp>
      <p:sp>
        <p:nvSpPr>
          <p:cNvPr id="10" name="Oval 9"/>
          <p:cNvSpPr/>
          <p:nvPr/>
        </p:nvSpPr>
        <p:spPr>
          <a:xfrm>
            <a:off x="7543800" y="4419600"/>
            <a:ext cx="1066800" cy="4572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 name="Curved Connector 10"/>
          <p:cNvCxnSpPr>
            <a:stCxn id="10" idx="4"/>
            <a:endCxn id="12" idx="4"/>
          </p:cNvCxnSpPr>
          <p:nvPr/>
        </p:nvCxnSpPr>
        <p:spPr>
          <a:xfrm rot="5400000" flipH="1">
            <a:off x="7315200" y="4114800"/>
            <a:ext cx="381000" cy="1143000"/>
          </a:xfrm>
          <a:prstGeom prst="curvedConnector3">
            <a:avLst>
              <a:gd name="adj1" fmla="val -60000"/>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12" name="Oval 11"/>
          <p:cNvSpPr/>
          <p:nvPr/>
        </p:nvSpPr>
        <p:spPr>
          <a:xfrm>
            <a:off x="6400800" y="4038600"/>
            <a:ext cx="1066800" cy="4572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02718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Ascending Order</a:t>
            </a:r>
            <a:endParaRPr lang="en-US" dirty="0"/>
          </a:p>
        </p:txBody>
      </p:sp>
      <p:graphicFrame>
        <p:nvGraphicFramePr>
          <p:cNvPr id="8" name="Content Placeholder 3"/>
          <p:cNvGraphicFramePr>
            <a:graphicFrameLocks/>
          </p:cNvGraphicFramePr>
          <p:nvPr>
            <p:extLst>
              <p:ext uri="{D42A27DB-BD31-4B8C-83A1-F6EECF244321}">
                <p14:modId xmlns:p14="http://schemas.microsoft.com/office/powerpoint/2010/main" val="1133031414"/>
              </p:ext>
            </p:extLst>
          </p:nvPr>
        </p:nvGraphicFramePr>
        <p:xfrm>
          <a:off x="457200" y="1524000"/>
          <a:ext cx="8229599" cy="2225040"/>
        </p:xfrm>
        <a:graphic>
          <a:graphicData uri="http://schemas.openxmlformats.org/drawingml/2006/table">
            <a:tbl>
              <a:tblPr firstRow="1" bandRow="1">
                <a:tableStyleId>{5940675A-B579-460E-94D1-54222C63F5DA}</a:tableStyleId>
              </a:tblPr>
              <a:tblGrid>
                <a:gridCol w="1175657"/>
                <a:gridCol w="1175657"/>
                <a:gridCol w="1175657"/>
                <a:gridCol w="1175657"/>
                <a:gridCol w="1175657"/>
                <a:gridCol w="1175657"/>
                <a:gridCol w="1175657"/>
              </a:tblGrid>
              <a:tr h="370840">
                <a:tc>
                  <a:txBody>
                    <a:bodyPr/>
                    <a:lstStyle/>
                    <a:p>
                      <a:pPr algn="ctr"/>
                      <a:r>
                        <a:rPr lang="en-US" dirty="0" smtClean="0"/>
                        <a:t>Default</a:t>
                      </a:r>
                      <a:endParaRPr lang="en-US" dirty="0"/>
                    </a:p>
                  </a:txBody>
                  <a:tcPr/>
                </a:tc>
                <a:tc>
                  <a:txBody>
                    <a:bodyPr/>
                    <a:lstStyle/>
                    <a:p>
                      <a:pPr algn="ctr"/>
                      <a:r>
                        <a:rPr lang="en-US" dirty="0" smtClean="0"/>
                        <a:t>4</a:t>
                      </a:r>
                      <a:endParaRPr lang="en-US" dirty="0"/>
                    </a:p>
                  </a:txBody>
                  <a:tcPr/>
                </a:tc>
                <a:tc>
                  <a:txBody>
                    <a:bodyPr/>
                    <a:lstStyle/>
                    <a:p>
                      <a:pPr algn="ctr"/>
                      <a:r>
                        <a:rPr lang="en-US" dirty="0" smtClean="0"/>
                        <a:t>2</a:t>
                      </a:r>
                      <a:endParaRPr lang="en-US" dirty="0"/>
                    </a:p>
                  </a:txBody>
                  <a:tcPr/>
                </a:tc>
                <a:tc>
                  <a:txBody>
                    <a:bodyPr/>
                    <a:lstStyle/>
                    <a:p>
                      <a:pPr algn="ctr"/>
                      <a:r>
                        <a:rPr lang="en-US" dirty="0" smtClean="0"/>
                        <a:t>1</a:t>
                      </a:r>
                      <a:endParaRPr lang="en-US" dirty="0"/>
                    </a:p>
                  </a:txBody>
                  <a:tcPr/>
                </a:tc>
                <a:tc>
                  <a:txBody>
                    <a:bodyPr/>
                    <a:lstStyle/>
                    <a:p>
                      <a:pPr algn="ctr"/>
                      <a:r>
                        <a:rPr lang="en-US" dirty="0" smtClean="0"/>
                        <a:t>6</a:t>
                      </a:r>
                      <a:endParaRPr lang="en-US" dirty="0"/>
                    </a:p>
                  </a:txBody>
                  <a:tcPr/>
                </a:tc>
                <a:tc>
                  <a:txBody>
                    <a:bodyPr/>
                    <a:lstStyle/>
                    <a:p>
                      <a:pPr algn="ctr"/>
                      <a:r>
                        <a:rPr lang="en-US" dirty="0" smtClean="0"/>
                        <a:t>9</a:t>
                      </a:r>
                      <a:endParaRPr lang="en-US" dirty="0"/>
                    </a:p>
                  </a:txBody>
                  <a:tcPr/>
                </a:tc>
                <a:tc>
                  <a:txBody>
                    <a:bodyPr/>
                    <a:lstStyle/>
                    <a:p>
                      <a:pPr algn="ctr"/>
                      <a:r>
                        <a:rPr lang="en-US" dirty="0" smtClean="0"/>
                        <a:t>7</a:t>
                      </a:r>
                      <a:endParaRPr lang="en-US" dirty="0"/>
                    </a:p>
                  </a:txBody>
                  <a:tcPr/>
                </a:tc>
              </a:tr>
              <a:tr h="370840">
                <a:tc>
                  <a:txBody>
                    <a:bodyPr/>
                    <a:lstStyle/>
                    <a:p>
                      <a:pPr algn="ctr"/>
                      <a:r>
                        <a:rPr lang="en-US" dirty="0" smtClean="0"/>
                        <a:t>Pass 1</a:t>
                      </a:r>
                      <a:endParaRPr lang="en-US" dirty="0"/>
                    </a:p>
                  </a:txBody>
                  <a:tcPr/>
                </a:tc>
                <a:tc>
                  <a:txBody>
                    <a:bodyPr/>
                    <a:lstStyle/>
                    <a:p>
                      <a:pPr algn="ctr"/>
                      <a:r>
                        <a:rPr lang="en-US" dirty="0" smtClean="0"/>
                        <a:t>4</a:t>
                      </a:r>
                      <a:endParaRPr lang="en-US" dirty="0"/>
                    </a:p>
                  </a:txBody>
                  <a:tcPr>
                    <a:solidFill>
                      <a:srgbClr val="FFFF00"/>
                    </a:solidFill>
                  </a:tcPr>
                </a:tc>
                <a:tc>
                  <a:txBody>
                    <a:bodyPr/>
                    <a:lstStyle/>
                    <a:p>
                      <a:pPr algn="ctr"/>
                      <a:r>
                        <a:rPr lang="en-US" dirty="0" smtClean="0"/>
                        <a:t>2</a:t>
                      </a:r>
                      <a:endParaRPr lang="en-US" dirty="0"/>
                    </a:p>
                  </a:txBody>
                  <a:tcPr>
                    <a:solidFill>
                      <a:srgbClr val="FFFF00"/>
                    </a:solidFill>
                  </a:tcPr>
                </a:tc>
                <a:tc>
                  <a:txBody>
                    <a:bodyPr/>
                    <a:lstStyle/>
                    <a:p>
                      <a:pPr algn="ctr"/>
                      <a:r>
                        <a:rPr lang="en-US" dirty="0" smtClean="0"/>
                        <a:t>1</a:t>
                      </a:r>
                      <a:endParaRPr lang="en-US" dirty="0"/>
                    </a:p>
                  </a:txBody>
                  <a:tcPr>
                    <a:solidFill>
                      <a:srgbClr val="FFFF00"/>
                    </a:solidFill>
                  </a:tcPr>
                </a:tc>
                <a:tc>
                  <a:txBody>
                    <a:bodyPr/>
                    <a:lstStyle/>
                    <a:p>
                      <a:pPr algn="ctr"/>
                      <a:r>
                        <a:rPr lang="en-US" dirty="0" smtClean="0"/>
                        <a:t>6</a:t>
                      </a:r>
                      <a:endParaRPr lang="en-US" dirty="0"/>
                    </a:p>
                  </a:txBody>
                  <a:tcPr>
                    <a:solidFill>
                      <a:srgbClr val="FFFF00"/>
                    </a:solidFill>
                  </a:tcPr>
                </a:tc>
                <a:tc>
                  <a:txBody>
                    <a:bodyPr/>
                    <a:lstStyle/>
                    <a:p>
                      <a:pPr algn="ctr"/>
                      <a:r>
                        <a:rPr lang="en-US" dirty="0" smtClean="0"/>
                        <a:t>7</a:t>
                      </a:r>
                      <a:endParaRPr lang="en-US" dirty="0"/>
                    </a:p>
                  </a:txBody>
                  <a:tcPr>
                    <a:solidFill>
                      <a:srgbClr val="FFFF00"/>
                    </a:solidFill>
                  </a:tcPr>
                </a:tc>
                <a:tc>
                  <a:txBody>
                    <a:bodyPr/>
                    <a:lstStyle/>
                    <a:p>
                      <a:pPr algn="ctr"/>
                      <a:r>
                        <a:rPr lang="en-US" dirty="0" smtClean="0"/>
                        <a:t>9</a:t>
                      </a:r>
                      <a:endParaRPr lang="en-US" dirty="0"/>
                    </a:p>
                  </a:txBody>
                  <a:tcPr/>
                </a:tc>
              </a:tr>
              <a:tr h="370840">
                <a:tc>
                  <a:txBody>
                    <a:bodyPr/>
                    <a:lstStyle/>
                    <a:p>
                      <a:pPr algn="ctr"/>
                      <a:r>
                        <a:rPr lang="en-US" dirty="0" smtClean="0"/>
                        <a:t>Pass 2</a:t>
                      </a:r>
                      <a:endParaRPr lang="en-US" dirty="0"/>
                    </a:p>
                  </a:txBody>
                  <a:tcPr/>
                </a:tc>
                <a:tc>
                  <a:txBody>
                    <a:bodyPr/>
                    <a:lstStyle/>
                    <a:p>
                      <a:pPr algn="ctr"/>
                      <a:r>
                        <a:rPr lang="en-US" dirty="0" smtClean="0"/>
                        <a:t>4</a:t>
                      </a:r>
                      <a:endParaRPr lang="en-US" dirty="0"/>
                    </a:p>
                  </a:txBody>
                  <a:tcPr>
                    <a:solidFill>
                      <a:srgbClr val="FFFF00"/>
                    </a:solidFill>
                  </a:tcPr>
                </a:tc>
                <a:tc>
                  <a:txBody>
                    <a:bodyPr/>
                    <a:lstStyle/>
                    <a:p>
                      <a:pPr algn="ctr"/>
                      <a:r>
                        <a:rPr lang="en-US" dirty="0" smtClean="0"/>
                        <a:t>2</a:t>
                      </a:r>
                      <a:endParaRPr lang="en-US" dirty="0"/>
                    </a:p>
                  </a:txBody>
                  <a:tcPr>
                    <a:solidFill>
                      <a:srgbClr val="FFFF00"/>
                    </a:solidFill>
                  </a:tcPr>
                </a:tc>
                <a:tc>
                  <a:txBody>
                    <a:bodyPr/>
                    <a:lstStyle/>
                    <a:p>
                      <a:pPr algn="ctr"/>
                      <a:r>
                        <a:rPr lang="en-US" dirty="0" smtClean="0"/>
                        <a:t>1</a:t>
                      </a:r>
                      <a:endParaRPr lang="en-US" dirty="0"/>
                    </a:p>
                  </a:txBody>
                  <a:tcPr>
                    <a:solidFill>
                      <a:srgbClr val="FFFF00"/>
                    </a:solidFill>
                  </a:tcPr>
                </a:tc>
                <a:tc>
                  <a:txBody>
                    <a:bodyPr/>
                    <a:lstStyle/>
                    <a:p>
                      <a:pPr algn="ctr"/>
                      <a:r>
                        <a:rPr lang="en-US" dirty="0" smtClean="0"/>
                        <a:t>6</a:t>
                      </a:r>
                      <a:endParaRPr lang="en-US" dirty="0"/>
                    </a:p>
                  </a:txBody>
                  <a:tcPr>
                    <a:solidFill>
                      <a:srgbClr val="FFFF00"/>
                    </a:solidFill>
                  </a:tcPr>
                </a:tc>
                <a:tc>
                  <a:txBody>
                    <a:bodyPr/>
                    <a:lstStyle/>
                    <a:p>
                      <a:pPr algn="ctr"/>
                      <a:r>
                        <a:rPr lang="en-US" dirty="0" smtClean="0"/>
                        <a:t>7</a:t>
                      </a:r>
                      <a:endParaRPr lang="en-US" dirty="0"/>
                    </a:p>
                  </a:txBody>
                  <a:tcPr/>
                </a:tc>
                <a:tc>
                  <a:txBody>
                    <a:bodyPr/>
                    <a:lstStyle/>
                    <a:p>
                      <a:pPr algn="ctr"/>
                      <a:r>
                        <a:rPr lang="en-US" dirty="0" smtClean="0"/>
                        <a:t>9</a:t>
                      </a:r>
                      <a:endParaRPr lang="en-US" dirty="0"/>
                    </a:p>
                  </a:txBody>
                  <a:tcPr/>
                </a:tc>
              </a:tr>
              <a:tr h="370840">
                <a:tc>
                  <a:txBody>
                    <a:bodyPr/>
                    <a:lstStyle/>
                    <a:p>
                      <a:pPr algn="ctr"/>
                      <a:r>
                        <a:rPr lang="en-US" dirty="0" smtClean="0"/>
                        <a:t>Pass 3</a:t>
                      </a:r>
                      <a:endParaRPr lang="en-US" dirty="0"/>
                    </a:p>
                  </a:txBody>
                  <a:tcPr/>
                </a:tc>
                <a:tc>
                  <a:txBody>
                    <a:bodyPr/>
                    <a:lstStyle/>
                    <a:p>
                      <a:pPr algn="ctr"/>
                      <a:r>
                        <a:rPr lang="en-US" dirty="0" smtClean="0"/>
                        <a:t>4</a:t>
                      </a:r>
                      <a:endParaRPr lang="en-US" dirty="0"/>
                    </a:p>
                  </a:txBody>
                  <a:tcPr>
                    <a:solidFill>
                      <a:srgbClr val="FFFF00"/>
                    </a:solidFill>
                  </a:tcPr>
                </a:tc>
                <a:tc>
                  <a:txBody>
                    <a:bodyPr/>
                    <a:lstStyle/>
                    <a:p>
                      <a:pPr algn="ctr"/>
                      <a:r>
                        <a:rPr lang="en-US" dirty="0" smtClean="0"/>
                        <a:t>2</a:t>
                      </a:r>
                      <a:endParaRPr lang="en-US" dirty="0"/>
                    </a:p>
                  </a:txBody>
                  <a:tcPr>
                    <a:solidFill>
                      <a:srgbClr val="FFFF00"/>
                    </a:solidFill>
                  </a:tcPr>
                </a:tc>
                <a:tc>
                  <a:txBody>
                    <a:bodyPr/>
                    <a:lstStyle/>
                    <a:p>
                      <a:pPr algn="ctr"/>
                      <a:r>
                        <a:rPr lang="en-US" dirty="0" smtClean="0"/>
                        <a:t>1</a:t>
                      </a:r>
                      <a:endParaRPr lang="en-US" dirty="0"/>
                    </a:p>
                  </a:txBody>
                  <a:tcPr>
                    <a:solidFill>
                      <a:srgbClr val="FFFF00"/>
                    </a:solidFill>
                  </a:tcPr>
                </a:tc>
                <a:tc>
                  <a:txBody>
                    <a:bodyPr/>
                    <a:lstStyle/>
                    <a:p>
                      <a:pPr algn="ctr"/>
                      <a:r>
                        <a:rPr lang="en-US" dirty="0" smtClean="0"/>
                        <a:t>6</a:t>
                      </a:r>
                      <a:endParaRPr lang="en-US" dirty="0"/>
                    </a:p>
                  </a:txBody>
                  <a:tcPr/>
                </a:tc>
                <a:tc>
                  <a:txBody>
                    <a:bodyPr/>
                    <a:lstStyle/>
                    <a:p>
                      <a:pPr algn="ctr"/>
                      <a:r>
                        <a:rPr lang="en-US" dirty="0" smtClean="0"/>
                        <a:t>7</a:t>
                      </a:r>
                      <a:endParaRPr lang="en-US" dirty="0"/>
                    </a:p>
                  </a:txBody>
                  <a:tcPr/>
                </a:tc>
                <a:tc>
                  <a:txBody>
                    <a:bodyPr/>
                    <a:lstStyle/>
                    <a:p>
                      <a:pPr algn="ctr"/>
                      <a:r>
                        <a:rPr lang="en-US" dirty="0" smtClean="0"/>
                        <a:t>9</a:t>
                      </a:r>
                      <a:endParaRPr lang="en-US" dirty="0"/>
                    </a:p>
                  </a:txBody>
                  <a:tcPr/>
                </a:tc>
              </a:tr>
              <a:tr h="370840">
                <a:tc>
                  <a:txBody>
                    <a:bodyPr/>
                    <a:lstStyle/>
                    <a:p>
                      <a:pPr algn="ctr"/>
                      <a:r>
                        <a:rPr lang="en-US" dirty="0" smtClean="0"/>
                        <a:t>Pass 4</a:t>
                      </a:r>
                      <a:endParaRPr lang="en-US" dirty="0"/>
                    </a:p>
                  </a:txBody>
                  <a:tcPr/>
                </a:tc>
                <a:tc>
                  <a:txBody>
                    <a:bodyPr/>
                    <a:lstStyle/>
                    <a:p>
                      <a:pPr algn="ctr"/>
                      <a:r>
                        <a:rPr lang="en-US" dirty="0" smtClean="0"/>
                        <a:t>1</a:t>
                      </a:r>
                      <a:endParaRPr lang="en-US" dirty="0"/>
                    </a:p>
                  </a:txBody>
                  <a:tcPr>
                    <a:solidFill>
                      <a:srgbClr val="FFFF00"/>
                    </a:solidFill>
                  </a:tcPr>
                </a:tc>
                <a:tc>
                  <a:txBody>
                    <a:bodyPr/>
                    <a:lstStyle/>
                    <a:p>
                      <a:pPr algn="ctr"/>
                      <a:r>
                        <a:rPr lang="en-US" dirty="0" smtClean="0"/>
                        <a:t>2</a:t>
                      </a:r>
                      <a:endParaRPr lang="en-US" dirty="0"/>
                    </a:p>
                  </a:txBody>
                  <a:tcPr>
                    <a:solidFill>
                      <a:srgbClr val="FFFF00"/>
                    </a:solidFill>
                  </a:tcPr>
                </a:tc>
                <a:tc>
                  <a:txBody>
                    <a:bodyPr/>
                    <a:lstStyle/>
                    <a:p>
                      <a:pPr algn="ctr"/>
                      <a:r>
                        <a:rPr lang="en-US" dirty="0" smtClean="0"/>
                        <a:t>4</a:t>
                      </a:r>
                      <a:endParaRPr lang="en-US" dirty="0"/>
                    </a:p>
                  </a:txBody>
                  <a:tcPr/>
                </a:tc>
                <a:tc>
                  <a:txBody>
                    <a:bodyPr/>
                    <a:lstStyle/>
                    <a:p>
                      <a:pPr algn="ctr"/>
                      <a:r>
                        <a:rPr lang="en-US" dirty="0" smtClean="0"/>
                        <a:t>6</a:t>
                      </a:r>
                      <a:endParaRPr lang="en-US" dirty="0"/>
                    </a:p>
                  </a:txBody>
                  <a:tcPr/>
                </a:tc>
                <a:tc>
                  <a:txBody>
                    <a:bodyPr/>
                    <a:lstStyle/>
                    <a:p>
                      <a:pPr algn="ctr"/>
                      <a:r>
                        <a:rPr lang="en-US" dirty="0" smtClean="0"/>
                        <a:t>7</a:t>
                      </a:r>
                      <a:endParaRPr lang="en-US" dirty="0"/>
                    </a:p>
                  </a:txBody>
                  <a:tcPr/>
                </a:tc>
                <a:tc>
                  <a:txBody>
                    <a:bodyPr/>
                    <a:lstStyle/>
                    <a:p>
                      <a:pPr algn="ctr"/>
                      <a:r>
                        <a:rPr lang="en-US" dirty="0" smtClean="0"/>
                        <a:t>9</a:t>
                      </a:r>
                      <a:endParaRPr lang="en-US" dirty="0"/>
                    </a:p>
                  </a:txBody>
                  <a:tcPr/>
                </a:tc>
              </a:tr>
              <a:tr h="370840">
                <a:tc>
                  <a:txBody>
                    <a:bodyPr/>
                    <a:lstStyle/>
                    <a:p>
                      <a:pPr algn="ctr"/>
                      <a:r>
                        <a:rPr lang="en-US" dirty="0" smtClean="0"/>
                        <a:t>Pass 5</a:t>
                      </a:r>
                      <a:endParaRPr lang="en-US" dirty="0"/>
                    </a:p>
                  </a:txBody>
                  <a:tcPr/>
                </a:tc>
                <a:tc>
                  <a:txBody>
                    <a:bodyPr/>
                    <a:lstStyle/>
                    <a:p>
                      <a:pPr algn="ctr"/>
                      <a:r>
                        <a:rPr lang="en-US" dirty="0" smtClean="0"/>
                        <a:t>1</a:t>
                      </a:r>
                      <a:endParaRPr lang="en-US" dirty="0"/>
                    </a:p>
                  </a:txBody>
                  <a:tcPr/>
                </a:tc>
                <a:tc>
                  <a:txBody>
                    <a:bodyPr/>
                    <a:lstStyle/>
                    <a:p>
                      <a:pPr algn="ctr"/>
                      <a:r>
                        <a:rPr lang="en-US" dirty="0" smtClean="0"/>
                        <a:t>2</a:t>
                      </a:r>
                      <a:endParaRPr lang="en-US" dirty="0"/>
                    </a:p>
                  </a:txBody>
                  <a:tcPr/>
                </a:tc>
                <a:tc>
                  <a:txBody>
                    <a:bodyPr/>
                    <a:lstStyle/>
                    <a:p>
                      <a:pPr algn="ctr"/>
                      <a:r>
                        <a:rPr lang="en-US" dirty="0" smtClean="0"/>
                        <a:t>4</a:t>
                      </a:r>
                      <a:endParaRPr lang="en-US" dirty="0"/>
                    </a:p>
                  </a:txBody>
                  <a:tcPr/>
                </a:tc>
                <a:tc>
                  <a:txBody>
                    <a:bodyPr/>
                    <a:lstStyle/>
                    <a:p>
                      <a:pPr algn="ctr"/>
                      <a:r>
                        <a:rPr lang="en-US" dirty="0" smtClean="0"/>
                        <a:t>6</a:t>
                      </a:r>
                      <a:endParaRPr lang="en-US" dirty="0"/>
                    </a:p>
                  </a:txBody>
                  <a:tcPr/>
                </a:tc>
                <a:tc>
                  <a:txBody>
                    <a:bodyPr/>
                    <a:lstStyle/>
                    <a:p>
                      <a:pPr algn="ctr"/>
                      <a:r>
                        <a:rPr lang="en-US" dirty="0" smtClean="0"/>
                        <a:t>7</a:t>
                      </a:r>
                      <a:endParaRPr lang="en-US" dirty="0"/>
                    </a:p>
                  </a:txBody>
                  <a:tcPr/>
                </a:tc>
                <a:tc>
                  <a:txBody>
                    <a:bodyPr/>
                    <a:lstStyle/>
                    <a:p>
                      <a:pPr algn="ctr"/>
                      <a:r>
                        <a:rPr lang="en-US" dirty="0" smtClean="0"/>
                        <a:t>9</a:t>
                      </a:r>
                      <a:endParaRPr lang="en-US" dirty="0"/>
                    </a:p>
                  </a:txBody>
                  <a:tcPr/>
                </a:tc>
              </a:tr>
            </a:tbl>
          </a:graphicData>
        </a:graphic>
      </p:graphicFrame>
      <p:sp>
        <p:nvSpPr>
          <p:cNvPr id="9" name="TextBox 8"/>
          <p:cNvSpPr txBox="1"/>
          <p:nvPr/>
        </p:nvSpPr>
        <p:spPr>
          <a:xfrm>
            <a:off x="4114800" y="3962400"/>
            <a:ext cx="4495800" cy="1200329"/>
          </a:xfrm>
          <a:prstGeom prst="rect">
            <a:avLst/>
          </a:prstGeom>
          <a:noFill/>
        </p:spPr>
        <p:txBody>
          <a:bodyPr wrap="square" rtlCol="0">
            <a:spAutoFit/>
          </a:bodyPr>
          <a:lstStyle/>
          <a:p>
            <a:r>
              <a:rPr lang="en-US" dirty="0" smtClean="0"/>
              <a:t>Now, we only need to exclude “9” from its searching algorithm. But we look back for the rest. Now, the largest one is 7. And its stay.</a:t>
            </a:r>
            <a:endParaRPr lang="en-US" dirty="0"/>
          </a:p>
        </p:txBody>
      </p:sp>
      <p:sp>
        <p:nvSpPr>
          <p:cNvPr id="10" name="Oval 9"/>
          <p:cNvSpPr/>
          <p:nvPr/>
        </p:nvSpPr>
        <p:spPr>
          <a:xfrm>
            <a:off x="7543800" y="1828800"/>
            <a:ext cx="1066800" cy="4572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 name="Curved Connector 10"/>
          <p:cNvCxnSpPr>
            <a:stCxn id="10" idx="4"/>
            <a:endCxn id="12" idx="4"/>
          </p:cNvCxnSpPr>
          <p:nvPr/>
        </p:nvCxnSpPr>
        <p:spPr>
          <a:xfrm rot="5400000" flipH="1">
            <a:off x="7315200" y="1524000"/>
            <a:ext cx="381000" cy="1143000"/>
          </a:xfrm>
          <a:prstGeom prst="curvedConnector3">
            <a:avLst>
              <a:gd name="adj1" fmla="val -60000"/>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12" name="Oval 11"/>
          <p:cNvSpPr/>
          <p:nvPr/>
        </p:nvSpPr>
        <p:spPr>
          <a:xfrm>
            <a:off x="6400800" y="1447800"/>
            <a:ext cx="1066800" cy="4572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54184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Optimized Ascending Order </a:t>
            </a:r>
            <a:endParaRPr lang="en-US" dirty="0"/>
          </a:p>
        </p:txBody>
      </p:sp>
      <p:graphicFrame>
        <p:nvGraphicFramePr>
          <p:cNvPr id="8" name="Content Placeholder 3"/>
          <p:cNvGraphicFramePr>
            <a:graphicFrameLocks/>
          </p:cNvGraphicFramePr>
          <p:nvPr>
            <p:extLst>
              <p:ext uri="{D42A27DB-BD31-4B8C-83A1-F6EECF244321}">
                <p14:modId xmlns:p14="http://schemas.microsoft.com/office/powerpoint/2010/main" val="3803426305"/>
              </p:ext>
            </p:extLst>
          </p:nvPr>
        </p:nvGraphicFramePr>
        <p:xfrm>
          <a:off x="457200" y="1524000"/>
          <a:ext cx="8229599" cy="741680"/>
        </p:xfrm>
        <a:graphic>
          <a:graphicData uri="http://schemas.openxmlformats.org/drawingml/2006/table">
            <a:tbl>
              <a:tblPr firstRow="1" bandRow="1">
                <a:tableStyleId>{5940675A-B579-460E-94D1-54222C63F5DA}</a:tableStyleId>
              </a:tblPr>
              <a:tblGrid>
                <a:gridCol w="1175657"/>
                <a:gridCol w="1175657"/>
                <a:gridCol w="1175657"/>
                <a:gridCol w="1175657"/>
                <a:gridCol w="1175657"/>
                <a:gridCol w="1175657"/>
                <a:gridCol w="1175657"/>
              </a:tblGrid>
              <a:tr h="370840">
                <a:tc>
                  <a:txBody>
                    <a:bodyPr/>
                    <a:lstStyle/>
                    <a:p>
                      <a:pPr algn="ctr"/>
                      <a:r>
                        <a:rPr lang="en-US" dirty="0" smtClean="0"/>
                        <a:t>Default</a:t>
                      </a:r>
                      <a:endParaRPr lang="en-US" dirty="0"/>
                    </a:p>
                  </a:txBody>
                  <a:tcPr/>
                </a:tc>
                <a:tc>
                  <a:txBody>
                    <a:bodyPr/>
                    <a:lstStyle/>
                    <a:p>
                      <a:pPr algn="ctr"/>
                      <a:r>
                        <a:rPr lang="en-US" dirty="0" smtClean="0"/>
                        <a:t>4</a:t>
                      </a:r>
                      <a:endParaRPr lang="en-US" dirty="0"/>
                    </a:p>
                  </a:txBody>
                  <a:tcPr/>
                </a:tc>
                <a:tc>
                  <a:txBody>
                    <a:bodyPr/>
                    <a:lstStyle/>
                    <a:p>
                      <a:pPr algn="ctr"/>
                      <a:r>
                        <a:rPr lang="en-US" dirty="0" smtClean="0"/>
                        <a:t>2</a:t>
                      </a:r>
                      <a:endParaRPr lang="en-US" dirty="0"/>
                    </a:p>
                  </a:txBody>
                  <a:tcPr/>
                </a:tc>
                <a:tc>
                  <a:txBody>
                    <a:bodyPr/>
                    <a:lstStyle/>
                    <a:p>
                      <a:pPr algn="ctr"/>
                      <a:r>
                        <a:rPr lang="en-US" dirty="0" smtClean="0"/>
                        <a:t>1</a:t>
                      </a:r>
                      <a:endParaRPr lang="en-US" dirty="0"/>
                    </a:p>
                  </a:txBody>
                  <a:tcPr/>
                </a:tc>
                <a:tc>
                  <a:txBody>
                    <a:bodyPr/>
                    <a:lstStyle/>
                    <a:p>
                      <a:pPr algn="ctr"/>
                      <a:r>
                        <a:rPr lang="en-US" dirty="0" smtClean="0"/>
                        <a:t>6</a:t>
                      </a:r>
                      <a:endParaRPr lang="en-US" dirty="0"/>
                    </a:p>
                  </a:txBody>
                  <a:tcPr/>
                </a:tc>
                <a:tc>
                  <a:txBody>
                    <a:bodyPr/>
                    <a:lstStyle/>
                    <a:p>
                      <a:pPr algn="ctr"/>
                      <a:r>
                        <a:rPr lang="en-US" dirty="0" smtClean="0"/>
                        <a:t>9</a:t>
                      </a:r>
                      <a:endParaRPr lang="en-US" dirty="0"/>
                    </a:p>
                  </a:txBody>
                  <a:tcPr/>
                </a:tc>
                <a:tc>
                  <a:txBody>
                    <a:bodyPr/>
                    <a:lstStyle/>
                    <a:p>
                      <a:pPr algn="ctr"/>
                      <a:r>
                        <a:rPr lang="en-US" dirty="0" smtClean="0"/>
                        <a:t>7</a:t>
                      </a:r>
                      <a:endParaRPr lang="en-US" dirty="0"/>
                    </a:p>
                  </a:txBody>
                  <a:tcPr/>
                </a:tc>
              </a:tr>
              <a:tr h="370840">
                <a:tc>
                  <a:txBody>
                    <a:bodyPr/>
                    <a:lstStyle/>
                    <a:p>
                      <a:pPr algn="ctr"/>
                      <a:r>
                        <a:rPr lang="en-US" dirty="0" smtClean="0"/>
                        <a:t>Pass 1</a:t>
                      </a:r>
                      <a:endParaRPr lang="en-US" dirty="0"/>
                    </a:p>
                  </a:txBody>
                  <a:tcPr/>
                </a:tc>
                <a:tc>
                  <a:txBody>
                    <a:bodyPr/>
                    <a:lstStyle/>
                    <a:p>
                      <a:pPr algn="ctr"/>
                      <a:r>
                        <a:rPr lang="en-US" dirty="0" smtClean="0"/>
                        <a:t>4</a:t>
                      </a:r>
                      <a:endParaRPr lang="en-US" dirty="0"/>
                    </a:p>
                  </a:txBody>
                  <a:tcPr>
                    <a:solidFill>
                      <a:srgbClr val="FFFF00"/>
                    </a:solidFill>
                  </a:tcPr>
                </a:tc>
                <a:tc>
                  <a:txBody>
                    <a:bodyPr/>
                    <a:lstStyle/>
                    <a:p>
                      <a:pPr algn="ctr"/>
                      <a:r>
                        <a:rPr lang="en-US" dirty="0" smtClean="0"/>
                        <a:t>2</a:t>
                      </a:r>
                      <a:endParaRPr lang="en-US" dirty="0"/>
                    </a:p>
                  </a:txBody>
                  <a:tcPr>
                    <a:solidFill>
                      <a:srgbClr val="FFFF00"/>
                    </a:solidFill>
                  </a:tcPr>
                </a:tc>
                <a:tc>
                  <a:txBody>
                    <a:bodyPr/>
                    <a:lstStyle/>
                    <a:p>
                      <a:pPr algn="ctr"/>
                      <a:r>
                        <a:rPr lang="en-US" dirty="0" smtClean="0"/>
                        <a:t>1</a:t>
                      </a:r>
                      <a:endParaRPr lang="en-US" dirty="0"/>
                    </a:p>
                  </a:txBody>
                  <a:tcPr>
                    <a:solidFill>
                      <a:srgbClr val="FFFF00"/>
                    </a:solidFill>
                  </a:tcPr>
                </a:tc>
                <a:tc>
                  <a:txBody>
                    <a:bodyPr/>
                    <a:lstStyle/>
                    <a:p>
                      <a:pPr algn="ctr"/>
                      <a:r>
                        <a:rPr lang="en-US" dirty="0" smtClean="0"/>
                        <a:t>6</a:t>
                      </a:r>
                      <a:endParaRPr lang="en-US" dirty="0"/>
                    </a:p>
                  </a:txBody>
                  <a:tcPr>
                    <a:solidFill>
                      <a:srgbClr val="FFFF00"/>
                    </a:solidFill>
                  </a:tcPr>
                </a:tc>
                <a:tc>
                  <a:txBody>
                    <a:bodyPr/>
                    <a:lstStyle/>
                    <a:p>
                      <a:pPr algn="ctr"/>
                      <a:r>
                        <a:rPr lang="en-US" dirty="0" smtClean="0"/>
                        <a:t>7</a:t>
                      </a:r>
                      <a:endParaRPr lang="en-US" dirty="0"/>
                    </a:p>
                  </a:txBody>
                  <a:tcPr>
                    <a:solidFill>
                      <a:srgbClr val="FFFF00"/>
                    </a:solidFill>
                  </a:tcPr>
                </a:tc>
                <a:tc>
                  <a:txBody>
                    <a:bodyPr/>
                    <a:lstStyle/>
                    <a:p>
                      <a:pPr algn="ctr"/>
                      <a:r>
                        <a:rPr lang="en-US" dirty="0" smtClean="0"/>
                        <a:t>9</a:t>
                      </a:r>
                      <a:endParaRPr lang="en-US" dirty="0"/>
                    </a:p>
                  </a:txBody>
                  <a:tcPr/>
                </a:tc>
              </a:tr>
            </a:tbl>
          </a:graphicData>
        </a:graphic>
      </p:graphicFrame>
      <p:sp>
        <p:nvSpPr>
          <p:cNvPr id="9" name="TextBox 8"/>
          <p:cNvSpPr txBox="1"/>
          <p:nvPr/>
        </p:nvSpPr>
        <p:spPr>
          <a:xfrm>
            <a:off x="533400" y="2514600"/>
            <a:ext cx="8153400" cy="2862323"/>
          </a:xfrm>
          <a:prstGeom prst="rect">
            <a:avLst/>
          </a:prstGeom>
          <a:noFill/>
        </p:spPr>
        <p:txBody>
          <a:bodyPr wrap="square" rtlCol="0">
            <a:spAutoFit/>
          </a:bodyPr>
          <a:lstStyle/>
          <a:p>
            <a:pPr marL="285750" indent="-285750">
              <a:buFont typeface="Arial"/>
              <a:buChar char="•"/>
            </a:pPr>
            <a:r>
              <a:rPr lang="en-US" dirty="0"/>
              <a:t>E</a:t>
            </a:r>
            <a:r>
              <a:rPr lang="en-US" dirty="0" smtClean="0"/>
              <a:t>very pass we need to find the largest elements. </a:t>
            </a:r>
          </a:p>
          <a:p>
            <a:pPr marL="285750" indent="-285750">
              <a:buFont typeface="Arial"/>
              <a:buChar char="•"/>
            </a:pPr>
            <a:r>
              <a:rPr lang="en-US" dirty="0" smtClean="0"/>
              <a:t>But, for number “6” and “7”, we don’t want to run multiple pass just to find largest number.</a:t>
            </a:r>
          </a:p>
          <a:p>
            <a:pPr marL="285750" indent="-285750">
              <a:buFont typeface="Arial"/>
              <a:buChar char="•"/>
            </a:pPr>
            <a:r>
              <a:rPr lang="en-US" dirty="0" smtClean="0"/>
              <a:t>So, what we have to do is to label the second largest elements.</a:t>
            </a:r>
          </a:p>
          <a:p>
            <a:pPr marL="285750" indent="-285750">
              <a:buFont typeface="Arial"/>
              <a:buChar char="•"/>
            </a:pPr>
            <a:r>
              <a:rPr lang="en-US" dirty="0" smtClean="0"/>
              <a:t>For example. Current largest is 4. Then we find if there is any number largest than 4. So, it is number 6.</a:t>
            </a:r>
          </a:p>
          <a:p>
            <a:pPr marL="285750" indent="-285750">
              <a:buFont typeface="Arial"/>
              <a:buChar char="•"/>
            </a:pPr>
            <a:r>
              <a:rPr lang="en-US" dirty="0" smtClean="0"/>
              <a:t>Then, we will find the another largest. So, we will get number “7” to replace the largest of “6”. “7” becomes the largest, “6” becomes the 2</a:t>
            </a:r>
            <a:r>
              <a:rPr lang="en-US" baseline="30000" dirty="0" smtClean="0"/>
              <a:t>nd</a:t>
            </a:r>
            <a:r>
              <a:rPr lang="en-US" dirty="0" smtClean="0"/>
              <a:t> largest. So, we just leave it there.</a:t>
            </a:r>
          </a:p>
          <a:p>
            <a:pPr marL="285750" indent="-285750">
              <a:buFont typeface="Arial"/>
              <a:buChar char="•"/>
            </a:pPr>
            <a:r>
              <a:rPr lang="en-US" dirty="0" smtClean="0"/>
              <a:t>Notice that we could also create for 3</a:t>
            </a:r>
            <a:r>
              <a:rPr lang="en-US" baseline="30000" dirty="0" smtClean="0"/>
              <a:t>rd</a:t>
            </a:r>
            <a:r>
              <a:rPr lang="en-US" dirty="0" smtClean="0"/>
              <a:t> largest.</a:t>
            </a:r>
            <a:endParaRPr lang="en-US" dirty="0"/>
          </a:p>
        </p:txBody>
      </p:sp>
      <p:sp>
        <p:nvSpPr>
          <p:cNvPr id="10" name="Oval 9"/>
          <p:cNvSpPr/>
          <p:nvPr/>
        </p:nvSpPr>
        <p:spPr>
          <a:xfrm>
            <a:off x="7543800" y="1828800"/>
            <a:ext cx="1066800" cy="4572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 name="Curved Connector 10"/>
          <p:cNvCxnSpPr>
            <a:stCxn id="10" idx="4"/>
            <a:endCxn id="12" idx="4"/>
          </p:cNvCxnSpPr>
          <p:nvPr/>
        </p:nvCxnSpPr>
        <p:spPr>
          <a:xfrm rot="5400000" flipH="1">
            <a:off x="7315200" y="1524000"/>
            <a:ext cx="381000" cy="1143000"/>
          </a:xfrm>
          <a:prstGeom prst="curvedConnector3">
            <a:avLst>
              <a:gd name="adj1" fmla="val -60000"/>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12" name="Oval 11"/>
          <p:cNvSpPr/>
          <p:nvPr/>
        </p:nvSpPr>
        <p:spPr>
          <a:xfrm>
            <a:off x="6400800" y="1447800"/>
            <a:ext cx="1066800" cy="4572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30460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vert="horz" wrap="square" lIns="91440" tIns="45720" rIns="91440" bIns="45720" numCol="1" anchorCtr="0" compatLnSpc="1">
            <a:prstTxWarp prst="textNoShape">
              <a:avLst/>
            </a:prstTxWarp>
          </a:bodyPr>
          <a:lstStyle/>
          <a:p>
            <a:r>
              <a:rPr lang="en-US" dirty="0" smtClean="0">
                <a:effectLst>
                  <a:outerShdw blurRad="38100" dist="38100" dir="2700000" algn="tl">
                    <a:srgbClr val="DDDDDD"/>
                  </a:outerShdw>
                </a:effectLst>
                <a:latin typeface="Gill Sans MT" charset="0"/>
              </a:rPr>
              <a:t>Example: Descending Order</a:t>
            </a:r>
            <a:endParaRPr lang="en-US" dirty="0">
              <a:effectLst>
                <a:outerShdw blurRad="38100" dist="38100" dir="2700000" algn="tl">
                  <a:srgbClr val="DDDDDD"/>
                </a:outerShdw>
              </a:effectLst>
              <a:latin typeface="Gill Sans MT" charset="0"/>
            </a:endParaRPr>
          </a:p>
        </p:txBody>
      </p:sp>
      <p:sp>
        <p:nvSpPr>
          <p:cNvPr id="30723" name="Rectangle 3"/>
          <p:cNvSpPr>
            <a:spLocks noGrp="1" noChangeArrowheads="1"/>
          </p:cNvSpPr>
          <p:nvPr>
            <p:ph idx="1"/>
          </p:nvPr>
        </p:nvSpPr>
        <p:spPr/>
        <p:txBody>
          <a:bodyPr/>
          <a:lstStyle/>
          <a:p>
            <a:pPr>
              <a:lnSpc>
                <a:spcPct val="90000"/>
              </a:lnSpc>
            </a:pPr>
            <a:endParaRPr lang="en-US" sz="2000" dirty="0">
              <a:latin typeface="Gill Sans MT" charset="0"/>
            </a:endParaRPr>
          </a:p>
          <a:p>
            <a:pPr>
              <a:lnSpc>
                <a:spcPct val="90000"/>
              </a:lnSpc>
            </a:pPr>
            <a:endParaRPr lang="en-US" sz="2000" dirty="0">
              <a:latin typeface="Gill Sans MT" charset="0"/>
            </a:endParaRPr>
          </a:p>
          <a:p>
            <a:pPr>
              <a:lnSpc>
                <a:spcPct val="90000"/>
              </a:lnSpc>
              <a:buFont typeface="Wingdings" charset="0"/>
              <a:buNone/>
            </a:pPr>
            <a:endParaRPr lang="en-US" sz="2000" dirty="0">
              <a:latin typeface="Gill Sans MT" charset="0"/>
            </a:endParaRPr>
          </a:p>
          <a:p>
            <a:pPr>
              <a:lnSpc>
                <a:spcPct val="90000"/>
              </a:lnSpc>
            </a:pPr>
            <a:endParaRPr lang="en-US" sz="2000" dirty="0">
              <a:latin typeface="Gill Sans MT" charset="0"/>
            </a:endParaRPr>
          </a:p>
          <a:p>
            <a:pPr>
              <a:lnSpc>
                <a:spcPct val="90000"/>
              </a:lnSpc>
            </a:pPr>
            <a:endParaRPr lang="en-US" sz="2000" dirty="0">
              <a:latin typeface="Gill Sans MT" charset="0"/>
            </a:endParaRPr>
          </a:p>
          <a:p>
            <a:pPr>
              <a:lnSpc>
                <a:spcPct val="90000"/>
              </a:lnSpc>
            </a:pPr>
            <a:endParaRPr lang="en-US" sz="2000" dirty="0">
              <a:latin typeface="Gill Sans MT" charset="0"/>
            </a:endParaRPr>
          </a:p>
          <a:p>
            <a:pPr>
              <a:lnSpc>
                <a:spcPct val="90000"/>
              </a:lnSpc>
            </a:pPr>
            <a:endParaRPr lang="en-US" sz="2000" dirty="0">
              <a:latin typeface="Gill Sans MT" charset="0"/>
            </a:endParaRPr>
          </a:p>
          <a:p>
            <a:pPr>
              <a:lnSpc>
                <a:spcPct val="90000"/>
              </a:lnSpc>
            </a:pPr>
            <a:endParaRPr lang="en-US" sz="2000" dirty="0">
              <a:latin typeface="Gill Sans MT" charset="0"/>
            </a:endParaRPr>
          </a:p>
          <a:p>
            <a:pPr>
              <a:lnSpc>
                <a:spcPct val="90000"/>
              </a:lnSpc>
            </a:pPr>
            <a:endParaRPr lang="en-US" sz="2000" dirty="0">
              <a:latin typeface="Gill Sans MT" charset="0"/>
            </a:endParaRPr>
          </a:p>
          <a:p>
            <a:pPr>
              <a:lnSpc>
                <a:spcPct val="90000"/>
              </a:lnSpc>
            </a:pPr>
            <a:endParaRPr lang="en-US" sz="2000" dirty="0" smtClean="0">
              <a:latin typeface="Gill Sans MT" charset="0"/>
            </a:endParaRPr>
          </a:p>
          <a:p>
            <a:pPr>
              <a:lnSpc>
                <a:spcPct val="90000"/>
              </a:lnSpc>
            </a:pPr>
            <a:r>
              <a:rPr lang="en-US" sz="2000" dirty="0" smtClean="0">
                <a:latin typeface="Gill Sans MT" charset="0"/>
              </a:rPr>
              <a:t>While </a:t>
            </a:r>
            <a:r>
              <a:rPr lang="en-US" sz="2000" dirty="0">
                <a:latin typeface="Gill Sans MT" charset="0"/>
              </a:rPr>
              <a:t>being an easy sort to program, the selection sort is one of the least efficient.  The algorithm offers no way to end the sort early, even if it begins with an already sorted list.  </a:t>
            </a:r>
          </a:p>
        </p:txBody>
      </p:sp>
      <p:sp>
        <p:nvSpPr>
          <p:cNvPr id="30724" name="Text Box 6"/>
          <p:cNvSpPr txBox="1">
            <a:spLocks noChangeArrowheads="1"/>
          </p:cNvSpPr>
          <p:nvPr/>
        </p:nvSpPr>
        <p:spPr bwMode="auto">
          <a:xfrm>
            <a:off x="1295400" y="1600200"/>
            <a:ext cx="434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charset="0"/>
                <a:ea typeface="ＭＳ Ｐゴシック" charset="0"/>
              </a:defRPr>
            </a:lvl1pPr>
            <a:lvl2pPr marL="742950" indent="-285750">
              <a:defRPr>
                <a:solidFill>
                  <a:schemeClr val="tx1"/>
                </a:solidFill>
                <a:latin typeface="Tahoma" charset="0"/>
                <a:ea typeface="ＭＳ Ｐゴシック" charset="0"/>
              </a:defRPr>
            </a:lvl2pPr>
            <a:lvl3pPr marL="1143000" indent="-228600">
              <a:defRPr>
                <a:solidFill>
                  <a:schemeClr val="tx1"/>
                </a:solidFill>
                <a:latin typeface="Tahoma" charset="0"/>
                <a:ea typeface="ＭＳ Ｐゴシック" charset="0"/>
              </a:defRPr>
            </a:lvl3pPr>
            <a:lvl4pPr marL="1600200" indent="-228600">
              <a:defRPr>
                <a:solidFill>
                  <a:schemeClr val="tx1"/>
                </a:solidFill>
                <a:latin typeface="Tahoma" charset="0"/>
                <a:ea typeface="ＭＳ Ｐゴシック" charset="0"/>
              </a:defRPr>
            </a:lvl4pPr>
            <a:lvl5pPr marL="2057400" indent="-22860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pPr>
              <a:spcBef>
                <a:spcPct val="50000"/>
              </a:spcBef>
            </a:pPr>
            <a:r>
              <a:rPr lang="en-US" b="1">
                <a:solidFill>
                  <a:srgbClr val="002060"/>
                </a:solidFill>
              </a:rPr>
              <a:t>Selection sort for descending order</a:t>
            </a:r>
          </a:p>
        </p:txBody>
      </p:sp>
      <p:sp>
        <p:nvSpPr>
          <p:cNvPr id="30725" name="Text Box 8"/>
          <p:cNvSpPr txBox="1">
            <a:spLocks noChangeArrowheads="1"/>
          </p:cNvSpPr>
          <p:nvPr/>
        </p:nvSpPr>
        <p:spPr bwMode="auto">
          <a:xfrm>
            <a:off x="1524000" y="2209800"/>
            <a:ext cx="6400800" cy="284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charset="0"/>
                <a:ea typeface="ＭＳ Ｐゴシック" charset="0"/>
              </a:defRPr>
            </a:lvl1pPr>
            <a:lvl2pPr marL="742950" indent="-285750">
              <a:defRPr>
                <a:solidFill>
                  <a:schemeClr val="tx1"/>
                </a:solidFill>
                <a:latin typeface="Tahoma" charset="0"/>
                <a:ea typeface="ＭＳ Ｐゴシック" charset="0"/>
              </a:defRPr>
            </a:lvl2pPr>
            <a:lvl3pPr marL="1143000" indent="-228600">
              <a:defRPr>
                <a:solidFill>
                  <a:schemeClr val="tx1"/>
                </a:solidFill>
                <a:latin typeface="Tahoma" charset="0"/>
                <a:ea typeface="ＭＳ Ｐゴシック" charset="0"/>
              </a:defRPr>
            </a:lvl3pPr>
            <a:lvl4pPr marL="1600200" indent="-228600">
              <a:defRPr>
                <a:solidFill>
                  <a:schemeClr val="tx1"/>
                </a:solidFill>
                <a:latin typeface="Tahoma" charset="0"/>
                <a:ea typeface="ＭＳ Ｐゴシック" charset="0"/>
              </a:defRPr>
            </a:lvl4pPr>
            <a:lvl5pPr marL="2057400" indent="-228600">
              <a:defRPr>
                <a:solidFill>
                  <a:schemeClr val="tx1"/>
                </a:solidFill>
                <a:latin typeface="Tahoma" charset="0"/>
                <a:ea typeface="ＭＳ Ｐゴシック" charset="0"/>
              </a:defRPr>
            </a:lvl5pPr>
            <a:lvl6pPr marL="2514600" indent="-228600" eaLnBrk="0" fontAlgn="base" hangingPunct="0">
              <a:spcBef>
                <a:spcPct val="0"/>
              </a:spcBef>
              <a:spcAft>
                <a:spcPct val="0"/>
              </a:spcAft>
              <a:defRPr>
                <a:solidFill>
                  <a:schemeClr val="tx1"/>
                </a:solidFill>
                <a:latin typeface="Tahoma" charset="0"/>
                <a:ea typeface="ＭＳ Ｐゴシック" charset="0"/>
              </a:defRPr>
            </a:lvl6pPr>
            <a:lvl7pPr marL="2971800" indent="-228600" eaLnBrk="0" fontAlgn="base" hangingPunct="0">
              <a:spcBef>
                <a:spcPct val="0"/>
              </a:spcBef>
              <a:spcAft>
                <a:spcPct val="0"/>
              </a:spcAft>
              <a:defRPr>
                <a:solidFill>
                  <a:schemeClr val="tx1"/>
                </a:solidFill>
                <a:latin typeface="Tahoma" charset="0"/>
                <a:ea typeface="ＭＳ Ｐゴシック" charset="0"/>
              </a:defRPr>
            </a:lvl7pPr>
            <a:lvl8pPr marL="3429000" indent="-228600" eaLnBrk="0" fontAlgn="base" hangingPunct="0">
              <a:spcBef>
                <a:spcPct val="0"/>
              </a:spcBef>
              <a:spcAft>
                <a:spcPct val="0"/>
              </a:spcAft>
              <a:defRPr>
                <a:solidFill>
                  <a:schemeClr val="tx1"/>
                </a:solidFill>
                <a:latin typeface="Tahoma" charset="0"/>
                <a:ea typeface="ＭＳ Ｐゴシック" charset="0"/>
              </a:defRPr>
            </a:lvl8pPr>
            <a:lvl9pPr marL="3886200" indent="-228600" eaLnBrk="0" fontAlgn="base" hangingPunct="0">
              <a:spcBef>
                <a:spcPct val="0"/>
              </a:spcBef>
              <a:spcAft>
                <a:spcPct val="0"/>
              </a:spcAft>
              <a:defRPr>
                <a:solidFill>
                  <a:schemeClr val="tx1"/>
                </a:solidFill>
                <a:latin typeface="Tahoma" charset="0"/>
                <a:ea typeface="ＭＳ Ｐゴシック" charset="0"/>
              </a:defRPr>
            </a:lvl9pPr>
          </a:lstStyle>
          <a:p>
            <a:pPr>
              <a:spcBef>
                <a:spcPct val="50000"/>
              </a:spcBef>
            </a:pPr>
            <a:r>
              <a:rPr lang="en-US" dirty="0"/>
              <a:t>Begin:	84	69	76	86	94	91</a:t>
            </a:r>
          </a:p>
          <a:p>
            <a:pPr>
              <a:spcBef>
                <a:spcPct val="50000"/>
              </a:spcBef>
            </a:pPr>
            <a:r>
              <a:rPr lang="en-US" dirty="0"/>
              <a:t>Pass1:	</a:t>
            </a:r>
            <a:r>
              <a:rPr lang="en-US" b="1" dirty="0"/>
              <a:t>94</a:t>
            </a:r>
            <a:r>
              <a:rPr lang="en-US" dirty="0"/>
              <a:t>	69	76	86	84	91</a:t>
            </a:r>
          </a:p>
          <a:p>
            <a:pPr>
              <a:spcBef>
                <a:spcPct val="50000"/>
              </a:spcBef>
            </a:pPr>
            <a:r>
              <a:rPr lang="en-US" dirty="0"/>
              <a:t>Pass2:	94	</a:t>
            </a:r>
            <a:r>
              <a:rPr lang="en-US" b="1" dirty="0"/>
              <a:t>91</a:t>
            </a:r>
            <a:r>
              <a:rPr lang="en-US" dirty="0"/>
              <a:t>	76	86	84	69</a:t>
            </a:r>
          </a:p>
          <a:p>
            <a:pPr>
              <a:spcBef>
                <a:spcPct val="50000"/>
              </a:spcBef>
            </a:pPr>
            <a:r>
              <a:rPr lang="en-US" dirty="0"/>
              <a:t>Pass3:	94	91	</a:t>
            </a:r>
            <a:r>
              <a:rPr lang="en-US" b="1" dirty="0"/>
              <a:t>86</a:t>
            </a:r>
            <a:r>
              <a:rPr lang="en-US" dirty="0"/>
              <a:t>	76	84	69</a:t>
            </a:r>
          </a:p>
          <a:p>
            <a:pPr>
              <a:spcBef>
                <a:spcPct val="50000"/>
              </a:spcBef>
            </a:pPr>
            <a:r>
              <a:rPr lang="en-US" dirty="0"/>
              <a:t>Pass4:	94	91	86	</a:t>
            </a:r>
            <a:r>
              <a:rPr lang="en-US" b="1" dirty="0"/>
              <a:t>84</a:t>
            </a:r>
            <a:r>
              <a:rPr lang="en-US" dirty="0"/>
              <a:t>	76	69</a:t>
            </a:r>
          </a:p>
          <a:p>
            <a:pPr>
              <a:spcBef>
                <a:spcPct val="50000"/>
              </a:spcBef>
            </a:pPr>
            <a:r>
              <a:rPr lang="en-US" dirty="0"/>
              <a:t>Pass5:	94	91	86	84	</a:t>
            </a:r>
            <a:r>
              <a:rPr lang="en-US" b="1" dirty="0"/>
              <a:t>76</a:t>
            </a:r>
            <a:r>
              <a:rPr lang="en-US" dirty="0"/>
              <a:t>	69</a:t>
            </a:r>
          </a:p>
          <a:p>
            <a:pPr>
              <a:spcBef>
                <a:spcPct val="50000"/>
              </a:spcBef>
            </a:pPr>
            <a:r>
              <a:rPr lang="en-US" dirty="0"/>
              <a:t>(done)</a:t>
            </a: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vert="horz" wrap="square" lIns="91440" tIns="45720" rIns="91440" bIns="45720" numCol="1" anchorCtr="0" compatLnSpc="1">
            <a:prstTxWarp prst="textNoShape">
              <a:avLst/>
            </a:prstTxWarp>
          </a:bodyPr>
          <a:lstStyle/>
          <a:p>
            <a:r>
              <a:rPr lang="en-US">
                <a:effectLst>
                  <a:outerShdw blurRad="38100" dist="38100" dir="2700000" algn="tl">
                    <a:srgbClr val="DDDDDD"/>
                  </a:outerShdw>
                </a:effectLst>
                <a:latin typeface="Gill Sans MT" charset="0"/>
              </a:rPr>
              <a:t>Number of Comparisons</a:t>
            </a:r>
          </a:p>
        </p:txBody>
      </p:sp>
      <p:graphicFrame>
        <p:nvGraphicFramePr>
          <p:cNvPr id="3074" name="Object 3"/>
          <p:cNvGraphicFramePr>
            <a:graphicFrameLocks noGrp="1" noChangeAspect="1"/>
          </p:cNvGraphicFramePr>
          <p:nvPr>
            <p:ph idx="1"/>
            <p:extLst>
              <p:ext uri="{D42A27DB-BD31-4B8C-83A1-F6EECF244321}">
                <p14:modId xmlns:p14="http://schemas.microsoft.com/office/powerpoint/2010/main" val="737478580"/>
              </p:ext>
            </p:extLst>
          </p:nvPr>
        </p:nvGraphicFramePr>
        <p:xfrm>
          <a:off x="565150" y="2187575"/>
          <a:ext cx="8012113" cy="3349625"/>
        </p:xfrm>
        <a:graphic>
          <a:graphicData uri="http://schemas.openxmlformats.org/presentationml/2006/ole">
            <mc:AlternateContent xmlns:mc="http://schemas.openxmlformats.org/markup-compatibility/2006">
              <mc:Choice xmlns:v="urn:schemas-microsoft-com:vml" Requires="v">
                <p:oleObj spid="_x0000_s3131" name="Document" r:id="rId3" imgW="7988300" imgH="3340100" progId="Word.Document.8">
                  <p:embed/>
                </p:oleObj>
              </mc:Choice>
              <mc:Fallback>
                <p:oleObj name="Document" r:id="rId3" imgW="7988300" imgH="3340100" progId="Word.Document.8">
                  <p:embed/>
                  <p:pic>
                    <p:nvPicPr>
                      <p:cNvPr id="0" name="Object 3"/>
                      <p:cNvPicPr>
                        <a:picLocks noChangeAspect="1" noChangeArrowheads="1"/>
                      </p:cNvPicPr>
                      <p:nvPr/>
                    </p:nvPicPr>
                    <p:blipFill>
                      <a:blip r:embed="rId4"/>
                      <a:srcRect/>
                      <a:stretch>
                        <a:fillRect/>
                      </a:stretch>
                    </p:blipFill>
                    <p:spPr bwMode="auto">
                      <a:xfrm>
                        <a:off x="565150" y="2187575"/>
                        <a:ext cx="8012113" cy="3349625"/>
                      </a:xfrm>
                      <a:prstGeom prst="rect">
                        <a:avLst/>
                      </a:prstGeom>
                      <a:extLst>
                        <a:ext uri="{FAA26D3D-D897-4be2-8F04-BA451C77F1D7}">
                          <ma14:placeholderFlag xmlns:ma14="http://schemas.microsoft.com/office/mac/drawingml/2011/main" val="1"/>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vert="horz" wrap="square" lIns="91440" tIns="45720" rIns="91440" bIns="45720" numCol="1" anchorCtr="0" compatLnSpc="1">
            <a:prstTxWarp prst="textNoShape">
              <a:avLst/>
            </a:prstTxWarp>
          </a:bodyPr>
          <a:lstStyle/>
          <a:p>
            <a:r>
              <a:rPr lang="en-US" dirty="0">
                <a:effectLst>
                  <a:outerShdw blurRad="38100" dist="38100" dir="2700000" algn="tl">
                    <a:srgbClr val="DDDDDD"/>
                  </a:outerShdw>
                </a:effectLst>
                <a:latin typeface="Gill Sans MT" charset="0"/>
              </a:rPr>
              <a:t>Selection sort (continue)</a:t>
            </a:r>
          </a:p>
        </p:txBody>
      </p:sp>
      <p:sp>
        <p:nvSpPr>
          <p:cNvPr id="32771" name="Rectangle 3"/>
          <p:cNvSpPr>
            <a:spLocks noGrp="1" noChangeArrowheads="1"/>
          </p:cNvSpPr>
          <p:nvPr>
            <p:ph idx="1"/>
          </p:nvPr>
        </p:nvSpPr>
        <p:spPr/>
        <p:txBody>
          <a:bodyPr/>
          <a:lstStyle/>
          <a:p>
            <a:pPr>
              <a:lnSpc>
                <a:spcPct val="80000"/>
              </a:lnSpc>
              <a:buFont typeface="Wingdings" charset="0"/>
              <a:buNone/>
            </a:pPr>
            <a:r>
              <a:rPr lang="en-US" sz="1800" dirty="0">
                <a:latin typeface="Gill Sans MT" charset="0"/>
              </a:rPr>
              <a:t>for(a=0;a&lt;</a:t>
            </a:r>
            <a:r>
              <a:rPr lang="en-US" sz="1800" dirty="0" err="1">
                <a:latin typeface="Gill Sans MT" charset="0"/>
              </a:rPr>
              <a:t>size;a</a:t>
            </a:r>
            <a:r>
              <a:rPr lang="en-US" sz="1800" dirty="0">
                <a:latin typeface="Gill Sans MT" charset="0"/>
              </a:rPr>
              <a:t>++)</a:t>
            </a:r>
          </a:p>
          <a:p>
            <a:pPr>
              <a:lnSpc>
                <a:spcPct val="80000"/>
              </a:lnSpc>
              <a:buFont typeface="Wingdings" charset="0"/>
              <a:buNone/>
            </a:pPr>
            <a:r>
              <a:rPr lang="en-US" sz="1800" dirty="0">
                <a:latin typeface="Gill Sans MT" charset="0"/>
              </a:rPr>
              <a:t>{</a:t>
            </a:r>
          </a:p>
          <a:p>
            <a:pPr>
              <a:lnSpc>
                <a:spcPct val="80000"/>
              </a:lnSpc>
              <a:buFont typeface="Wingdings" charset="0"/>
              <a:buNone/>
            </a:pPr>
            <a:r>
              <a:rPr lang="en-US" sz="1800" dirty="0">
                <a:latin typeface="Gill Sans MT" charset="0"/>
              </a:rPr>
              <a:t>	</a:t>
            </a:r>
            <a:r>
              <a:rPr lang="en-US" sz="1800" dirty="0" smtClean="0">
                <a:latin typeface="Gill Sans MT" charset="0"/>
              </a:rPr>
              <a:t>smallest=</a:t>
            </a:r>
            <a:r>
              <a:rPr lang="en-US" sz="1800" dirty="0">
                <a:latin typeface="Gill Sans MT" charset="0"/>
              </a:rPr>
              <a:t>a;</a:t>
            </a:r>
          </a:p>
          <a:p>
            <a:pPr>
              <a:lnSpc>
                <a:spcPct val="80000"/>
              </a:lnSpc>
              <a:buFont typeface="Wingdings" charset="0"/>
              <a:buNone/>
            </a:pPr>
            <a:r>
              <a:rPr lang="en-US" sz="1800" dirty="0">
                <a:latin typeface="Gill Sans MT" charset="0"/>
              </a:rPr>
              <a:t>	for(b=a+1;b&lt;</a:t>
            </a:r>
            <a:r>
              <a:rPr lang="en-US" sz="1800" dirty="0" err="1">
                <a:latin typeface="Gill Sans MT" charset="0"/>
              </a:rPr>
              <a:t>size;b</a:t>
            </a:r>
            <a:r>
              <a:rPr lang="en-US" sz="1800" dirty="0">
                <a:latin typeface="Gill Sans MT" charset="0"/>
              </a:rPr>
              <a:t>++)</a:t>
            </a:r>
          </a:p>
          <a:p>
            <a:pPr>
              <a:lnSpc>
                <a:spcPct val="80000"/>
              </a:lnSpc>
              <a:buFont typeface="Wingdings" charset="0"/>
              <a:buNone/>
            </a:pPr>
            <a:r>
              <a:rPr lang="en-US" sz="1800" dirty="0">
                <a:latin typeface="Gill Sans MT" charset="0"/>
              </a:rPr>
              <a:t>		if(data[b]&lt;data[smallest])</a:t>
            </a:r>
          </a:p>
          <a:p>
            <a:pPr>
              <a:lnSpc>
                <a:spcPct val="80000"/>
              </a:lnSpc>
              <a:buFont typeface="Wingdings" charset="0"/>
              <a:buNone/>
            </a:pPr>
            <a:r>
              <a:rPr lang="en-US" sz="1800" dirty="0">
                <a:latin typeface="Gill Sans MT" charset="0"/>
              </a:rPr>
              <a:t>			smallest=b;</a:t>
            </a:r>
          </a:p>
          <a:p>
            <a:pPr>
              <a:lnSpc>
                <a:spcPct val="80000"/>
              </a:lnSpc>
              <a:buFont typeface="Wingdings" charset="0"/>
              <a:buNone/>
            </a:pPr>
            <a:r>
              <a:rPr lang="en-US" sz="1800" dirty="0">
                <a:latin typeface="Gill Sans MT" charset="0"/>
              </a:rPr>
              <a:t>	temp=data[a];</a:t>
            </a:r>
          </a:p>
          <a:p>
            <a:pPr>
              <a:lnSpc>
                <a:spcPct val="80000"/>
              </a:lnSpc>
              <a:buFont typeface="Wingdings" charset="0"/>
              <a:buNone/>
            </a:pPr>
            <a:r>
              <a:rPr lang="en-US" sz="1800" dirty="0">
                <a:latin typeface="Gill Sans MT" charset="0"/>
              </a:rPr>
              <a:t>	data[a]=data[smallest];</a:t>
            </a:r>
          </a:p>
          <a:p>
            <a:pPr>
              <a:lnSpc>
                <a:spcPct val="80000"/>
              </a:lnSpc>
              <a:buFont typeface="Wingdings" charset="0"/>
              <a:buNone/>
            </a:pPr>
            <a:r>
              <a:rPr lang="en-US" sz="1800" dirty="0">
                <a:latin typeface="Gill Sans MT" charset="0"/>
              </a:rPr>
              <a:t>	data[smallest]=temp;</a:t>
            </a:r>
          </a:p>
          <a:p>
            <a:pPr>
              <a:lnSpc>
                <a:spcPct val="80000"/>
              </a:lnSpc>
              <a:buFont typeface="Wingdings" charset="0"/>
              <a:buNone/>
            </a:pPr>
            <a:r>
              <a:rPr lang="en-US" sz="1800" dirty="0">
                <a:latin typeface="Gill Sans MT" charset="0"/>
              </a:rPr>
              <a:t>}</a:t>
            </a:r>
          </a:p>
          <a:p>
            <a:pPr>
              <a:lnSpc>
                <a:spcPct val="80000"/>
              </a:lnSpc>
              <a:buFont typeface="Wingdings" charset="0"/>
              <a:buNone/>
            </a:pPr>
            <a:endParaRPr lang="en-US" sz="1800" dirty="0">
              <a:latin typeface="Gill Sans MT" charset="0"/>
            </a:endParaRPr>
          </a:p>
          <a:p>
            <a:pPr>
              <a:lnSpc>
                <a:spcPct val="80000"/>
              </a:lnSpc>
              <a:buFont typeface="Wingdings" charset="0"/>
              <a:buNone/>
            </a:pPr>
            <a:r>
              <a:rPr lang="en-US" sz="1800" dirty="0">
                <a:latin typeface="Gill Sans MT" charset="0"/>
              </a:rPr>
              <a:t>Algorithm: array A with n elements</a:t>
            </a:r>
          </a:p>
          <a:p>
            <a:pPr>
              <a:lnSpc>
                <a:spcPct val="80000"/>
              </a:lnSpc>
              <a:buFont typeface="Wingdings" charset="0"/>
              <a:buAutoNum type="arabicPeriod"/>
            </a:pPr>
            <a:r>
              <a:rPr lang="en-US" sz="1800" dirty="0">
                <a:latin typeface="Gill Sans MT" charset="0"/>
              </a:rPr>
              <a:t>Find the smallest of A[1],A[2]…A[n] and swap the number in position A[1].</a:t>
            </a:r>
          </a:p>
          <a:p>
            <a:pPr>
              <a:lnSpc>
                <a:spcPct val="80000"/>
              </a:lnSpc>
              <a:buFont typeface="Wingdings" charset="0"/>
              <a:buAutoNum type="arabicPeriod"/>
            </a:pPr>
            <a:r>
              <a:rPr lang="en-US" sz="1800" dirty="0">
                <a:latin typeface="Gill Sans MT" charset="0"/>
              </a:rPr>
              <a:t>Find the next smallest value and swap in the 2</a:t>
            </a:r>
            <a:r>
              <a:rPr lang="en-US" sz="1800" baseline="30000" dirty="0">
                <a:latin typeface="Gill Sans MT" charset="0"/>
              </a:rPr>
              <a:t>nd</a:t>
            </a:r>
            <a:r>
              <a:rPr lang="en-US" sz="1800" dirty="0">
                <a:latin typeface="Gill Sans MT" charset="0"/>
              </a:rPr>
              <a:t> position A[2]. (A[1]≤A[2]).</a:t>
            </a:r>
          </a:p>
          <a:p>
            <a:pPr>
              <a:lnSpc>
                <a:spcPct val="80000"/>
              </a:lnSpc>
              <a:buFont typeface="Wingdings" charset="0"/>
              <a:buAutoNum type="arabicPeriod"/>
            </a:pPr>
            <a:r>
              <a:rPr lang="en-US" sz="1800" dirty="0">
                <a:latin typeface="Gill Sans MT" charset="0"/>
              </a:rPr>
              <a:t>Continue process until A[n-1]≤A[n].</a:t>
            </a:r>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vert="horz" wrap="square" lIns="91440" tIns="45720" rIns="91440" bIns="45720" numCol="1" anchorCtr="0" compatLnSpc="1">
            <a:prstTxWarp prst="textNoShape">
              <a:avLst/>
            </a:prstTxWarp>
          </a:bodyPr>
          <a:lstStyle/>
          <a:p>
            <a:r>
              <a:rPr lang="en-US">
                <a:effectLst>
                  <a:outerShdw blurRad="38100" dist="38100" dir="2700000" algn="tl">
                    <a:srgbClr val="DDDDDD"/>
                  </a:outerShdw>
                </a:effectLst>
                <a:latin typeface="Gill Sans MT" charset="0"/>
              </a:rPr>
              <a:t>Coding example</a:t>
            </a:r>
          </a:p>
        </p:txBody>
      </p:sp>
      <p:sp>
        <p:nvSpPr>
          <p:cNvPr id="26627" name="Rectangle 3"/>
          <p:cNvSpPr>
            <a:spLocks noGrp="1" noChangeArrowheads="1"/>
          </p:cNvSpPr>
          <p:nvPr>
            <p:ph idx="1"/>
          </p:nvPr>
        </p:nvSpPr>
        <p:spPr>
          <a:xfrm>
            <a:off x="1295400" y="1524000"/>
            <a:ext cx="7391400" cy="4876800"/>
          </a:xfrm>
        </p:spPr>
        <p:txBody>
          <a:bodyPr>
            <a:normAutofit/>
          </a:bodyPr>
          <a:lstStyle/>
          <a:p>
            <a:pPr marL="365760" indent="-283464" fontAlgn="auto">
              <a:lnSpc>
                <a:spcPct val="80000"/>
              </a:lnSpc>
              <a:spcAft>
                <a:spcPts val="0"/>
              </a:spcAft>
              <a:buFont typeface="Wingdings" pitchFamily="2" charset="2"/>
              <a:buNone/>
              <a:defRPr/>
            </a:pPr>
            <a:r>
              <a:rPr lang="en-US" sz="1600" b="1" dirty="0">
                <a:solidFill>
                  <a:srgbClr val="000000"/>
                </a:solidFill>
                <a:latin typeface="Courier New"/>
              </a:rPr>
              <a:t>void </a:t>
            </a:r>
            <a:r>
              <a:rPr lang="en-US" sz="1600" b="1" dirty="0" err="1">
                <a:solidFill>
                  <a:srgbClr val="000000"/>
                </a:solidFill>
                <a:latin typeface="Courier New"/>
              </a:rPr>
              <a:t>selectionSort</a:t>
            </a:r>
            <a:r>
              <a:rPr lang="en-US" sz="1600" b="1" dirty="0">
                <a:solidFill>
                  <a:srgbClr val="000000"/>
                </a:solidFill>
                <a:latin typeface="Courier New"/>
              </a:rPr>
              <a:t>(</a:t>
            </a:r>
            <a:r>
              <a:rPr lang="en-US" sz="1600" b="1" dirty="0" err="1">
                <a:solidFill>
                  <a:srgbClr val="000000"/>
                </a:solidFill>
                <a:latin typeface="Courier New"/>
              </a:rPr>
              <a:t>intdata</a:t>
            </a:r>
            <a:r>
              <a:rPr lang="en-US" sz="1600" b="1" dirty="0">
                <a:solidFill>
                  <a:srgbClr val="000000"/>
                </a:solidFill>
                <a:latin typeface="Courier New"/>
              </a:rPr>
              <a:t>[], </a:t>
            </a:r>
            <a:r>
              <a:rPr lang="en-US" sz="1600" b="1" dirty="0" err="1">
                <a:solidFill>
                  <a:srgbClr val="000000"/>
                </a:solidFill>
                <a:latin typeface="Courier New"/>
              </a:rPr>
              <a:t>intarray_size</a:t>
            </a:r>
            <a:r>
              <a:rPr lang="en-US" sz="1600" b="1" dirty="0" smtClean="0">
                <a:solidFill>
                  <a:srgbClr val="000000"/>
                </a:solidFill>
                <a:latin typeface="Courier New"/>
              </a:rPr>
              <a:t>)</a:t>
            </a:r>
          </a:p>
          <a:p>
            <a:pPr marL="365760" indent="-283464" fontAlgn="auto">
              <a:lnSpc>
                <a:spcPct val="80000"/>
              </a:lnSpc>
              <a:spcAft>
                <a:spcPts val="0"/>
              </a:spcAft>
              <a:buFont typeface="Wingdings" pitchFamily="2" charset="2"/>
              <a:buNone/>
              <a:defRPr/>
            </a:pPr>
            <a:r>
              <a:rPr lang="en-US" sz="1600" b="1" dirty="0" smtClean="0">
                <a:solidFill>
                  <a:srgbClr val="000000"/>
                </a:solidFill>
                <a:latin typeface="Courier New"/>
              </a:rPr>
              <a:t>{</a:t>
            </a:r>
          </a:p>
          <a:p>
            <a:pPr marL="365760" indent="-283464" fontAlgn="auto">
              <a:lnSpc>
                <a:spcPct val="80000"/>
              </a:lnSpc>
              <a:spcAft>
                <a:spcPts val="0"/>
              </a:spcAft>
              <a:buFont typeface="Wingdings" pitchFamily="2" charset="2"/>
              <a:buNone/>
              <a:defRPr/>
            </a:pPr>
            <a:r>
              <a:rPr lang="en-US" sz="1600" b="1" dirty="0">
                <a:solidFill>
                  <a:srgbClr val="000000"/>
                </a:solidFill>
                <a:latin typeface="Courier New"/>
              </a:rPr>
              <a:t>	</a:t>
            </a:r>
            <a:r>
              <a:rPr lang="en-US" sz="1600" b="1" dirty="0" err="1" smtClean="0">
                <a:solidFill>
                  <a:srgbClr val="000000"/>
                </a:solidFill>
                <a:latin typeface="Courier New"/>
              </a:rPr>
              <a:t>int</a:t>
            </a:r>
            <a:r>
              <a:rPr lang="en-US" sz="1600" b="1" dirty="0" smtClean="0">
                <a:solidFill>
                  <a:srgbClr val="000000"/>
                </a:solidFill>
                <a:latin typeface="Courier New"/>
              </a:rPr>
              <a:t> </a:t>
            </a:r>
            <a:r>
              <a:rPr lang="en-US" sz="1600" b="1" dirty="0" err="1" smtClean="0">
                <a:solidFill>
                  <a:srgbClr val="000000"/>
                </a:solidFill>
                <a:latin typeface="Courier New"/>
              </a:rPr>
              <a:t>i</a:t>
            </a:r>
            <a:r>
              <a:rPr lang="en-US" sz="1600" b="1" dirty="0">
                <a:solidFill>
                  <a:srgbClr val="000000"/>
                </a:solidFill>
                <a:latin typeface="Courier New"/>
              </a:rPr>
              <a:t>, j</a:t>
            </a:r>
            <a:r>
              <a:rPr lang="en-US" sz="1600" b="1" dirty="0" smtClean="0">
                <a:solidFill>
                  <a:srgbClr val="000000"/>
                </a:solidFill>
                <a:latin typeface="Courier New"/>
              </a:rPr>
              <a:t>;</a:t>
            </a:r>
          </a:p>
          <a:p>
            <a:pPr marL="365760" indent="-283464" fontAlgn="auto">
              <a:lnSpc>
                <a:spcPct val="80000"/>
              </a:lnSpc>
              <a:spcAft>
                <a:spcPts val="0"/>
              </a:spcAft>
              <a:buFont typeface="Wingdings" pitchFamily="2" charset="2"/>
              <a:buNone/>
              <a:defRPr/>
            </a:pPr>
            <a:r>
              <a:rPr lang="en-US" sz="1600" b="1" dirty="0">
                <a:solidFill>
                  <a:srgbClr val="000000"/>
                </a:solidFill>
                <a:latin typeface="Courier New"/>
              </a:rPr>
              <a:t>	</a:t>
            </a:r>
            <a:r>
              <a:rPr lang="en-US" sz="1600" b="1" dirty="0" err="1" smtClean="0">
                <a:solidFill>
                  <a:srgbClr val="000000"/>
                </a:solidFill>
                <a:latin typeface="Courier New"/>
              </a:rPr>
              <a:t>int</a:t>
            </a:r>
            <a:r>
              <a:rPr lang="en-US" sz="1600" b="1" dirty="0" smtClean="0">
                <a:solidFill>
                  <a:srgbClr val="000000"/>
                </a:solidFill>
                <a:latin typeface="Courier New"/>
              </a:rPr>
              <a:t> min</a:t>
            </a:r>
            <a:r>
              <a:rPr lang="en-US" sz="1600" b="1" dirty="0">
                <a:solidFill>
                  <a:srgbClr val="000000"/>
                </a:solidFill>
                <a:latin typeface="Courier New"/>
              </a:rPr>
              <a:t>, temp</a:t>
            </a:r>
            <a:r>
              <a:rPr lang="en-US" sz="1600" b="1" dirty="0" smtClean="0">
                <a:solidFill>
                  <a:srgbClr val="000000"/>
                </a:solidFill>
                <a:latin typeface="Courier New"/>
              </a:rPr>
              <a:t>;</a:t>
            </a:r>
          </a:p>
          <a:p>
            <a:pPr marL="365760" indent="-283464" fontAlgn="auto">
              <a:lnSpc>
                <a:spcPct val="80000"/>
              </a:lnSpc>
              <a:spcAft>
                <a:spcPts val="0"/>
              </a:spcAft>
              <a:buFont typeface="Wingdings" pitchFamily="2" charset="2"/>
              <a:buNone/>
              <a:defRPr/>
            </a:pPr>
            <a:endParaRPr lang="en-US" sz="1600" b="1" dirty="0">
              <a:solidFill>
                <a:srgbClr val="000000"/>
              </a:solidFill>
              <a:latin typeface="Courier New"/>
            </a:endParaRPr>
          </a:p>
          <a:p>
            <a:pPr marL="365760" indent="-283464" fontAlgn="auto">
              <a:lnSpc>
                <a:spcPct val="80000"/>
              </a:lnSpc>
              <a:spcAft>
                <a:spcPts val="0"/>
              </a:spcAft>
              <a:buFont typeface="Wingdings" pitchFamily="2" charset="2"/>
              <a:buNone/>
              <a:defRPr/>
            </a:pPr>
            <a:r>
              <a:rPr lang="en-US" sz="1600" b="1" dirty="0" smtClean="0">
                <a:solidFill>
                  <a:srgbClr val="000000"/>
                </a:solidFill>
                <a:latin typeface="Courier New"/>
              </a:rPr>
              <a:t>	for </a:t>
            </a:r>
            <a:r>
              <a:rPr lang="en-US" sz="1600" b="1" dirty="0">
                <a:solidFill>
                  <a:srgbClr val="000000"/>
                </a:solidFill>
                <a:latin typeface="Courier New"/>
              </a:rPr>
              <a:t>(</a:t>
            </a:r>
            <a:r>
              <a:rPr lang="en-US" sz="1600" b="1" dirty="0" err="1">
                <a:solidFill>
                  <a:srgbClr val="000000"/>
                </a:solidFill>
                <a:latin typeface="Courier New"/>
              </a:rPr>
              <a:t>i</a:t>
            </a:r>
            <a:r>
              <a:rPr lang="en-US" sz="1600" b="1" dirty="0">
                <a:solidFill>
                  <a:srgbClr val="000000"/>
                </a:solidFill>
                <a:latin typeface="Courier New"/>
              </a:rPr>
              <a:t>= 0; </a:t>
            </a:r>
            <a:r>
              <a:rPr lang="en-US" sz="1600" b="1" dirty="0" err="1">
                <a:solidFill>
                  <a:srgbClr val="000000"/>
                </a:solidFill>
                <a:latin typeface="Courier New"/>
              </a:rPr>
              <a:t>i</a:t>
            </a:r>
            <a:r>
              <a:rPr lang="en-US" sz="1600" b="1" dirty="0">
                <a:solidFill>
                  <a:srgbClr val="000000"/>
                </a:solidFill>
                <a:latin typeface="Courier New"/>
              </a:rPr>
              <a:t>&lt; array_size-1; </a:t>
            </a:r>
            <a:r>
              <a:rPr lang="en-US" sz="1600" b="1" dirty="0" err="1">
                <a:solidFill>
                  <a:srgbClr val="000000"/>
                </a:solidFill>
                <a:latin typeface="Courier New"/>
              </a:rPr>
              <a:t>i</a:t>
            </a:r>
            <a:r>
              <a:rPr lang="en-US" sz="1600" b="1" dirty="0">
                <a:solidFill>
                  <a:srgbClr val="000000"/>
                </a:solidFill>
                <a:latin typeface="Courier New"/>
              </a:rPr>
              <a:t>++</a:t>
            </a:r>
            <a:r>
              <a:rPr lang="en-US" sz="1600" b="1" dirty="0" smtClean="0">
                <a:solidFill>
                  <a:srgbClr val="000000"/>
                </a:solidFill>
                <a:latin typeface="Courier New"/>
              </a:rPr>
              <a:t>)</a:t>
            </a:r>
          </a:p>
          <a:p>
            <a:pPr marL="365760" indent="-283464" fontAlgn="auto">
              <a:lnSpc>
                <a:spcPct val="80000"/>
              </a:lnSpc>
              <a:spcAft>
                <a:spcPts val="0"/>
              </a:spcAft>
              <a:buFont typeface="Wingdings" pitchFamily="2" charset="2"/>
              <a:buNone/>
              <a:defRPr/>
            </a:pPr>
            <a:r>
              <a:rPr lang="en-US" sz="1600" b="1" dirty="0">
                <a:solidFill>
                  <a:srgbClr val="000000"/>
                </a:solidFill>
                <a:latin typeface="Courier New"/>
              </a:rPr>
              <a:t>	</a:t>
            </a:r>
            <a:r>
              <a:rPr lang="en-US" sz="1600" b="1" dirty="0" smtClean="0">
                <a:solidFill>
                  <a:srgbClr val="000000"/>
                </a:solidFill>
                <a:latin typeface="Courier New"/>
              </a:rPr>
              <a:t>{	</a:t>
            </a:r>
          </a:p>
          <a:p>
            <a:pPr marL="365760" indent="-283464" fontAlgn="auto">
              <a:lnSpc>
                <a:spcPct val="80000"/>
              </a:lnSpc>
              <a:spcAft>
                <a:spcPts val="0"/>
              </a:spcAft>
              <a:buFont typeface="Wingdings" pitchFamily="2" charset="2"/>
              <a:buNone/>
              <a:defRPr/>
            </a:pPr>
            <a:r>
              <a:rPr lang="en-US" sz="1600" b="1" dirty="0">
                <a:solidFill>
                  <a:srgbClr val="000000"/>
                </a:solidFill>
                <a:latin typeface="Courier New"/>
              </a:rPr>
              <a:t>	</a:t>
            </a:r>
            <a:r>
              <a:rPr lang="en-US" sz="1600" b="1" dirty="0" smtClean="0">
                <a:solidFill>
                  <a:srgbClr val="000000"/>
                </a:solidFill>
                <a:latin typeface="Courier New"/>
              </a:rPr>
              <a:t>		min </a:t>
            </a:r>
            <a:r>
              <a:rPr lang="en-US" sz="1600" b="1" dirty="0">
                <a:solidFill>
                  <a:srgbClr val="000000"/>
                </a:solidFill>
                <a:latin typeface="Courier New"/>
              </a:rPr>
              <a:t>= </a:t>
            </a:r>
            <a:r>
              <a:rPr lang="en-US" sz="1600" b="1" dirty="0" err="1">
                <a:solidFill>
                  <a:srgbClr val="000000"/>
                </a:solidFill>
                <a:latin typeface="Courier New"/>
              </a:rPr>
              <a:t>i</a:t>
            </a:r>
            <a:r>
              <a:rPr lang="en-US" sz="1600" b="1" dirty="0" smtClean="0">
                <a:solidFill>
                  <a:srgbClr val="000000"/>
                </a:solidFill>
                <a:latin typeface="Courier New"/>
              </a:rPr>
              <a:t>;</a:t>
            </a:r>
          </a:p>
          <a:p>
            <a:pPr marL="365760" indent="-283464" fontAlgn="auto">
              <a:lnSpc>
                <a:spcPct val="80000"/>
              </a:lnSpc>
              <a:spcAft>
                <a:spcPts val="0"/>
              </a:spcAft>
              <a:buFont typeface="Wingdings" pitchFamily="2" charset="2"/>
              <a:buNone/>
              <a:defRPr/>
            </a:pPr>
            <a:r>
              <a:rPr lang="en-US" sz="1600" b="1" dirty="0">
                <a:solidFill>
                  <a:srgbClr val="000000"/>
                </a:solidFill>
                <a:latin typeface="Courier New"/>
              </a:rPr>
              <a:t>	</a:t>
            </a:r>
            <a:r>
              <a:rPr lang="en-US" sz="1600" b="1" dirty="0" smtClean="0">
                <a:solidFill>
                  <a:srgbClr val="000000"/>
                </a:solidFill>
                <a:latin typeface="Courier New"/>
              </a:rPr>
              <a:t>		for </a:t>
            </a:r>
            <a:r>
              <a:rPr lang="en-US" sz="1600" b="1" dirty="0">
                <a:solidFill>
                  <a:srgbClr val="000000"/>
                </a:solidFill>
                <a:latin typeface="Courier New"/>
              </a:rPr>
              <a:t>(j = i+1; j &lt; </a:t>
            </a:r>
            <a:r>
              <a:rPr lang="en-US" sz="1600" b="1" dirty="0" err="1">
                <a:solidFill>
                  <a:srgbClr val="000000"/>
                </a:solidFill>
                <a:latin typeface="Courier New"/>
              </a:rPr>
              <a:t>array_size</a:t>
            </a:r>
            <a:r>
              <a:rPr lang="en-US" sz="1600" b="1" dirty="0">
                <a:solidFill>
                  <a:srgbClr val="000000"/>
                </a:solidFill>
                <a:latin typeface="Courier New"/>
              </a:rPr>
              <a:t>; j++</a:t>
            </a:r>
            <a:r>
              <a:rPr lang="en-US" sz="1600" b="1" dirty="0" smtClean="0">
                <a:solidFill>
                  <a:srgbClr val="000000"/>
                </a:solidFill>
                <a:latin typeface="Courier New"/>
              </a:rPr>
              <a:t>)</a:t>
            </a:r>
          </a:p>
          <a:p>
            <a:pPr marL="365760" indent="-283464" fontAlgn="auto">
              <a:lnSpc>
                <a:spcPct val="80000"/>
              </a:lnSpc>
              <a:spcAft>
                <a:spcPts val="0"/>
              </a:spcAft>
              <a:buFont typeface="Wingdings" pitchFamily="2" charset="2"/>
              <a:buNone/>
              <a:defRPr/>
            </a:pPr>
            <a:r>
              <a:rPr lang="en-US" sz="1600" b="1" dirty="0">
                <a:solidFill>
                  <a:srgbClr val="000000"/>
                </a:solidFill>
                <a:latin typeface="Courier New"/>
              </a:rPr>
              <a:t>	</a:t>
            </a:r>
            <a:r>
              <a:rPr lang="en-US" sz="1600" b="1" dirty="0" smtClean="0">
                <a:solidFill>
                  <a:srgbClr val="000000"/>
                </a:solidFill>
                <a:latin typeface="Courier New"/>
              </a:rPr>
              <a:t>			{	</a:t>
            </a:r>
          </a:p>
          <a:p>
            <a:pPr marL="365760" indent="-283464" fontAlgn="auto">
              <a:lnSpc>
                <a:spcPct val="80000"/>
              </a:lnSpc>
              <a:spcAft>
                <a:spcPts val="0"/>
              </a:spcAft>
              <a:buFont typeface="Wingdings" pitchFamily="2" charset="2"/>
              <a:buNone/>
              <a:defRPr/>
            </a:pPr>
            <a:r>
              <a:rPr lang="en-US" sz="1600" b="1" dirty="0">
                <a:solidFill>
                  <a:srgbClr val="000000"/>
                </a:solidFill>
                <a:latin typeface="Courier New"/>
              </a:rPr>
              <a:t>	</a:t>
            </a:r>
            <a:r>
              <a:rPr lang="en-US" sz="1600" b="1" dirty="0" smtClean="0">
                <a:solidFill>
                  <a:srgbClr val="000000"/>
                </a:solidFill>
                <a:latin typeface="Courier New"/>
              </a:rPr>
              <a:t>			if </a:t>
            </a:r>
            <a:r>
              <a:rPr lang="en-US" sz="1600" b="1" dirty="0">
                <a:solidFill>
                  <a:srgbClr val="000000"/>
                </a:solidFill>
                <a:latin typeface="Courier New"/>
              </a:rPr>
              <a:t>(data[j] &lt; data[min])min = j</a:t>
            </a:r>
            <a:r>
              <a:rPr lang="en-US" sz="1600" b="1" dirty="0" smtClean="0">
                <a:solidFill>
                  <a:srgbClr val="000000"/>
                </a:solidFill>
                <a:latin typeface="Courier New"/>
              </a:rPr>
              <a:t>;</a:t>
            </a:r>
          </a:p>
          <a:p>
            <a:pPr marL="365760" indent="-283464" fontAlgn="auto">
              <a:lnSpc>
                <a:spcPct val="80000"/>
              </a:lnSpc>
              <a:spcAft>
                <a:spcPts val="0"/>
              </a:spcAft>
              <a:buFont typeface="Wingdings" pitchFamily="2" charset="2"/>
              <a:buNone/>
              <a:defRPr/>
            </a:pPr>
            <a:r>
              <a:rPr lang="en-US" sz="1600" b="1" dirty="0">
                <a:solidFill>
                  <a:srgbClr val="000000"/>
                </a:solidFill>
                <a:latin typeface="Courier New"/>
              </a:rPr>
              <a:t>	</a:t>
            </a:r>
            <a:r>
              <a:rPr lang="en-US" sz="1600" b="1" dirty="0" smtClean="0">
                <a:solidFill>
                  <a:srgbClr val="000000"/>
                </a:solidFill>
                <a:latin typeface="Courier New"/>
              </a:rPr>
              <a:t>			}</a:t>
            </a:r>
          </a:p>
          <a:p>
            <a:pPr marL="365760" indent="-283464" fontAlgn="auto">
              <a:lnSpc>
                <a:spcPct val="80000"/>
              </a:lnSpc>
              <a:spcAft>
                <a:spcPts val="0"/>
              </a:spcAft>
              <a:buFont typeface="Wingdings" pitchFamily="2" charset="2"/>
              <a:buNone/>
              <a:defRPr/>
            </a:pPr>
            <a:r>
              <a:rPr lang="en-US" sz="1600" b="1" dirty="0">
                <a:solidFill>
                  <a:srgbClr val="000000"/>
                </a:solidFill>
                <a:latin typeface="Courier New"/>
              </a:rPr>
              <a:t>	</a:t>
            </a:r>
            <a:r>
              <a:rPr lang="en-US" sz="1600" b="1" dirty="0" smtClean="0">
                <a:solidFill>
                  <a:srgbClr val="000000"/>
                </a:solidFill>
                <a:latin typeface="Courier New"/>
              </a:rPr>
              <a:t>		temp </a:t>
            </a:r>
            <a:r>
              <a:rPr lang="en-US" sz="1600" b="1" dirty="0">
                <a:solidFill>
                  <a:srgbClr val="000000"/>
                </a:solidFill>
                <a:latin typeface="Courier New"/>
              </a:rPr>
              <a:t>= data[</a:t>
            </a:r>
            <a:r>
              <a:rPr lang="en-US" sz="1600" b="1" dirty="0" err="1">
                <a:solidFill>
                  <a:srgbClr val="000000"/>
                </a:solidFill>
                <a:latin typeface="Courier New"/>
              </a:rPr>
              <a:t>i</a:t>
            </a:r>
            <a:r>
              <a:rPr lang="en-US" sz="1600" b="1" dirty="0">
                <a:solidFill>
                  <a:srgbClr val="000000"/>
                </a:solidFill>
                <a:latin typeface="Courier New"/>
              </a:rPr>
              <a:t>]</a:t>
            </a:r>
            <a:r>
              <a:rPr lang="en-US" sz="1600" b="1" dirty="0" smtClean="0">
                <a:solidFill>
                  <a:srgbClr val="000000"/>
                </a:solidFill>
                <a:latin typeface="Courier New"/>
              </a:rPr>
              <a:t>;</a:t>
            </a:r>
          </a:p>
          <a:p>
            <a:pPr marL="365760" indent="-283464" fontAlgn="auto">
              <a:lnSpc>
                <a:spcPct val="80000"/>
              </a:lnSpc>
              <a:spcAft>
                <a:spcPts val="0"/>
              </a:spcAft>
              <a:buFont typeface="Wingdings" pitchFamily="2" charset="2"/>
              <a:buNone/>
              <a:defRPr/>
            </a:pPr>
            <a:r>
              <a:rPr lang="en-US" sz="1600" b="1" dirty="0">
                <a:solidFill>
                  <a:srgbClr val="000000"/>
                </a:solidFill>
                <a:latin typeface="Courier New"/>
              </a:rPr>
              <a:t>	</a:t>
            </a:r>
            <a:r>
              <a:rPr lang="en-US" sz="1600" b="1" dirty="0" smtClean="0">
                <a:solidFill>
                  <a:srgbClr val="000000"/>
                </a:solidFill>
                <a:latin typeface="Courier New"/>
              </a:rPr>
              <a:t>		data</a:t>
            </a:r>
            <a:r>
              <a:rPr lang="en-US" sz="1600" b="1" dirty="0">
                <a:solidFill>
                  <a:srgbClr val="000000"/>
                </a:solidFill>
                <a:latin typeface="Courier New"/>
              </a:rPr>
              <a:t>[</a:t>
            </a:r>
            <a:r>
              <a:rPr lang="en-US" sz="1600" b="1" dirty="0" err="1">
                <a:solidFill>
                  <a:srgbClr val="000000"/>
                </a:solidFill>
                <a:latin typeface="Courier New"/>
              </a:rPr>
              <a:t>i</a:t>
            </a:r>
            <a:r>
              <a:rPr lang="en-US" sz="1600" b="1" dirty="0">
                <a:solidFill>
                  <a:srgbClr val="000000"/>
                </a:solidFill>
                <a:latin typeface="Courier New"/>
              </a:rPr>
              <a:t>] = data[min]</a:t>
            </a:r>
            <a:r>
              <a:rPr lang="en-US" sz="1600" b="1" dirty="0" smtClean="0">
                <a:solidFill>
                  <a:srgbClr val="000000"/>
                </a:solidFill>
                <a:latin typeface="Courier New"/>
              </a:rPr>
              <a:t>;</a:t>
            </a:r>
          </a:p>
          <a:p>
            <a:pPr marL="365760" indent="-283464" fontAlgn="auto">
              <a:lnSpc>
                <a:spcPct val="80000"/>
              </a:lnSpc>
              <a:spcAft>
                <a:spcPts val="0"/>
              </a:spcAft>
              <a:buFont typeface="Wingdings" pitchFamily="2" charset="2"/>
              <a:buNone/>
              <a:defRPr/>
            </a:pPr>
            <a:r>
              <a:rPr lang="en-US" sz="1600" b="1" dirty="0">
                <a:solidFill>
                  <a:srgbClr val="000000"/>
                </a:solidFill>
                <a:latin typeface="Courier New"/>
              </a:rPr>
              <a:t>	</a:t>
            </a:r>
            <a:r>
              <a:rPr lang="en-US" sz="1600" b="1" dirty="0" smtClean="0">
                <a:solidFill>
                  <a:srgbClr val="000000"/>
                </a:solidFill>
                <a:latin typeface="Courier New"/>
              </a:rPr>
              <a:t>		data</a:t>
            </a:r>
            <a:r>
              <a:rPr lang="en-US" sz="1600" b="1" dirty="0">
                <a:solidFill>
                  <a:srgbClr val="000000"/>
                </a:solidFill>
                <a:latin typeface="Courier New"/>
              </a:rPr>
              <a:t>[min] = temp</a:t>
            </a:r>
            <a:r>
              <a:rPr lang="en-US" sz="1600" b="1" dirty="0" smtClean="0">
                <a:solidFill>
                  <a:srgbClr val="000000"/>
                </a:solidFill>
                <a:latin typeface="Courier New"/>
              </a:rPr>
              <a:t>;</a:t>
            </a:r>
          </a:p>
          <a:p>
            <a:pPr marL="365760" indent="-283464" fontAlgn="auto">
              <a:lnSpc>
                <a:spcPct val="80000"/>
              </a:lnSpc>
              <a:spcAft>
                <a:spcPts val="0"/>
              </a:spcAft>
              <a:buFont typeface="Wingdings" pitchFamily="2" charset="2"/>
              <a:buNone/>
              <a:defRPr/>
            </a:pPr>
            <a:r>
              <a:rPr lang="en-US" sz="1600" b="1" dirty="0">
                <a:solidFill>
                  <a:srgbClr val="000000"/>
                </a:solidFill>
                <a:latin typeface="Courier New"/>
              </a:rPr>
              <a:t>	</a:t>
            </a:r>
            <a:r>
              <a:rPr lang="en-US" sz="1600" b="1" dirty="0" smtClean="0">
                <a:solidFill>
                  <a:srgbClr val="000000"/>
                </a:solidFill>
                <a:latin typeface="Courier New"/>
              </a:rPr>
              <a:t>	}</a:t>
            </a:r>
          </a:p>
          <a:p>
            <a:pPr marL="365760" indent="-283464" fontAlgn="auto">
              <a:lnSpc>
                <a:spcPct val="80000"/>
              </a:lnSpc>
              <a:spcAft>
                <a:spcPts val="0"/>
              </a:spcAft>
              <a:buFont typeface="Wingdings" pitchFamily="2" charset="2"/>
              <a:buNone/>
              <a:defRPr/>
            </a:pPr>
            <a:r>
              <a:rPr lang="en-US" sz="1600" b="1" dirty="0" smtClean="0">
                <a:solidFill>
                  <a:srgbClr val="000000"/>
                </a:solidFill>
                <a:latin typeface="Courier New"/>
              </a:rPr>
              <a:t>}</a:t>
            </a:r>
            <a:endParaRPr lang="en-US" sz="1600" b="1" dirty="0" smtClean="0">
              <a:latin typeface="Courier New" pitchFamily="49" charset="0"/>
              <a:ea typeface="+mn-ea"/>
            </a:endParaRPr>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Insertion sort</a:t>
            </a:r>
            <a:endParaRPr lang="en-US" dirty="0"/>
          </a:p>
        </p:txBody>
      </p:sp>
      <p:sp>
        <p:nvSpPr>
          <p:cNvPr id="5" name="Text Placeholder 4"/>
          <p:cNvSpPr>
            <a:spLocks noGrp="1"/>
          </p:cNvSpPr>
          <p:nvPr>
            <p:ph type="body" idx="1"/>
          </p:nvPr>
        </p:nvSpPr>
        <p:spPr/>
        <p:txBody>
          <a:bodyPr/>
          <a:lstStyle/>
          <a:p>
            <a:endParaRPr lang="en-US"/>
          </a:p>
        </p:txBody>
      </p:sp>
      <p:pic>
        <p:nvPicPr>
          <p:cNvPr id="2" name="Picture 1"/>
          <p:cNvPicPr>
            <a:picLocks noChangeAspect="1"/>
          </p:cNvPicPr>
          <p:nvPr/>
        </p:nvPicPr>
        <p:blipFill>
          <a:blip r:embed="rId2"/>
          <a:stretch>
            <a:fillRect/>
          </a:stretch>
        </p:blipFill>
        <p:spPr>
          <a:xfrm>
            <a:off x="5029200" y="685800"/>
            <a:ext cx="3556000" cy="3175000"/>
          </a:xfrm>
          <a:prstGeom prst="rect">
            <a:avLst/>
          </a:prstGeom>
        </p:spPr>
      </p:pic>
    </p:spTree>
    <p:extLst>
      <p:ext uri="{BB962C8B-B14F-4D97-AF65-F5344CB8AC3E}">
        <p14:creationId xmlns:p14="http://schemas.microsoft.com/office/powerpoint/2010/main" val="3249423220"/>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vert="horz" wrap="square" lIns="91440" tIns="45720" rIns="91440" bIns="45720" numCol="1" anchorCtr="0" compatLnSpc="1">
            <a:prstTxWarp prst="textNoShape">
              <a:avLst/>
            </a:prstTxWarp>
          </a:bodyPr>
          <a:lstStyle/>
          <a:p>
            <a:r>
              <a:rPr lang="en-US">
                <a:effectLst>
                  <a:outerShdw blurRad="38100" dist="38100" dir="2700000" algn="tl">
                    <a:srgbClr val="DDDDDD"/>
                  </a:outerShdw>
                </a:effectLst>
                <a:latin typeface="Gill Sans MT" charset="0"/>
              </a:rPr>
              <a:t>Insertion sort</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193862995"/>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4884738" y="1981200"/>
            <a:ext cx="4259262" cy="301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p>
            <a:r>
              <a:rPr lang="en-US" sz="2400" b="1">
                <a:latin typeface="Arial" charset="0"/>
              </a:rPr>
              <a:t>Works like someone who </a:t>
            </a:r>
            <a:r>
              <a:rPr lang="ja-JP" altLang="en-US" sz="2400" b="1">
                <a:latin typeface="Arial" charset="0"/>
              </a:rPr>
              <a:t>“</a:t>
            </a:r>
            <a:r>
              <a:rPr lang="en-US" sz="2400" b="1">
                <a:latin typeface="Arial" charset="0"/>
              </a:rPr>
              <a:t>inserts</a:t>
            </a:r>
            <a:r>
              <a:rPr lang="ja-JP" altLang="en-US" sz="2400" b="1">
                <a:latin typeface="Arial" charset="0"/>
              </a:rPr>
              <a:t>”</a:t>
            </a:r>
            <a:r>
              <a:rPr lang="en-US" sz="2400" b="1">
                <a:latin typeface="Arial" charset="0"/>
              </a:rPr>
              <a:t> one more card at a time into a hand of cards that are already sorted.</a:t>
            </a:r>
            <a:r>
              <a:rPr lang="en-US" sz="2400" b="1">
                <a:solidFill>
                  <a:srgbClr val="990000"/>
                </a:solidFill>
                <a:latin typeface="Arial" charset="0"/>
              </a:rPr>
              <a:t> </a:t>
            </a:r>
          </a:p>
          <a:p>
            <a:endParaRPr lang="en-US" sz="2400" b="1">
              <a:solidFill>
                <a:srgbClr val="990000"/>
              </a:solidFill>
              <a:latin typeface="Arial" charset="0"/>
            </a:endParaRPr>
          </a:p>
          <a:p>
            <a:r>
              <a:rPr lang="en-US" sz="2400" b="1">
                <a:solidFill>
                  <a:srgbClr val="990033"/>
                </a:solidFill>
                <a:latin typeface="Arial" charset="0"/>
              </a:rPr>
              <a:t>To insert 12, we need to make room for it by moving first 36 and then 24.</a:t>
            </a:r>
          </a:p>
        </p:txBody>
      </p:sp>
      <p:sp>
        <p:nvSpPr>
          <p:cNvPr id="28675" name="Rectangle 3"/>
          <p:cNvSpPr>
            <a:spLocks noGrp="1" noChangeArrowheads="1"/>
          </p:cNvSpPr>
          <p:nvPr>
            <p:ph type="title"/>
          </p:nvPr>
        </p:nvSpPr>
        <p:spPr>
          <a:xfrm>
            <a:off x="1665288" y="146050"/>
            <a:ext cx="5888037" cy="1143000"/>
          </a:xfrm>
        </p:spPr>
        <p:txBody>
          <a:bodyPr vert="horz" wrap="square" lIns="92075" tIns="46038" rIns="92075" bIns="46038" numCol="1" anchorCtr="0" compatLnSpc="1">
            <a:prstTxWarp prst="textNoShape">
              <a:avLst/>
            </a:prstTxWarp>
          </a:bodyPr>
          <a:lstStyle/>
          <a:p>
            <a:r>
              <a:rPr lang="en-US">
                <a:effectLst>
                  <a:outerShdw blurRad="38100" dist="38100" dir="2700000" algn="tl">
                    <a:srgbClr val="DDDDDD"/>
                  </a:outerShdw>
                </a:effectLst>
                <a:latin typeface="Gill Sans MT" charset="0"/>
              </a:rPr>
              <a:t>Insertion Sort</a:t>
            </a:r>
          </a:p>
        </p:txBody>
      </p:sp>
      <p:grpSp>
        <p:nvGrpSpPr>
          <p:cNvPr id="35844" name="Group 4"/>
          <p:cNvGrpSpPr>
            <a:grpSpLocks/>
          </p:cNvGrpSpPr>
          <p:nvPr/>
        </p:nvGrpSpPr>
        <p:grpSpPr bwMode="auto">
          <a:xfrm>
            <a:off x="1295400" y="1905000"/>
            <a:ext cx="2087563" cy="1235075"/>
            <a:chOff x="491" y="1848"/>
            <a:chExt cx="1315" cy="778"/>
          </a:xfrm>
        </p:grpSpPr>
        <p:sp>
          <p:nvSpPr>
            <p:cNvPr id="35849" name="AutoShape 5"/>
            <p:cNvSpPr>
              <a:spLocks noChangeArrowheads="1"/>
            </p:cNvSpPr>
            <p:nvPr/>
          </p:nvSpPr>
          <p:spPr bwMode="auto">
            <a:xfrm rot="-1200000">
              <a:off x="491" y="1941"/>
              <a:ext cx="459" cy="685"/>
            </a:xfrm>
            <a:prstGeom prst="roundRect">
              <a:avLst>
                <a:gd name="adj" fmla="val 12486"/>
              </a:avLst>
            </a:prstGeom>
            <a:solidFill>
              <a:schemeClr val="accent1"/>
            </a:solidFill>
            <a:ln w="12700">
              <a:solidFill>
                <a:schemeClr val="tx1"/>
              </a:solidFill>
              <a:round/>
              <a:headEnd/>
              <a:tailEnd/>
            </a:ln>
          </p:spPr>
          <p:txBody>
            <a:bodyPr wrap="none" anchor="ctr"/>
            <a:lstStyle/>
            <a:p>
              <a:endParaRPr lang="en-US"/>
            </a:p>
          </p:txBody>
        </p:sp>
        <p:sp>
          <p:nvSpPr>
            <p:cNvPr id="35850" name="AutoShape 6"/>
            <p:cNvSpPr>
              <a:spLocks noChangeArrowheads="1"/>
            </p:cNvSpPr>
            <p:nvPr/>
          </p:nvSpPr>
          <p:spPr bwMode="auto">
            <a:xfrm rot="-420000">
              <a:off x="931" y="1848"/>
              <a:ext cx="458" cy="684"/>
            </a:xfrm>
            <a:prstGeom prst="roundRect">
              <a:avLst>
                <a:gd name="adj" fmla="val 12486"/>
              </a:avLst>
            </a:prstGeom>
            <a:solidFill>
              <a:schemeClr val="accent1"/>
            </a:solidFill>
            <a:ln w="12700">
              <a:solidFill>
                <a:schemeClr val="tx1"/>
              </a:solidFill>
              <a:round/>
              <a:headEnd/>
              <a:tailEnd/>
            </a:ln>
          </p:spPr>
          <p:txBody>
            <a:bodyPr wrap="none" anchor="ctr"/>
            <a:lstStyle/>
            <a:p>
              <a:endParaRPr lang="en-US"/>
            </a:p>
          </p:txBody>
        </p:sp>
        <p:sp>
          <p:nvSpPr>
            <p:cNvPr id="35851" name="AutoShape 7"/>
            <p:cNvSpPr>
              <a:spLocks noChangeArrowheads="1"/>
            </p:cNvSpPr>
            <p:nvPr/>
          </p:nvSpPr>
          <p:spPr bwMode="auto">
            <a:xfrm rot="720000">
              <a:off x="1341" y="1849"/>
              <a:ext cx="459" cy="684"/>
            </a:xfrm>
            <a:prstGeom prst="roundRect">
              <a:avLst>
                <a:gd name="adj" fmla="val 12486"/>
              </a:avLst>
            </a:prstGeom>
            <a:solidFill>
              <a:schemeClr val="accent1"/>
            </a:solidFill>
            <a:ln w="12700">
              <a:solidFill>
                <a:schemeClr val="tx1"/>
              </a:solidFill>
              <a:round/>
              <a:headEnd/>
              <a:tailEnd/>
            </a:ln>
          </p:spPr>
          <p:txBody>
            <a:bodyPr wrap="none" anchor="ctr"/>
            <a:lstStyle/>
            <a:p>
              <a:endParaRPr lang="en-US"/>
            </a:p>
          </p:txBody>
        </p:sp>
        <p:sp>
          <p:nvSpPr>
            <p:cNvPr id="35852" name="Rectangle 8"/>
            <p:cNvSpPr>
              <a:spLocks noChangeArrowheads="1"/>
            </p:cNvSpPr>
            <p:nvPr/>
          </p:nvSpPr>
          <p:spPr bwMode="auto">
            <a:xfrm rot="-1140000">
              <a:off x="556" y="1981"/>
              <a:ext cx="258"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r>
                <a:rPr lang="en-US" sz="3200" b="1">
                  <a:latin typeface="Arial" charset="0"/>
                </a:rPr>
                <a:t>6</a:t>
              </a:r>
            </a:p>
          </p:txBody>
        </p:sp>
        <p:sp>
          <p:nvSpPr>
            <p:cNvPr id="35853" name="Rectangle 9"/>
            <p:cNvSpPr>
              <a:spLocks noChangeArrowheads="1"/>
            </p:cNvSpPr>
            <p:nvPr/>
          </p:nvSpPr>
          <p:spPr bwMode="auto">
            <a:xfrm rot="-420000">
              <a:off x="938" y="1934"/>
              <a:ext cx="401"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r>
                <a:rPr lang="en-US" sz="3200" b="1">
                  <a:latin typeface="Arial" charset="0"/>
                </a:rPr>
                <a:t>10</a:t>
              </a:r>
            </a:p>
          </p:txBody>
        </p:sp>
        <p:sp>
          <p:nvSpPr>
            <p:cNvPr id="35854" name="Rectangle 10"/>
            <p:cNvSpPr>
              <a:spLocks noChangeArrowheads="1"/>
            </p:cNvSpPr>
            <p:nvPr/>
          </p:nvSpPr>
          <p:spPr bwMode="auto">
            <a:xfrm rot="480000">
              <a:off x="1405" y="1921"/>
              <a:ext cx="401"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r>
                <a:rPr lang="en-US" sz="3200" b="1">
                  <a:latin typeface="Arial" charset="0"/>
                </a:rPr>
                <a:t>24</a:t>
              </a:r>
            </a:p>
          </p:txBody>
        </p:sp>
      </p:grpSp>
      <p:sp>
        <p:nvSpPr>
          <p:cNvPr id="35845" name="AutoShape 11"/>
          <p:cNvSpPr>
            <a:spLocks noChangeArrowheads="1"/>
          </p:cNvSpPr>
          <p:nvPr/>
        </p:nvSpPr>
        <p:spPr bwMode="auto">
          <a:xfrm rot="1740000" flipH="1">
            <a:off x="3535363" y="3676650"/>
            <a:ext cx="730250" cy="1085850"/>
          </a:xfrm>
          <a:prstGeom prst="roundRect">
            <a:avLst>
              <a:gd name="adj" fmla="val 12486"/>
            </a:avLst>
          </a:prstGeom>
          <a:solidFill>
            <a:schemeClr val="accent1"/>
          </a:solidFill>
          <a:ln w="12700">
            <a:solidFill>
              <a:schemeClr val="tx1"/>
            </a:solidFill>
            <a:round/>
            <a:headEnd/>
            <a:tailEnd/>
          </a:ln>
        </p:spPr>
        <p:txBody>
          <a:bodyPr wrap="none" anchor="ctr"/>
          <a:lstStyle/>
          <a:p>
            <a:endParaRPr lang="en-US"/>
          </a:p>
        </p:txBody>
      </p:sp>
      <p:sp>
        <p:nvSpPr>
          <p:cNvPr id="35846" name="Rectangle 12"/>
          <p:cNvSpPr>
            <a:spLocks noChangeArrowheads="1"/>
          </p:cNvSpPr>
          <p:nvPr/>
        </p:nvSpPr>
        <p:spPr bwMode="auto">
          <a:xfrm rot="1800000">
            <a:off x="3600450" y="3803650"/>
            <a:ext cx="63658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r>
              <a:rPr lang="en-US" sz="3200" b="1">
                <a:latin typeface="Arial" charset="0"/>
              </a:rPr>
              <a:t>12</a:t>
            </a:r>
          </a:p>
        </p:txBody>
      </p:sp>
      <p:sp>
        <p:nvSpPr>
          <p:cNvPr id="35847" name="AutoShape 13"/>
          <p:cNvSpPr>
            <a:spLocks noChangeArrowheads="1"/>
          </p:cNvSpPr>
          <p:nvPr/>
        </p:nvSpPr>
        <p:spPr bwMode="auto">
          <a:xfrm rot="1740000" flipH="1">
            <a:off x="3300413" y="2120900"/>
            <a:ext cx="730250" cy="1085850"/>
          </a:xfrm>
          <a:prstGeom prst="roundRect">
            <a:avLst>
              <a:gd name="adj" fmla="val 12486"/>
            </a:avLst>
          </a:prstGeom>
          <a:solidFill>
            <a:schemeClr val="accent1"/>
          </a:solidFill>
          <a:ln w="12700">
            <a:solidFill>
              <a:schemeClr val="tx1"/>
            </a:solidFill>
            <a:round/>
            <a:headEnd/>
            <a:tailEnd/>
          </a:ln>
        </p:spPr>
        <p:txBody>
          <a:bodyPr wrap="none" anchor="ctr"/>
          <a:lstStyle/>
          <a:p>
            <a:endParaRPr lang="en-US"/>
          </a:p>
        </p:txBody>
      </p:sp>
      <p:sp>
        <p:nvSpPr>
          <p:cNvPr id="35848" name="Rectangle 14"/>
          <p:cNvSpPr>
            <a:spLocks noChangeArrowheads="1"/>
          </p:cNvSpPr>
          <p:nvPr/>
        </p:nvSpPr>
        <p:spPr bwMode="auto">
          <a:xfrm rot="1500000">
            <a:off x="3429000" y="2289175"/>
            <a:ext cx="63658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r>
              <a:rPr lang="en-US" sz="3200" b="1">
                <a:latin typeface="Arial" charset="0"/>
              </a:rPr>
              <a:t>36</a:t>
            </a:r>
          </a:p>
        </p:txBody>
      </p:sp>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866" name="Group 2"/>
          <p:cNvGrpSpPr>
            <a:grpSpLocks/>
          </p:cNvGrpSpPr>
          <p:nvPr/>
        </p:nvGrpSpPr>
        <p:grpSpPr bwMode="auto">
          <a:xfrm>
            <a:off x="1219200" y="1981200"/>
            <a:ext cx="2087563" cy="1235075"/>
            <a:chOff x="491" y="1848"/>
            <a:chExt cx="1315" cy="778"/>
          </a:xfrm>
        </p:grpSpPr>
        <p:sp>
          <p:nvSpPr>
            <p:cNvPr id="36873" name="AutoShape 3"/>
            <p:cNvSpPr>
              <a:spLocks noChangeArrowheads="1"/>
            </p:cNvSpPr>
            <p:nvPr/>
          </p:nvSpPr>
          <p:spPr bwMode="auto">
            <a:xfrm rot="-1200000">
              <a:off x="491" y="1941"/>
              <a:ext cx="459" cy="685"/>
            </a:xfrm>
            <a:prstGeom prst="roundRect">
              <a:avLst>
                <a:gd name="adj" fmla="val 12486"/>
              </a:avLst>
            </a:prstGeom>
            <a:solidFill>
              <a:schemeClr val="accent1"/>
            </a:solidFill>
            <a:ln w="12700">
              <a:solidFill>
                <a:schemeClr val="tx1"/>
              </a:solidFill>
              <a:round/>
              <a:headEnd/>
              <a:tailEnd/>
            </a:ln>
          </p:spPr>
          <p:txBody>
            <a:bodyPr wrap="none" anchor="ctr"/>
            <a:lstStyle/>
            <a:p>
              <a:endParaRPr lang="en-US"/>
            </a:p>
          </p:txBody>
        </p:sp>
        <p:sp>
          <p:nvSpPr>
            <p:cNvPr id="36874" name="AutoShape 4"/>
            <p:cNvSpPr>
              <a:spLocks noChangeArrowheads="1"/>
            </p:cNvSpPr>
            <p:nvPr/>
          </p:nvSpPr>
          <p:spPr bwMode="auto">
            <a:xfrm rot="-420000">
              <a:off x="931" y="1848"/>
              <a:ext cx="458" cy="684"/>
            </a:xfrm>
            <a:prstGeom prst="roundRect">
              <a:avLst>
                <a:gd name="adj" fmla="val 12486"/>
              </a:avLst>
            </a:prstGeom>
            <a:solidFill>
              <a:schemeClr val="accent1"/>
            </a:solidFill>
            <a:ln w="12700">
              <a:solidFill>
                <a:schemeClr val="tx1"/>
              </a:solidFill>
              <a:round/>
              <a:headEnd/>
              <a:tailEnd/>
            </a:ln>
          </p:spPr>
          <p:txBody>
            <a:bodyPr wrap="none" anchor="ctr"/>
            <a:lstStyle/>
            <a:p>
              <a:endParaRPr lang="en-US"/>
            </a:p>
          </p:txBody>
        </p:sp>
        <p:sp>
          <p:nvSpPr>
            <p:cNvPr id="36875" name="AutoShape 5"/>
            <p:cNvSpPr>
              <a:spLocks noChangeArrowheads="1"/>
            </p:cNvSpPr>
            <p:nvPr/>
          </p:nvSpPr>
          <p:spPr bwMode="auto">
            <a:xfrm rot="720000">
              <a:off x="1341" y="1849"/>
              <a:ext cx="459" cy="684"/>
            </a:xfrm>
            <a:prstGeom prst="roundRect">
              <a:avLst>
                <a:gd name="adj" fmla="val 12486"/>
              </a:avLst>
            </a:prstGeom>
            <a:solidFill>
              <a:schemeClr val="accent1"/>
            </a:solidFill>
            <a:ln w="12700">
              <a:solidFill>
                <a:schemeClr val="tx1"/>
              </a:solidFill>
              <a:round/>
              <a:headEnd/>
              <a:tailEnd/>
            </a:ln>
          </p:spPr>
          <p:txBody>
            <a:bodyPr wrap="none" anchor="ctr"/>
            <a:lstStyle/>
            <a:p>
              <a:endParaRPr lang="en-US"/>
            </a:p>
          </p:txBody>
        </p:sp>
        <p:sp>
          <p:nvSpPr>
            <p:cNvPr id="36876" name="Rectangle 6"/>
            <p:cNvSpPr>
              <a:spLocks noChangeArrowheads="1"/>
            </p:cNvSpPr>
            <p:nvPr/>
          </p:nvSpPr>
          <p:spPr bwMode="auto">
            <a:xfrm rot="-1140000">
              <a:off x="556" y="1981"/>
              <a:ext cx="258"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r>
                <a:rPr lang="en-US" sz="3200" b="1">
                  <a:latin typeface="Arial" charset="0"/>
                </a:rPr>
                <a:t>6</a:t>
              </a:r>
            </a:p>
          </p:txBody>
        </p:sp>
        <p:sp>
          <p:nvSpPr>
            <p:cNvPr id="36877" name="Rectangle 7"/>
            <p:cNvSpPr>
              <a:spLocks noChangeArrowheads="1"/>
            </p:cNvSpPr>
            <p:nvPr/>
          </p:nvSpPr>
          <p:spPr bwMode="auto">
            <a:xfrm rot="-420000">
              <a:off x="938" y="1934"/>
              <a:ext cx="401"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r>
                <a:rPr lang="en-US" sz="3200" b="1">
                  <a:latin typeface="Arial" charset="0"/>
                </a:rPr>
                <a:t>10</a:t>
              </a:r>
            </a:p>
          </p:txBody>
        </p:sp>
        <p:sp>
          <p:nvSpPr>
            <p:cNvPr id="36878" name="Rectangle 8"/>
            <p:cNvSpPr>
              <a:spLocks noChangeArrowheads="1"/>
            </p:cNvSpPr>
            <p:nvPr/>
          </p:nvSpPr>
          <p:spPr bwMode="auto">
            <a:xfrm rot="480000">
              <a:off x="1405" y="1921"/>
              <a:ext cx="401"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r>
                <a:rPr lang="en-US" sz="3200" b="1">
                  <a:latin typeface="Arial" charset="0"/>
                </a:rPr>
                <a:t>24</a:t>
              </a:r>
            </a:p>
          </p:txBody>
        </p:sp>
      </p:grpSp>
      <p:sp>
        <p:nvSpPr>
          <p:cNvPr id="36867" name="Rectangle 9"/>
          <p:cNvSpPr>
            <a:spLocks noChangeArrowheads="1"/>
          </p:cNvSpPr>
          <p:nvPr/>
        </p:nvSpPr>
        <p:spPr bwMode="auto">
          <a:xfrm>
            <a:off x="4884738" y="1981200"/>
            <a:ext cx="4259262" cy="301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p>
            <a:r>
              <a:rPr lang="en-US" sz="2400" b="1">
                <a:latin typeface="Arial" charset="0"/>
              </a:rPr>
              <a:t>Works like someone who </a:t>
            </a:r>
            <a:r>
              <a:rPr lang="ja-JP" altLang="en-US" sz="2400" b="1">
                <a:latin typeface="Arial" charset="0"/>
              </a:rPr>
              <a:t>“</a:t>
            </a:r>
            <a:r>
              <a:rPr lang="en-US" sz="2400" b="1">
                <a:latin typeface="Arial" charset="0"/>
              </a:rPr>
              <a:t>inserts</a:t>
            </a:r>
            <a:r>
              <a:rPr lang="ja-JP" altLang="en-US" sz="2400" b="1">
                <a:latin typeface="Arial" charset="0"/>
              </a:rPr>
              <a:t>”</a:t>
            </a:r>
            <a:r>
              <a:rPr lang="en-US" sz="2400" b="1">
                <a:latin typeface="Arial" charset="0"/>
              </a:rPr>
              <a:t> one more card at a time into a hand of cards that are already sorted.</a:t>
            </a:r>
            <a:r>
              <a:rPr lang="en-US" sz="2400" b="1">
                <a:solidFill>
                  <a:srgbClr val="990000"/>
                </a:solidFill>
                <a:latin typeface="Arial" charset="0"/>
              </a:rPr>
              <a:t> </a:t>
            </a:r>
          </a:p>
          <a:p>
            <a:endParaRPr lang="en-US" sz="2400" b="1">
              <a:solidFill>
                <a:srgbClr val="990000"/>
              </a:solidFill>
              <a:latin typeface="Arial" charset="0"/>
            </a:endParaRPr>
          </a:p>
          <a:p>
            <a:r>
              <a:rPr lang="en-US" sz="2400" b="1">
                <a:solidFill>
                  <a:srgbClr val="990033"/>
                </a:solidFill>
                <a:latin typeface="Arial" charset="0"/>
              </a:rPr>
              <a:t>To insert 12, we need to make room for it by moving first 36 and then 24.</a:t>
            </a:r>
          </a:p>
        </p:txBody>
      </p:sp>
      <p:sp>
        <p:nvSpPr>
          <p:cNvPr id="29700" name="Rectangle 10"/>
          <p:cNvSpPr>
            <a:spLocks noGrp="1" noChangeArrowheads="1"/>
          </p:cNvSpPr>
          <p:nvPr>
            <p:ph type="title"/>
          </p:nvPr>
        </p:nvSpPr>
        <p:spPr>
          <a:xfrm>
            <a:off x="1665288" y="146050"/>
            <a:ext cx="5888037" cy="1143000"/>
          </a:xfrm>
        </p:spPr>
        <p:txBody>
          <a:bodyPr vert="horz" wrap="square" lIns="92075" tIns="46038" rIns="92075" bIns="46038" numCol="1" anchorCtr="0" compatLnSpc="1">
            <a:prstTxWarp prst="textNoShape">
              <a:avLst/>
            </a:prstTxWarp>
          </a:bodyPr>
          <a:lstStyle/>
          <a:p>
            <a:r>
              <a:rPr lang="en-US">
                <a:effectLst>
                  <a:outerShdw blurRad="38100" dist="38100" dir="2700000" algn="tl">
                    <a:srgbClr val="DDDDDD"/>
                  </a:outerShdw>
                </a:effectLst>
                <a:latin typeface="Gill Sans MT" charset="0"/>
              </a:rPr>
              <a:t>Insertion Sort</a:t>
            </a:r>
          </a:p>
        </p:txBody>
      </p:sp>
      <p:sp>
        <p:nvSpPr>
          <p:cNvPr id="36869" name="AutoShape 11"/>
          <p:cNvSpPr>
            <a:spLocks noChangeArrowheads="1"/>
          </p:cNvSpPr>
          <p:nvPr/>
        </p:nvSpPr>
        <p:spPr bwMode="auto">
          <a:xfrm rot="1740000" flipH="1">
            <a:off x="3946525" y="2197100"/>
            <a:ext cx="730250" cy="1085850"/>
          </a:xfrm>
          <a:prstGeom prst="roundRect">
            <a:avLst>
              <a:gd name="adj" fmla="val 12486"/>
            </a:avLst>
          </a:prstGeom>
          <a:solidFill>
            <a:schemeClr val="accent1"/>
          </a:solidFill>
          <a:ln w="12700">
            <a:solidFill>
              <a:schemeClr val="tx1"/>
            </a:solidFill>
            <a:round/>
            <a:headEnd/>
            <a:tailEnd/>
          </a:ln>
        </p:spPr>
        <p:txBody>
          <a:bodyPr wrap="none" anchor="ctr"/>
          <a:lstStyle/>
          <a:p>
            <a:endParaRPr lang="en-US"/>
          </a:p>
        </p:txBody>
      </p:sp>
      <p:sp>
        <p:nvSpPr>
          <p:cNvPr id="36870" name="Rectangle 12"/>
          <p:cNvSpPr>
            <a:spLocks noChangeArrowheads="1"/>
          </p:cNvSpPr>
          <p:nvPr/>
        </p:nvSpPr>
        <p:spPr bwMode="auto">
          <a:xfrm rot="1500000">
            <a:off x="4075113" y="2365375"/>
            <a:ext cx="636587"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r>
              <a:rPr lang="en-US" sz="3200" b="1">
                <a:latin typeface="Arial" charset="0"/>
              </a:rPr>
              <a:t>36</a:t>
            </a:r>
          </a:p>
        </p:txBody>
      </p:sp>
      <p:sp>
        <p:nvSpPr>
          <p:cNvPr id="36871" name="AutoShape 13"/>
          <p:cNvSpPr>
            <a:spLocks noChangeArrowheads="1"/>
          </p:cNvSpPr>
          <p:nvPr/>
        </p:nvSpPr>
        <p:spPr bwMode="auto">
          <a:xfrm rot="1740000" flipH="1">
            <a:off x="3459163" y="3752850"/>
            <a:ext cx="730250" cy="1085850"/>
          </a:xfrm>
          <a:prstGeom prst="roundRect">
            <a:avLst>
              <a:gd name="adj" fmla="val 12486"/>
            </a:avLst>
          </a:prstGeom>
          <a:solidFill>
            <a:schemeClr val="accent1"/>
          </a:solidFill>
          <a:ln w="12700">
            <a:solidFill>
              <a:schemeClr val="tx1"/>
            </a:solidFill>
            <a:round/>
            <a:headEnd/>
            <a:tailEnd/>
          </a:ln>
        </p:spPr>
        <p:txBody>
          <a:bodyPr wrap="none" anchor="ctr"/>
          <a:lstStyle/>
          <a:p>
            <a:endParaRPr lang="en-US"/>
          </a:p>
        </p:txBody>
      </p:sp>
      <p:sp>
        <p:nvSpPr>
          <p:cNvPr id="36872" name="Rectangle 14"/>
          <p:cNvSpPr>
            <a:spLocks noChangeArrowheads="1"/>
          </p:cNvSpPr>
          <p:nvPr/>
        </p:nvSpPr>
        <p:spPr bwMode="auto">
          <a:xfrm rot="1800000">
            <a:off x="3524250" y="3879850"/>
            <a:ext cx="63658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r>
              <a:rPr lang="en-US" sz="3200" b="1">
                <a:latin typeface="Arial" charset="0"/>
              </a:rPr>
              <a:t>12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4884738" y="2057400"/>
            <a:ext cx="4259262" cy="301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p>
            <a:r>
              <a:rPr lang="en-US" sz="2400" b="1">
                <a:latin typeface="Arial" charset="0"/>
              </a:rPr>
              <a:t>Works like someone who </a:t>
            </a:r>
            <a:r>
              <a:rPr lang="ja-JP" altLang="en-US" sz="2400" b="1">
                <a:latin typeface="Arial" charset="0"/>
              </a:rPr>
              <a:t>“</a:t>
            </a:r>
            <a:r>
              <a:rPr lang="en-US" sz="2400" b="1">
                <a:latin typeface="Arial" charset="0"/>
              </a:rPr>
              <a:t>inserts</a:t>
            </a:r>
            <a:r>
              <a:rPr lang="ja-JP" altLang="en-US" sz="2400" b="1">
                <a:latin typeface="Arial" charset="0"/>
              </a:rPr>
              <a:t>”</a:t>
            </a:r>
            <a:r>
              <a:rPr lang="en-US" sz="2400" b="1">
                <a:latin typeface="Arial" charset="0"/>
              </a:rPr>
              <a:t> one more card at a time into a hand of cards that are already sorted.</a:t>
            </a:r>
            <a:r>
              <a:rPr lang="en-US" sz="2400" b="1">
                <a:solidFill>
                  <a:srgbClr val="990000"/>
                </a:solidFill>
                <a:latin typeface="Arial" charset="0"/>
              </a:rPr>
              <a:t> </a:t>
            </a:r>
          </a:p>
          <a:p>
            <a:endParaRPr lang="en-US" sz="2400" b="1">
              <a:solidFill>
                <a:srgbClr val="990000"/>
              </a:solidFill>
              <a:latin typeface="Arial" charset="0"/>
            </a:endParaRPr>
          </a:p>
          <a:p>
            <a:r>
              <a:rPr lang="en-US" sz="2400" b="1">
                <a:solidFill>
                  <a:srgbClr val="990033"/>
                </a:solidFill>
                <a:latin typeface="Arial" charset="0"/>
              </a:rPr>
              <a:t>To insert 12, we need to make room for it by moving first 36 and then 24.</a:t>
            </a:r>
          </a:p>
        </p:txBody>
      </p:sp>
      <p:sp>
        <p:nvSpPr>
          <p:cNvPr id="30723" name="Rectangle 3"/>
          <p:cNvSpPr>
            <a:spLocks noGrp="1" noChangeArrowheads="1"/>
          </p:cNvSpPr>
          <p:nvPr>
            <p:ph type="title"/>
          </p:nvPr>
        </p:nvSpPr>
        <p:spPr>
          <a:xfrm>
            <a:off x="1665288" y="146050"/>
            <a:ext cx="5888037" cy="1143000"/>
          </a:xfrm>
        </p:spPr>
        <p:txBody>
          <a:bodyPr vert="horz" wrap="square" lIns="92075" tIns="46038" rIns="92075" bIns="46038" numCol="1" anchorCtr="0" compatLnSpc="1">
            <a:prstTxWarp prst="textNoShape">
              <a:avLst/>
            </a:prstTxWarp>
          </a:bodyPr>
          <a:lstStyle/>
          <a:p>
            <a:r>
              <a:rPr lang="en-US">
                <a:effectLst>
                  <a:outerShdw blurRad="38100" dist="38100" dir="2700000" algn="tl">
                    <a:srgbClr val="DDDDDD"/>
                  </a:outerShdw>
                </a:effectLst>
                <a:latin typeface="Gill Sans MT" charset="0"/>
              </a:rPr>
              <a:t>Insertion Sort</a:t>
            </a:r>
          </a:p>
        </p:txBody>
      </p:sp>
      <p:sp>
        <p:nvSpPr>
          <p:cNvPr id="37892" name="AutoShape 4"/>
          <p:cNvSpPr>
            <a:spLocks noChangeArrowheads="1"/>
          </p:cNvSpPr>
          <p:nvPr/>
        </p:nvSpPr>
        <p:spPr bwMode="auto">
          <a:xfrm rot="-1200000">
            <a:off x="1204913" y="1974850"/>
            <a:ext cx="728662" cy="1087438"/>
          </a:xfrm>
          <a:prstGeom prst="roundRect">
            <a:avLst>
              <a:gd name="adj" fmla="val 12486"/>
            </a:avLst>
          </a:prstGeom>
          <a:solidFill>
            <a:schemeClr val="accent1"/>
          </a:solidFill>
          <a:ln w="12700">
            <a:solidFill>
              <a:schemeClr val="tx1"/>
            </a:solidFill>
            <a:round/>
            <a:headEnd/>
            <a:tailEnd/>
          </a:ln>
        </p:spPr>
        <p:txBody>
          <a:bodyPr wrap="none" anchor="ctr"/>
          <a:lstStyle/>
          <a:p>
            <a:endParaRPr lang="en-US"/>
          </a:p>
        </p:txBody>
      </p:sp>
      <p:sp>
        <p:nvSpPr>
          <p:cNvPr id="37893" name="AutoShape 5"/>
          <p:cNvSpPr>
            <a:spLocks noChangeArrowheads="1"/>
          </p:cNvSpPr>
          <p:nvPr/>
        </p:nvSpPr>
        <p:spPr bwMode="auto">
          <a:xfrm rot="-420000">
            <a:off x="1903413" y="1827213"/>
            <a:ext cx="727075" cy="1085850"/>
          </a:xfrm>
          <a:prstGeom prst="roundRect">
            <a:avLst>
              <a:gd name="adj" fmla="val 12486"/>
            </a:avLst>
          </a:prstGeom>
          <a:solidFill>
            <a:schemeClr val="accent1"/>
          </a:solidFill>
          <a:ln w="12700">
            <a:solidFill>
              <a:schemeClr val="tx1"/>
            </a:solidFill>
            <a:round/>
            <a:headEnd/>
            <a:tailEnd/>
          </a:ln>
        </p:spPr>
        <p:txBody>
          <a:bodyPr wrap="none" anchor="ctr"/>
          <a:lstStyle/>
          <a:p>
            <a:endParaRPr lang="en-US"/>
          </a:p>
        </p:txBody>
      </p:sp>
      <p:sp>
        <p:nvSpPr>
          <p:cNvPr id="37894" name="Rectangle 6"/>
          <p:cNvSpPr>
            <a:spLocks noChangeArrowheads="1"/>
          </p:cNvSpPr>
          <p:nvPr/>
        </p:nvSpPr>
        <p:spPr bwMode="auto">
          <a:xfrm rot="-1140000">
            <a:off x="1308100" y="2038350"/>
            <a:ext cx="4095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r>
              <a:rPr lang="en-US" sz="3200" b="1">
                <a:latin typeface="Arial" charset="0"/>
              </a:rPr>
              <a:t>6</a:t>
            </a:r>
          </a:p>
        </p:txBody>
      </p:sp>
      <p:sp>
        <p:nvSpPr>
          <p:cNvPr id="37895" name="Rectangle 7"/>
          <p:cNvSpPr>
            <a:spLocks noChangeArrowheads="1"/>
          </p:cNvSpPr>
          <p:nvPr/>
        </p:nvSpPr>
        <p:spPr bwMode="auto">
          <a:xfrm rot="-420000">
            <a:off x="1914525" y="1963738"/>
            <a:ext cx="636588"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r>
              <a:rPr lang="en-US" sz="3200" b="1">
                <a:latin typeface="Arial" charset="0"/>
              </a:rPr>
              <a:t>10</a:t>
            </a:r>
          </a:p>
        </p:txBody>
      </p:sp>
      <p:grpSp>
        <p:nvGrpSpPr>
          <p:cNvPr id="37896" name="Group 8"/>
          <p:cNvGrpSpPr>
            <a:grpSpLocks/>
          </p:cNvGrpSpPr>
          <p:nvPr/>
        </p:nvGrpSpPr>
        <p:grpSpPr bwMode="auto">
          <a:xfrm>
            <a:off x="3276600" y="1828800"/>
            <a:ext cx="1420813" cy="1300163"/>
            <a:chOff x="1796" y="1849"/>
            <a:chExt cx="895" cy="819"/>
          </a:xfrm>
        </p:grpSpPr>
        <p:sp>
          <p:nvSpPr>
            <p:cNvPr id="37899" name="AutoShape 9"/>
            <p:cNvSpPr>
              <a:spLocks noChangeArrowheads="1"/>
            </p:cNvSpPr>
            <p:nvPr/>
          </p:nvSpPr>
          <p:spPr bwMode="auto">
            <a:xfrm rot="720000">
              <a:off x="1796" y="1849"/>
              <a:ext cx="459" cy="684"/>
            </a:xfrm>
            <a:prstGeom prst="roundRect">
              <a:avLst>
                <a:gd name="adj" fmla="val 12486"/>
              </a:avLst>
            </a:prstGeom>
            <a:solidFill>
              <a:schemeClr val="accent1"/>
            </a:solidFill>
            <a:ln w="12700">
              <a:solidFill>
                <a:schemeClr val="tx1"/>
              </a:solidFill>
              <a:round/>
              <a:headEnd/>
              <a:tailEnd/>
            </a:ln>
          </p:spPr>
          <p:txBody>
            <a:bodyPr wrap="none" anchor="ctr"/>
            <a:lstStyle/>
            <a:p>
              <a:endParaRPr lang="en-US"/>
            </a:p>
          </p:txBody>
        </p:sp>
        <p:sp>
          <p:nvSpPr>
            <p:cNvPr id="37900" name="AutoShape 10"/>
            <p:cNvSpPr>
              <a:spLocks noChangeArrowheads="1"/>
            </p:cNvSpPr>
            <p:nvPr/>
          </p:nvSpPr>
          <p:spPr bwMode="auto">
            <a:xfrm rot="1740000" flipH="1">
              <a:off x="2209" y="1984"/>
              <a:ext cx="460" cy="684"/>
            </a:xfrm>
            <a:prstGeom prst="roundRect">
              <a:avLst>
                <a:gd name="adj" fmla="val 12486"/>
              </a:avLst>
            </a:prstGeom>
            <a:solidFill>
              <a:schemeClr val="accent1"/>
            </a:solidFill>
            <a:ln w="12700">
              <a:solidFill>
                <a:schemeClr val="tx1"/>
              </a:solidFill>
              <a:round/>
              <a:headEnd/>
              <a:tailEnd/>
            </a:ln>
          </p:spPr>
          <p:txBody>
            <a:bodyPr wrap="none" anchor="ctr"/>
            <a:lstStyle/>
            <a:p>
              <a:endParaRPr lang="en-US"/>
            </a:p>
          </p:txBody>
        </p:sp>
        <p:sp>
          <p:nvSpPr>
            <p:cNvPr id="37901" name="Rectangle 11"/>
            <p:cNvSpPr>
              <a:spLocks noChangeArrowheads="1"/>
            </p:cNvSpPr>
            <p:nvPr/>
          </p:nvSpPr>
          <p:spPr bwMode="auto">
            <a:xfrm rot="480000">
              <a:off x="1860" y="1921"/>
              <a:ext cx="401"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r>
                <a:rPr lang="en-US" sz="3200" b="1">
                  <a:latin typeface="Arial" charset="0"/>
                </a:rPr>
                <a:t>24</a:t>
              </a:r>
            </a:p>
          </p:txBody>
        </p:sp>
        <p:sp>
          <p:nvSpPr>
            <p:cNvPr id="37902" name="Rectangle 12"/>
            <p:cNvSpPr>
              <a:spLocks noChangeArrowheads="1"/>
            </p:cNvSpPr>
            <p:nvPr/>
          </p:nvSpPr>
          <p:spPr bwMode="auto">
            <a:xfrm rot="1500000">
              <a:off x="2290" y="2090"/>
              <a:ext cx="401"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r>
                <a:rPr lang="en-US" sz="3200" b="1">
                  <a:latin typeface="Arial" charset="0"/>
                </a:rPr>
                <a:t>36</a:t>
              </a:r>
            </a:p>
          </p:txBody>
        </p:sp>
      </p:grpSp>
      <p:sp>
        <p:nvSpPr>
          <p:cNvPr id="37897" name="AutoShape 13"/>
          <p:cNvSpPr>
            <a:spLocks noChangeArrowheads="1"/>
          </p:cNvSpPr>
          <p:nvPr/>
        </p:nvSpPr>
        <p:spPr bwMode="auto">
          <a:xfrm rot="1740000" flipH="1">
            <a:off x="3444875" y="3598863"/>
            <a:ext cx="730250" cy="1085850"/>
          </a:xfrm>
          <a:prstGeom prst="roundRect">
            <a:avLst>
              <a:gd name="adj" fmla="val 12486"/>
            </a:avLst>
          </a:prstGeom>
          <a:solidFill>
            <a:schemeClr val="accent1"/>
          </a:solidFill>
          <a:ln w="12700">
            <a:solidFill>
              <a:schemeClr val="tx1"/>
            </a:solidFill>
            <a:round/>
            <a:headEnd/>
            <a:tailEnd/>
          </a:ln>
        </p:spPr>
        <p:txBody>
          <a:bodyPr wrap="none" anchor="ctr"/>
          <a:lstStyle/>
          <a:p>
            <a:endParaRPr lang="en-US"/>
          </a:p>
        </p:txBody>
      </p:sp>
      <p:sp>
        <p:nvSpPr>
          <p:cNvPr id="37898" name="Rectangle 14"/>
          <p:cNvSpPr>
            <a:spLocks noChangeArrowheads="1"/>
          </p:cNvSpPr>
          <p:nvPr/>
        </p:nvSpPr>
        <p:spPr bwMode="auto">
          <a:xfrm rot="1800000">
            <a:off x="3509963" y="3725863"/>
            <a:ext cx="636587"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r>
              <a:rPr lang="en-US" sz="3200" b="1">
                <a:latin typeface="Arial" charset="0"/>
              </a:rPr>
              <a:t>12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4884738" y="2057400"/>
            <a:ext cx="4259262" cy="301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p>
            <a:r>
              <a:rPr lang="en-US" sz="2400" b="1">
                <a:latin typeface="Arial" charset="0"/>
              </a:rPr>
              <a:t>Works like someone who </a:t>
            </a:r>
            <a:r>
              <a:rPr lang="ja-JP" altLang="en-US" sz="2400" b="1">
                <a:latin typeface="Arial" charset="0"/>
              </a:rPr>
              <a:t>“</a:t>
            </a:r>
            <a:r>
              <a:rPr lang="en-US" sz="2400" b="1">
                <a:latin typeface="Arial" charset="0"/>
              </a:rPr>
              <a:t>inserts</a:t>
            </a:r>
            <a:r>
              <a:rPr lang="ja-JP" altLang="en-US" sz="2400" b="1">
                <a:latin typeface="Arial" charset="0"/>
              </a:rPr>
              <a:t>”</a:t>
            </a:r>
            <a:r>
              <a:rPr lang="en-US" sz="2400" b="1">
                <a:latin typeface="Arial" charset="0"/>
              </a:rPr>
              <a:t> one more card at a time into a hand of cards that are already sorted.</a:t>
            </a:r>
            <a:r>
              <a:rPr lang="en-US" sz="2400" b="1">
                <a:solidFill>
                  <a:srgbClr val="990000"/>
                </a:solidFill>
                <a:latin typeface="Arial" charset="0"/>
              </a:rPr>
              <a:t> </a:t>
            </a:r>
          </a:p>
          <a:p>
            <a:endParaRPr lang="en-US" sz="2400" b="1">
              <a:solidFill>
                <a:srgbClr val="990000"/>
              </a:solidFill>
              <a:latin typeface="Arial" charset="0"/>
            </a:endParaRPr>
          </a:p>
          <a:p>
            <a:r>
              <a:rPr lang="en-US" sz="2400" b="1">
                <a:solidFill>
                  <a:srgbClr val="990033"/>
                </a:solidFill>
                <a:latin typeface="Arial" charset="0"/>
              </a:rPr>
              <a:t>To insert 12, we need to make room for it by moving first 36 and then 24.</a:t>
            </a:r>
          </a:p>
        </p:txBody>
      </p:sp>
      <p:sp>
        <p:nvSpPr>
          <p:cNvPr id="31747" name="Rectangle 3"/>
          <p:cNvSpPr>
            <a:spLocks noGrp="1" noChangeArrowheads="1"/>
          </p:cNvSpPr>
          <p:nvPr>
            <p:ph type="title"/>
          </p:nvPr>
        </p:nvSpPr>
        <p:spPr>
          <a:xfrm>
            <a:off x="1665288" y="146050"/>
            <a:ext cx="5888037" cy="1143000"/>
          </a:xfrm>
        </p:spPr>
        <p:txBody>
          <a:bodyPr vert="horz" wrap="square" lIns="92075" tIns="46038" rIns="92075" bIns="46038" numCol="1" anchorCtr="0" compatLnSpc="1">
            <a:prstTxWarp prst="textNoShape">
              <a:avLst/>
            </a:prstTxWarp>
          </a:bodyPr>
          <a:lstStyle/>
          <a:p>
            <a:r>
              <a:rPr lang="en-US">
                <a:effectLst>
                  <a:outerShdw blurRad="38100" dist="38100" dir="2700000" algn="tl">
                    <a:srgbClr val="DDDDDD"/>
                  </a:outerShdw>
                </a:effectLst>
                <a:latin typeface="Gill Sans MT" charset="0"/>
              </a:rPr>
              <a:t>Insertion Sort</a:t>
            </a:r>
          </a:p>
        </p:txBody>
      </p:sp>
      <p:sp>
        <p:nvSpPr>
          <p:cNvPr id="38916" name="AutoShape 4"/>
          <p:cNvSpPr>
            <a:spLocks noChangeArrowheads="1"/>
          </p:cNvSpPr>
          <p:nvPr/>
        </p:nvSpPr>
        <p:spPr bwMode="auto">
          <a:xfrm rot="-1200000">
            <a:off x="1204913" y="2203450"/>
            <a:ext cx="728662" cy="1087438"/>
          </a:xfrm>
          <a:prstGeom prst="roundRect">
            <a:avLst>
              <a:gd name="adj" fmla="val 12486"/>
            </a:avLst>
          </a:prstGeom>
          <a:solidFill>
            <a:schemeClr val="accent1"/>
          </a:solidFill>
          <a:ln w="12700">
            <a:solidFill>
              <a:schemeClr val="tx1"/>
            </a:solidFill>
            <a:round/>
            <a:headEnd/>
            <a:tailEnd/>
          </a:ln>
        </p:spPr>
        <p:txBody>
          <a:bodyPr wrap="none" anchor="ctr"/>
          <a:lstStyle/>
          <a:p>
            <a:endParaRPr lang="en-US"/>
          </a:p>
        </p:txBody>
      </p:sp>
      <p:sp>
        <p:nvSpPr>
          <p:cNvPr id="38917" name="AutoShape 5"/>
          <p:cNvSpPr>
            <a:spLocks noChangeArrowheads="1"/>
          </p:cNvSpPr>
          <p:nvPr/>
        </p:nvSpPr>
        <p:spPr bwMode="auto">
          <a:xfrm rot="-420000">
            <a:off x="1833563" y="2055813"/>
            <a:ext cx="727075" cy="1085850"/>
          </a:xfrm>
          <a:prstGeom prst="roundRect">
            <a:avLst>
              <a:gd name="adj" fmla="val 12486"/>
            </a:avLst>
          </a:prstGeom>
          <a:solidFill>
            <a:schemeClr val="accent1"/>
          </a:solidFill>
          <a:ln w="12700">
            <a:solidFill>
              <a:schemeClr val="tx1"/>
            </a:solidFill>
            <a:round/>
            <a:headEnd/>
            <a:tailEnd/>
          </a:ln>
        </p:spPr>
        <p:txBody>
          <a:bodyPr wrap="none" anchor="ctr"/>
          <a:lstStyle/>
          <a:p>
            <a:endParaRPr lang="en-US"/>
          </a:p>
        </p:txBody>
      </p:sp>
      <p:sp>
        <p:nvSpPr>
          <p:cNvPr id="38918" name="Rectangle 6"/>
          <p:cNvSpPr>
            <a:spLocks noChangeArrowheads="1"/>
          </p:cNvSpPr>
          <p:nvPr/>
        </p:nvSpPr>
        <p:spPr bwMode="auto">
          <a:xfrm rot="-1140000">
            <a:off x="1308100" y="2244725"/>
            <a:ext cx="4095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r>
              <a:rPr lang="en-US" sz="3200" b="1">
                <a:latin typeface="Arial" charset="0"/>
              </a:rPr>
              <a:t>6</a:t>
            </a:r>
          </a:p>
        </p:txBody>
      </p:sp>
      <p:sp>
        <p:nvSpPr>
          <p:cNvPr id="38919" name="Rectangle 7"/>
          <p:cNvSpPr>
            <a:spLocks noChangeArrowheads="1"/>
          </p:cNvSpPr>
          <p:nvPr/>
        </p:nvSpPr>
        <p:spPr bwMode="auto">
          <a:xfrm rot="-420000">
            <a:off x="1914525" y="2170113"/>
            <a:ext cx="636588"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r>
              <a:rPr lang="en-US" sz="3200" b="1">
                <a:latin typeface="Arial" charset="0"/>
              </a:rPr>
              <a:t>10</a:t>
            </a:r>
          </a:p>
        </p:txBody>
      </p:sp>
      <p:sp>
        <p:nvSpPr>
          <p:cNvPr id="38920" name="AutoShape 8"/>
          <p:cNvSpPr>
            <a:spLocks noChangeArrowheads="1"/>
          </p:cNvSpPr>
          <p:nvPr/>
        </p:nvSpPr>
        <p:spPr bwMode="auto">
          <a:xfrm rot="120000" flipH="1">
            <a:off x="2578100" y="1946275"/>
            <a:ext cx="730250" cy="1089025"/>
          </a:xfrm>
          <a:prstGeom prst="roundRect">
            <a:avLst>
              <a:gd name="adj" fmla="val 12486"/>
            </a:avLst>
          </a:prstGeom>
          <a:solidFill>
            <a:schemeClr val="accent1"/>
          </a:solidFill>
          <a:ln w="12700">
            <a:solidFill>
              <a:schemeClr val="tx1"/>
            </a:solidFill>
            <a:round/>
            <a:headEnd/>
            <a:tailEnd/>
          </a:ln>
        </p:spPr>
        <p:txBody>
          <a:bodyPr wrap="none" anchor="ctr"/>
          <a:lstStyle/>
          <a:p>
            <a:endParaRPr lang="en-US"/>
          </a:p>
        </p:txBody>
      </p:sp>
      <p:sp>
        <p:nvSpPr>
          <p:cNvPr id="38921" name="Rectangle 9"/>
          <p:cNvSpPr>
            <a:spLocks noChangeArrowheads="1"/>
          </p:cNvSpPr>
          <p:nvPr/>
        </p:nvSpPr>
        <p:spPr bwMode="auto">
          <a:xfrm rot="120000">
            <a:off x="2578100" y="2028825"/>
            <a:ext cx="63658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r>
              <a:rPr lang="en-US" sz="3200" b="1">
                <a:latin typeface="Arial" charset="0"/>
              </a:rPr>
              <a:t>12</a:t>
            </a:r>
          </a:p>
        </p:txBody>
      </p:sp>
      <p:grpSp>
        <p:nvGrpSpPr>
          <p:cNvPr id="38922" name="Group 10"/>
          <p:cNvGrpSpPr>
            <a:grpSpLocks/>
          </p:cNvGrpSpPr>
          <p:nvPr/>
        </p:nvGrpSpPr>
        <p:grpSpPr bwMode="auto">
          <a:xfrm>
            <a:off x="3276600" y="2057400"/>
            <a:ext cx="1420813" cy="1300163"/>
            <a:chOff x="1796" y="1849"/>
            <a:chExt cx="895" cy="819"/>
          </a:xfrm>
        </p:grpSpPr>
        <p:sp>
          <p:nvSpPr>
            <p:cNvPr id="38923" name="AutoShape 11"/>
            <p:cNvSpPr>
              <a:spLocks noChangeArrowheads="1"/>
            </p:cNvSpPr>
            <p:nvPr/>
          </p:nvSpPr>
          <p:spPr bwMode="auto">
            <a:xfrm rot="720000">
              <a:off x="1796" y="1849"/>
              <a:ext cx="459" cy="684"/>
            </a:xfrm>
            <a:prstGeom prst="roundRect">
              <a:avLst>
                <a:gd name="adj" fmla="val 12486"/>
              </a:avLst>
            </a:prstGeom>
            <a:solidFill>
              <a:schemeClr val="accent1"/>
            </a:solidFill>
            <a:ln w="12700">
              <a:solidFill>
                <a:schemeClr val="tx1"/>
              </a:solidFill>
              <a:round/>
              <a:headEnd/>
              <a:tailEnd/>
            </a:ln>
          </p:spPr>
          <p:txBody>
            <a:bodyPr wrap="none" anchor="ctr"/>
            <a:lstStyle/>
            <a:p>
              <a:endParaRPr lang="en-US"/>
            </a:p>
          </p:txBody>
        </p:sp>
        <p:sp>
          <p:nvSpPr>
            <p:cNvPr id="38924" name="AutoShape 12"/>
            <p:cNvSpPr>
              <a:spLocks noChangeArrowheads="1"/>
            </p:cNvSpPr>
            <p:nvPr/>
          </p:nvSpPr>
          <p:spPr bwMode="auto">
            <a:xfrm rot="1740000" flipH="1">
              <a:off x="2209" y="1984"/>
              <a:ext cx="460" cy="684"/>
            </a:xfrm>
            <a:prstGeom prst="roundRect">
              <a:avLst>
                <a:gd name="adj" fmla="val 12486"/>
              </a:avLst>
            </a:prstGeom>
            <a:solidFill>
              <a:schemeClr val="accent1"/>
            </a:solidFill>
            <a:ln w="12700">
              <a:solidFill>
                <a:schemeClr val="tx1"/>
              </a:solidFill>
              <a:round/>
              <a:headEnd/>
              <a:tailEnd/>
            </a:ln>
          </p:spPr>
          <p:txBody>
            <a:bodyPr wrap="none" anchor="ctr"/>
            <a:lstStyle/>
            <a:p>
              <a:endParaRPr lang="en-US"/>
            </a:p>
          </p:txBody>
        </p:sp>
        <p:sp>
          <p:nvSpPr>
            <p:cNvPr id="38925" name="Rectangle 13"/>
            <p:cNvSpPr>
              <a:spLocks noChangeArrowheads="1"/>
            </p:cNvSpPr>
            <p:nvPr/>
          </p:nvSpPr>
          <p:spPr bwMode="auto">
            <a:xfrm rot="480000">
              <a:off x="1860" y="1921"/>
              <a:ext cx="401"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r>
                <a:rPr lang="en-US" sz="3200" b="1">
                  <a:latin typeface="Arial" charset="0"/>
                </a:rPr>
                <a:t>24</a:t>
              </a:r>
            </a:p>
          </p:txBody>
        </p:sp>
        <p:sp>
          <p:nvSpPr>
            <p:cNvPr id="38926" name="Rectangle 14"/>
            <p:cNvSpPr>
              <a:spLocks noChangeArrowheads="1"/>
            </p:cNvSpPr>
            <p:nvPr/>
          </p:nvSpPr>
          <p:spPr bwMode="auto">
            <a:xfrm rot="1500000">
              <a:off x="2290" y="2090"/>
              <a:ext cx="401"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r>
                <a:rPr lang="en-US" sz="3200" b="1">
                  <a:latin typeface="Arial" charset="0"/>
                </a:rPr>
                <a:t>36</a:t>
              </a:r>
            </a:p>
          </p:txBody>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1143000" y="0"/>
            <a:ext cx="7793038" cy="1462088"/>
          </a:xfrm>
        </p:spPr>
        <p:txBody>
          <a:bodyPr vert="horz" wrap="square" lIns="91440" tIns="45720" rIns="91440" bIns="45720" numCol="1" anchorCtr="0" compatLnSpc="1">
            <a:prstTxWarp prst="textNoShape">
              <a:avLst/>
            </a:prstTxWarp>
          </a:bodyPr>
          <a:lstStyle/>
          <a:p>
            <a:r>
              <a:rPr lang="en-US">
                <a:effectLst>
                  <a:outerShdw blurRad="38100" dist="38100" dir="2700000" algn="tl">
                    <a:srgbClr val="DDDDDD"/>
                  </a:outerShdw>
                </a:effectLst>
                <a:latin typeface="Gill Sans MT" charset="0"/>
              </a:rPr>
              <a:t>Example</a:t>
            </a:r>
          </a:p>
        </p:txBody>
      </p:sp>
      <p:sp>
        <p:nvSpPr>
          <p:cNvPr id="4100" name="Rectangle 3"/>
          <p:cNvSpPr>
            <a:spLocks noGrp="1" noChangeArrowheads="1"/>
          </p:cNvSpPr>
          <p:nvPr>
            <p:ph type="body" sz="half" idx="1"/>
          </p:nvPr>
        </p:nvSpPr>
        <p:spPr>
          <a:xfrm>
            <a:off x="1066800" y="1295400"/>
            <a:ext cx="7427913" cy="5334000"/>
          </a:xfrm>
        </p:spPr>
        <p:txBody>
          <a:bodyPr/>
          <a:lstStyle/>
          <a:p>
            <a:pPr>
              <a:buFont typeface="Wingdings 2" charset="0"/>
              <a:buNone/>
            </a:pPr>
            <a:r>
              <a:rPr lang="en-US" sz="1800">
                <a:latin typeface="Gill Sans MT" charset="0"/>
              </a:rPr>
              <a:t>Descending order</a:t>
            </a:r>
          </a:p>
          <a:p>
            <a:r>
              <a:rPr lang="en-US" sz="1800">
                <a:latin typeface="Gill Sans MT" charset="0"/>
              </a:rPr>
              <a:t>insertion sort is over twice as fast as the bubble sort and almost 40% faster than the selection sort. </a:t>
            </a:r>
          </a:p>
        </p:txBody>
      </p:sp>
      <p:graphicFrame>
        <p:nvGraphicFramePr>
          <p:cNvPr id="4098" name="Object 4"/>
          <p:cNvGraphicFramePr>
            <a:graphicFrameLocks noGrp="1" noChangeAspect="1"/>
          </p:cNvGraphicFramePr>
          <p:nvPr>
            <p:ph sz="half" idx="2"/>
          </p:nvPr>
        </p:nvGraphicFramePr>
        <p:xfrm>
          <a:off x="2057400" y="2362200"/>
          <a:ext cx="4953000" cy="4090988"/>
        </p:xfrm>
        <a:graphic>
          <a:graphicData uri="http://schemas.openxmlformats.org/presentationml/2006/ole">
            <mc:AlternateContent xmlns:mc="http://schemas.openxmlformats.org/markup-compatibility/2006">
              <mc:Choice xmlns:v="urn:schemas-microsoft-com:vml" Requires="v">
                <p:oleObj spid="_x0000_s4156" name="VISIO" r:id="rId3" imgW="3641760" imgH="3008160" progId="Visio.Drawing.5">
                  <p:embed/>
                </p:oleObj>
              </mc:Choice>
              <mc:Fallback>
                <p:oleObj name="VISIO" r:id="rId3" imgW="3641760" imgH="3008160" progId="Visio.Drawing.5">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2362200"/>
                        <a:ext cx="4953000" cy="409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vert="horz" wrap="square" lIns="91440" tIns="45720" rIns="91440" bIns="45720" numCol="1" anchorCtr="0" compatLnSpc="1">
            <a:prstTxWarp prst="textNoShape">
              <a:avLst/>
            </a:prstTxWarp>
          </a:bodyPr>
          <a:lstStyle/>
          <a:p>
            <a:r>
              <a:rPr lang="en-US">
                <a:effectLst>
                  <a:outerShdw blurRad="38100" dist="38100" dir="2700000" algn="tl">
                    <a:srgbClr val="DDDDDD"/>
                  </a:outerShdw>
                </a:effectLst>
                <a:latin typeface="Gill Sans MT" charset="0"/>
              </a:rPr>
              <a:t>Coding</a:t>
            </a:r>
          </a:p>
        </p:txBody>
      </p:sp>
      <p:sp>
        <p:nvSpPr>
          <p:cNvPr id="40963" name="Rectangle 3"/>
          <p:cNvSpPr>
            <a:spLocks noGrp="1" noChangeArrowheads="1"/>
          </p:cNvSpPr>
          <p:nvPr>
            <p:ph idx="1"/>
          </p:nvPr>
        </p:nvSpPr>
        <p:spPr/>
        <p:txBody>
          <a:bodyPr>
            <a:normAutofit/>
          </a:bodyPr>
          <a:lstStyle/>
          <a:p>
            <a:pPr>
              <a:lnSpc>
                <a:spcPct val="80000"/>
              </a:lnSpc>
              <a:buFont typeface="Wingdings" charset="0"/>
              <a:buNone/>
            </a:pPr>
            <a:r>
              <a:rPr lang="en-US" sz="1600" b="1" dirty="0">
                <a:latin typeface="Courier New" charset="0"/>
              </a:rPr>
              <a:t>void </a:t>
            </a:r>
            <a:r>
              <a:rPr lang="en-US" sz="1600" b="1" dirty="0" err="1">
                <a:latin typeface="Courier New" charset="0"/>
              </a:rPr>
              <a:t>insertion_sort</a:t>
            </a:r>
            <a:r>
              <a:rPr lang="en-US" sz="1600" b="1" dirty="0">
                <a:latin typeface="Courier New" charset="0"/>
              </a:rPr>
              <a:t>(</a:t>
            </a:r>
            <a:r>
              <a:rPr lang="en-US" sz="1600" b="1" dirty="0" err="1">
                <a:latin typeface="Courier New" charset="0"/>
              </a:rPr>
              <a:t>int</a:t>
            </a:r>
            <a:r>
              <a:rPr lang="en-US" sz="1600" b="1" dirty="0">
                <a:latin typeface="Courier New" charset="0"/>
              </a:rPr>
              <a:t> x[],</a:t>
            </a:r>
            <a:r>
              <a:rPr lang="en-US" sz="1600" b="1" dirty="0" err="1">
                <a:latin typeface="Courier New" charset="0"/>
              </a:rPr>
              <a:t>int</a:t>
            </a:r>
            <a:r>
              <a:rPr lang="en-US" sz="1600" b="1" dirty="0">
                <a:latin typeface="Courier New" charset="0"/>
              </a:rPr>
              <a:t> length)</a:t>
            </a:r>
          </a:p>
          <a:p>
            <a:pPr>
              <a:lnSpc>
                <a:spcPct val="80000"/>
              </a:lnSpc>
              <a:buFont typeface="Wingdings" charset="0"/>
              <a:buNone/>
            </a:pPr>
            <a:r>
              <a:rPr lang="en-US" sz="1600" b="1" dirty="0">
                <a:latin typeface="Courier New" charset="0"/>
              </a:rPr>
              <a:t>{</a:t>
            </a:r>
          </a:p>
          <a:p>
            <a:pPr>
              <a:lnSpc>
                <a:spcPct val="80000"/>
              </a:lnSpc>
              <a:buFont typeface="Wingdings" charset="0"/>
              <a:buNone/>
            </a:pPr>
            <a:r>
              <a:rPr lang="en-US" sz="1600" b="1" dirty="0">
                <a:latin typeface="Courier New" charset="0"/>
              </a:rPr>
              <a:t>  </a:t>
            </a:r>
            <a:r>
              <a:rPr lang="en-US" sz="1600" b="1" dirty="0" err="1">
                <a:latin typeface="Courier New" charset="0"/>
              </a:rPr>
              <a:t>int</a:t>
            </a:r>
            <a:r>
              <a:rPr lang="en-US" sz="1600" b="1" dirty="0">
                <a:latin typeface="Courier New" charset="0"/>
              </a:rPr>
              <a:t> </a:t>
            </a:r>
            <a:r>
              <a:rPr lang="en-US" sz="1600" b="1" dirty="0" err="1">
                <a:latin typeface="Courier New" charset="0"/>
              </a:rPr>
              <a:t>key,i</a:t>
            </a:r>
            <a:r>
              <a:rPr lang="en-US" sz="1600" b="1" dirty="0">
                <a:latin typeface="Courier New" charset="0"/>
              </a:rPr>
              <a:t>;</a:t>
            </a:r>
          </a:p>
          <a:p>
            <a:pPr>
              <a:lnSpc>
                <a:spcPct val="80000"/>
              </a:lnSpc>
              <a:buFont typeface="Wingdings" charset="0"/>
              <a:buNone/>
            </a:pPr>
            <a:r>
              <a:rPr lang="en-US" sz="1600" b="1" dirty="0">
                <a:latin typeface="Courier New" charset="0"/>
              </a:rPr>
              <a:t>  for(</a:t>
            </a:r>
            <a:r>
              <a:rPr lang="en-US" sz="1600" b="1" dirty="0" err="1">
                <a:latin typeface="Courier New" charset="0"/>
              </a:rPr>
              <a:t>int</a:t>
            </a:r>
            <a:r>
              <a:rPr lang="en-US" sz="1600" b="1" dirty="0">
                <a:latin typeface="Courier New" charset="0"/>
              </a:rPr>
              <a:t> j=1;j&lt;</a:t>
            </a:r>
            <a:r>
              <a:rPr lang="en-US" sz="1600" b="1" dirty="0" err="1">
                <a:latin typeface="Courier New" charset="0"/>
              </a:rPr>
              <a:t>length;j</a:t>
            </a:r>
            <a:r>
              <a:rPr lang="en-US" sz="1600" b="1" dirty="0">
                <a:latin typeface="Courier New" charset="0"/>
              </a:rPr>
              <a:t>++)</a:t>
            </a:r>
          </a:p>
          <a:p>
            <a:pPr>
              <a:lnSpc>
                <a:spcPct val="80000"/>
              </a:lnSpc>
              <a:buFont typeface="Wingdings" charset="0"/>
              <a:buNone/>
            </a:pPr>
            <a:r>
              <a:rPr lang="en-US" sz="1600" b="1" dirty="0">
                <a:latin typeface="Courier New" charset="0"/>
              </a:rPr>
              <a:t>  {</a:t>
            </a:r>
          </a:p>
          <a:p>
            <a:pPr>
              <a:lnSpc>
                <a:spcPct val="80000"/>
              </a:lnSpc>
              <a:buFont typeface="Wingdings" charset="0"/>
              <a:buNone/>
            </a:pPr>
            <a:r>
              <a:rPr lang="en-US" sz="1600" b="1" dirty="0">
                <a:latin typeface="Courier New" charset="0"/>
              </a:rPr>
              <a:t>     key=x[j];</a:t>
            </a:r>
          </a:p>
          <a:p>
            <a:pPr>
              <a:lnSpc>
                <a:spcPct val="80000"/>
              </a:lnSpc>
              <a:buFont typeface="Wingdings" charset="0"/>
              <a:buNone/>
            </a:pPr>
            <a:r>
              <a:rPr lang="en-US" sz="1600" b="1" dirty="0">
                <a:latin typeface="Courier New" charset="0"/>
              </a:rPr>
              <a:t>     </a:t>
            </a:r>
            <a:r>
              <a:rPr lang="en-US" sz="1600" b="1" dirty="0" err="1">
                <a:latin typeface="Courier New" charset="0"/>
              </a:rPr>
              <a:t>i</a:t>
            </a:r>
            <a:r>
              <a:rPr lang="en-US" sz="1600" b="1" dirty="0">
                <a:latin typeface="Courier New" charset="0"/>
              </a:rPr>
              <a:t>=j-1;</a:t>
            </a:r>
          </a:p>
          <a:p>
            <a:pPr>
              <a:lnSpc>
                <a:spcPct val="80000"/>
              </a:lnSpc>
              <a:buFont typeface="Wingdings" charset="0"/>
              <a:buNone/>
            </a:pPr>
            <a:r>
              <a:rPr lang="en-US" sz="1600" b="1" dirty="0">
                <a:latin typeface="Courier New" charset="0"/>
              </a:rPr>
              <a:t>     while(x[</a:t>
            </a:r>
            <a:r>
              <a:rPr lang="en-US" sz="1600" b="1" dirty="0" err="1">
                <a:latin typeface="Courier New" charset="0"/>
              </a:rPr>
              <a:t>i</a:t>
            </a:r>
            <a:r>
              <a:rPr lang="en-US" sz="1600" b="1" dirty="0">
                <a:latin typeface="Courier New" charset="0"/>
              </a:rPr>
              <a:t>]&gt;key &amp;&amp; </a:t>
            </a:r>
            <a:r>
              <a:rPr lang="en-US" sz="1600" b="1" dirty="0" err="1">
                <a:latin typeface="Courier New" charset="0"/>
              </a:rPr>
              <a:t>i</a:t>
            </a:r>
            <a:r>
              <a:rPr lang="en-US" sz="1600" b="1" dirty="0">
                <a:latin typeface="Courier New" charset="0"/>
              </a:rPr>
              <a:t>&gt;=0)</a:t>
            </a:r>
          </a:p>
          <a:p>
            <a:pPr>
              <a:lnSpc>
                <a:spcPct val="80000"/>
              </a:lnSpc>
              <a:buFont typeface="Wingdings" charset="0"/>
              <a:buNone/>
            </a:pPr>
            <a:r>
              <a:rPr lang="en-US" sz="1600" b="1" dirty="0">
                <a:latin typeface="Courier New" charset="0"/>
              </a:rPr>
              <a:t>     {</a:t>
            </a:r>
          </a:p>
          <a:p>
            <a:pPr>
              <a:lnSpc>
                <a:spcPct val="80000"/>
              </a:lnSpc>
              <a:buFont typeface="Wingdings" charset="0"/>
              <a:buNone/>
            </a:pPr>
            <a:r>
              <a:rPr lang="en-US" sz="1600" b="1" dirty="0">
                <a:latin typeface="Courier New" charset="0"/>
              </a:rPr>
              <a:t>               x[i+1]=x[</a:t>
            </a:r>
            <a:r>
              <a:rPr lang="en-US" sz="1600" b="1" dirty="0" err="1">
                <a:latin typeface="Courier New" charset="0"/>
              </a:rPr>
              <a:t>i</a:t>
            </a:r>
            <a:r>
              <a:rPr lang="en-US" sz="1600" b="1" dirty="0">
                <a:latin typeface="Courier New" charset="0"/>
              </a:rPr>
              <a:t>];</a:t>
            </a:r>
          </a:p>
          <a:p>
            <a:pPr>
              <a:lnSpc>
                <a:spcPct val="80000"/>
              </a:lnSpc>
              <a:buFont typeface="Wingdings" charset="0"/>
              <a:buNone/>
            </a:pPr>
            <a:r>
              <a:rPr lang="en-US" sz="1600" b="1" dirty="0">
                <a:latin typeface="Courier New" charset="0"/>
              </a:rPr>
              <a:t>         </a:t>
            </a:r>
            <a:r>
              <a:rPr lang="en-US" sz="1600" b="1" dirty="0" err="1">
                <a:latin typeface="Courier New" charset="0"/>
              </a:rPr>
              <a:t>i</a:t>
            </a:r>
            <a:r>
              <a:rPr lang="en-US" sz="1600" b="1" dirty="0">
                <a:latin typeface="Courier New" charset="0"/>
              </a:rPr>
              <a:t>--;</a:t>
            </a:r>
          </a:p>
          <a:p>
            <a:pPr>
              <a:lnSpc>
                <a:spcPct val="80000"/>
              </a:lnSpc>
              <a:buFont typeface="Wingdings" charset="0"/>
              <a:buNone/>
            </a:pPr>
            <a:r>
              <a:rPr lang="en-US" sz="1600" b="1" dirty="0">
                <a:latin typeface="Courier New" charset="0"/>
              </a:rPr>
              <a:t>     }</a:t>
            </a:r>
          </a:p>
          <a:p>
            <a:pPr>
              <a:lnSpc>
                <a:spcPct val="80000"/>
              </a:lnSpc>
              <a:buFont typeface="Wingdings" charset="0"/>
              <a:buNone/>
            </a:pPr>
            <a:r>
              <a:rPr lang="en-US" sz="1600" b="1" dirty="0">
                <a:latin typeface="Courier New" charset="0"/>
              </a:rPr>
              <a:t>     x[i+1]=key;</a:t>
            </a:r>
          </a:p>
          <a:p>
            <a:pPr>
              <a:lnSpc>
                <a:spcPct val="80000"/>
              </a:lnSpc>
              <a:buFont typeface="Wingdings" charset="0"/>
              <a:buNone/>
            </a:pPr>
            <a:r>
              <a:rPr lang="en-US" sz="1600" b="1" dirty="0">
                <a:latin typeface="Courier New" charset="0"/>
              </a:rPr>
              <a:t>  }</a:t>
            </a:r>
          </a:p>
          <a:p>
            <a:pPr>
              <a:lnSpc>
                <a:spcPct val="80000"/>
              </a:lnSpc>
              <a:buFont typeface="Wingdings" charset="0"/>
              <a:buNone/>
            </a:pPr>
            <a:r>
              <a:rPr lang="en-US" sz="1600" b="1" dirty="0">
                <a:latin typeface="Courier New" charset="0"/>
              </a:rPr>
              <a:t>}</a:t>
            </a:r>
            <a:endParaRPr lang="en-US" sz="1600" dirty="0">
              <a:latin typeface="Courier New"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investigate how code works</a:t>
            </a:r>
            <a:endParaRPr lang="en-US" dirty="0"/>
          </a:p>
        </p:txBody>
      </p:sp>
      <p:sp>
        <p:nvSpPr>
          <p:cNvPr id="3" name="Content Placeholder 2"/>
          <p:cNvSpPr>
            <a:spLocks noGrp="1"/>
          </p:cNvSpPr>
          <p:nvPr>
            <p:ph idx="1"/>
          </p:nvPr>
        </p:nvSpPr>
        <p:spPr/>
        <p:txBody>
          <a:bodyPr/>
          <a:lstStyle/>
          <a:p>
            <a:r>
              <a:rPr lang="en-US" dirty="0" smtClean="0"/>
              <a:t>Imagine you want to sort</a:t>
            </a:r>
          </a:p>
          <a:p>
            <a:r>
              <a:rPr lang="en-US" dirty="0" smtClean="0"/>
              <a:t>Thus array size is equal to 6 [0,1,2,3,4,5]</a:t>
            </a:r>
            <a:endParaRPr lang="en-US" dirty="0"/>
          </a:p>
        </p:txBody>
      </p:sp>
      <p:graphicFrame>
        <p:nvGraphicFramePr>
          <p:cNvPr id="4" name="Content Placeholder 3"/>
          <p:cNvGraphicFramePr>
            <a:graphicFrameLocks/>
          </p:cNvGraphicFramePr>
          <p:nvPr>
            <p:extLst>
              <p:ext uri="{D42A27DB-BD31-4B8C-83A1-F6EECF244321}">
                <p14:modId xmlns:p14="http://schemas.microsoft.com/office/powerpoint/2010/main" val="406426308"/>
              </p:ext>
            </p:extLst>
          </p:nvPr>
        </p:nvGraphicFramePr>
        <p:xfrm>
          <a:off x="457200" y="3048000"/>
          <a:ext cx="8229599" cy="370840"/>
        </p:xfrm>
        <a:graphic>
          <a:graphicData uri="http://schemas.openxmlformats.org/drawingml/2006/table">
            <a:tbl>
              <a:tblPr firstRow="1" bandRow="1">
                <a:tableStyleId>{5940675A-B579-460E-94D1-54222C63F5DA}</a:tableStyleId>
              </a:tblPr>
              <a:tblGrid>
                <a:gridCol w="1175657"/>
                <a:gridCol w="1175657"/>
                <a:gridCol w="1175657"/>
                <a:gridCol w="1175657"/>
                <a:gridCol w="1175657"/>
                <a:gridCol w="1175657"/>
                <a:gridCol w="1175657"/>
              </a:tblGrid>
              <a:tr h="370840">
                <a:tc>
                  <a:txBody>
                    <a:bodyPr/>
                    <a:lstStyle/>
                    <a:p>
                      <a:pPr algn="ctr"/>
                      <a:r>
                        <a:rPr lang="en-US" dirty="0" smtClean="0"/>
                        <a:t>Default</a:t>
                      </a:r>
                      <a:endParaRPr lang="en-US" dirty="0"/>
                    </a:p>
                  </a:txBody>
                  <a:tcPr/>
                </a:tc>
                <a:tc>
                  <a:txBody>
                    <a:bodyPr/>
                    <a:lstStyle/>
                    <a:p>
                      <a:pPr algn="ctr"/>
                      <a:r>
                        <a:rPr lang="en-US" dirty="0" smtClean="0"/>
                        <a:t>40</a:t>
                      </a:r>
                      <a:endParaRPr lang="en-US" dirty="0"/>
                    </a:p>
                  </a:txBody>
                  <a:tcPr/>
                </a:tc>
                <a:tc>
                  <a:txBody>
                    <a:bodyPr/>
                    <a:lstStyle/>
                    <a:p>
                      <a:pPr algn="ctr"/>
                      <a:r>
                        <a:rPr lang="en-US" dirty="0" smtClean="0"/>
                        <a:t>23</a:t>
                      </a:r>
                      <a:endParaRPr lang="en-US" dirty="0"/>
                    </a:p>
                  </a:txBody>
                  <a:tcPr/>
                </a:tc>
                <a:tc>
                  <a:txBody>
                    <a:bodyPr/>
                    <a:lstStyle/>
                    <a:p>
                      <a:pPr algn="ctr"/>
                      <a:r>
                        <a:rPr lang="en-US" dirty="0" smtClean="0"/>
                        <a:t>11</a:t>
                      </a:r>
                      <a:endParaRPr lang="en-US" dirty="0"/>
                    </a:p>
                  </a:txBody>
                  <a:tcPr/>
                </a:tc>
                <a:tc>
                  <a:txBody>
                    <a:bodyPr/>
                    <a:lstStyle/>
                    <a:p>
                      <a:pPr algn="ctr"/>
                      <a:r>
                        <a:rPr lang="en-US" dirty="0" smtClean="0"/>
                        <a:t>66</a:t>
                      </a:r>
                      <a:endParaRPr lang="en-US" dirty="0"/>
                    </a:p>
                  </a:txBody>
                  <a:tcPr/>
                </a:tc>
                <a:tc>
                  <a:txBody>
                    <a:bodyPr/>
                    <a:lstStyle/>
                    <a:p>
                      <a:pPr algn="ctr"/>
                      <a:r>
                        <a:rPr lang="en-US" dirty="0" smtClean="0"/>
                        <a:t>93</a:t>
                      </a:r>
                      <a:endParaRPr lang="en-US" dirty="0"/>
                    </a:p>
                  </a:txBody>
                  <a:tcPr/>
                </a:tc>
                <a:tc>
                  <a:txBody>
                    <a:bodyPr/>
                    <a:lstStyle/>
                    <a:p>
                      <a:pPr algn="ctr"/>
                      <a:r>
                        <a:rPr lang="en-US" dirty="0" smtClean="0"/>
                        <a:t>57</a:t>
                      </a:r>
                      <a:endParaRPr lang="en-US" dirty="0"/>
                    </a:p>
                  </a:txBody>
                  <a:tcPr/>
                </a:tc>
              </a:tr>
            </a:tbl>
          </a:graphicData>
        </a:graphic>
      </p:graphicFrame>
    </p:spTree>
    <p:extLst>
      <p:ext uri="{BB962C8B-B14F-4D97-AF65-F5344CB8AC3E}">
        <p14:creationId xmlns:p14="http://schemas.microsoft.com/office/powerpoint/2010/main" val="18776617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990600" y="0"/>
            <a:ext cx="7497763" cy="838200"/>
          </a:xfrm>
        </p:spPr>
        <p:txBody>
          <a:bodyPr vert="horz" wrap="square" lIns="91440" tIns="45720" rIns="91440" bIns="45720" numCol="1" anchorCtr="0" compatLnSpc="1">
            <a:prstTxWarp prst="textNoShape">
              <a:avLst/>
            </a:prstTxWarp>
          </a:bodyPr>
          <a:lstStyle/>
          <a:p>
            <a:r>
              <a:rPr lang="en-US">
                <a:effectLst>
                  <a:outerShdw blurRad="38100" dist="38100" dir="2700000" algn="tl">
                    <a:srgbClr val="DDDDDD"/>
                  </a:outerShdw>
                </a:effectLst>
                <a:latin typeface="Gill Sans MT" charset="0"/>
              </a:rPr>
              <a:t>Coding</a:t>
            </a:r>
          </a:p>
        </p:txBody>
      </p:sp>
      <p:sp>
        <p:nvSpPr>
          <p:cNvPr id="40963" name="Rectangle 3"/>
          <p:cNvSpPr>
            <a:spLocks noGrp="1" noChangeArrowheads="1"/>
          </p:cNvSpPr>
          <p:nvPr>
            <p:ph idx="1"/>
          </p:nvPr>
        </p:nvSpPr>
        <p:spPr>
          <a:xfrm>
            <a:off x="990600" y="838200"/>
            <a:ext cx="7772400" cy="6019800"/>
          </a:xfrm>
        </p:spPr>
        <p:txBody>
          <a:bodyPr/>
          <a:lstStyle/>
          <a:p>
            <a:pPr>
              <a:lnSpc>
                <a:spcPct val="80000"/>
              </a:lnSpc>
              <a:buFont typeface="Wingdings" charset="0"/>
              <a:buNone/>
            </a:pPr>
            <a:r>
              <a:rPr lang="en-US" sz="1400" b="1" dirty="0">
                <a:latin typeface="Courier New" charset="0"/>
              </a:rPr>
              <a:t>void </a:t>
            </a:r>
            <a:r>
              <a:rPr lang="en-US" sz="1400" b="1" dirty="0" err="1">
                <a:latin typeface="Courier New" charset="0"/>
              </a:rPr>
              <a:t>insertion_sort</a:t>
            </a:r>
            <a:r>
              <a:rPr lang="en-US" sz="1400" b="1" dirty="0">
                <a:latin typeface="Courier New" charset="0"/>
              </a:rPr>
              <a:t>(</a:t>
            </a:r>
            <a:r>
              <a:rPr lang="en-US" sz="1400" b="1" dirty="0" err="1">
                <a:latin typeface="Courier New" charset="0"/>
              </a:rPr>
              <a:t>int</a:t>
            </a:r>
            <a:r>
              <a:rPr lang="en-US" sz="1400" b="1" dirty="0">
                <a:latin typeface="Courier New" charset="0"/>
              </a:rPr>
              <a:t> x[],</a:t>
            </a:r>
            <a:r>
              <a:rPr lang="en-US" sz="1400" b="1" dirty="0" err="1">
                <a:latin typeface="Courier New" charset="0"/>
              </a:rPr>
              <a:t>int</a:t>
            </a:r>
            <a:r>
              <a:rPr lang="en-US" sz="1400" b="1" dirty="0">
                <a:latin typeface="Courier New" charset="0"/>
              </a:rPr>
              <a:t> length)</a:t>
            </a:r>
          </a:p>
          <a:p>
            <a:pPr>
              <a:lnSpc>
                <a:spcPct val="80000"/>
              </a:lnSpc>
              <a:buFont typeface="Wingdings" charset="0"/>
              <a:buNone/>
            </a:pPr>
            <a:r>
              <a:rPr lang="en-US" sz="1400" b="1" dirty="0">
                <a:latin typeface="Courier New" charset="0"/>
              </a:rPr>
              <a:t>{</a:t>
            </a:r>
          </a:p>
          <a:p>
            <a:pPr>
              <a:lnSpc>
                <a:spcPct val="80000"/>
              </a:lnSpc>
              <a:buFont typeface="Wingdings" charset="0"/>
              <a:buNone/>
            </a:pPr>
            <a:r>
              <a:rPr lang="en-US" sz="1400" b="1" dirty="0">
                <a:latin typeface="Courier New" charset="0"/>
              </a:rPr>
              <a:t>  </a:t>
            </a:r>
            <a:r>
              <a:rPr lang="en-US" sz="1400" b="1" dirty="0" err="1">
                <a:latin typeface="Courier New" charset="0"/>
              </a:rPr>
              <a:t>int</a:t>
            </a:r>
            <a:r>
              <a:rPr lang="en-US" sz="1400" b="1" dirty="0">
                <a:latin typeface="Courier New" charset="0"/>
              </a:rPr>
              <a:t> </a:t>
            </a:r>
            <a:r>
              <a:rPr lang="en-US" sz="1400" b="1" dirty="0" err="1">
                <a:latin typeface="Courier New" charset="0"/>
              </a:rPr>
              <a:t>key,i</a:t>
            </a:r>
            <a:r>
              <a:rPr lang="en-US" sz="1400" b="1" dirty="0">
                <a:latin typeface="Courier New" charset="0"/>
              </a:rPr>
              <a:t>;</a:t>
            </a:r>
          </a:p>
          <a:p>
            <a:pPr>
              <a:lnSpc>
                <a:spcPct val="80000"/>
              </a:lnSpc>
              <a:buFont typeface="Wingdings" charset="0"/>
              <a:buNone/>
            </a:pPr>
            <a:r>
              <a:rPr lang="en-US" sz="1400" b="1" dirty="0">
                <a:latin typeface="Courier New" charset="0"/>
              </a:rPr>
              <a:t>  for(</a:t>
            </a:r>
            <a:r>
              <a:rPr lang="en-US" sz="1400" b="1" dirty="0" err="1">
                <a:latin typeface="Courier New" charset="0"/>
              </a:rPr>
              <a:t>int</a:t>
            </a:r>
            <a:r>
              <a:rPr lang="en-US" sz="1400" b="1" dirty="0">
                <a:latin typeface="Courier New" charset="0"/>
              </a:rPr>
              <a:t> j=1;j&lt;</a:t>
            </a:r>
            <a:r>
              <a:rPr lang="en-US" sz="1400" b="1" dirty="0" err="1">
                <a:latin typeface="Courier New" charset="0"/>
              </a:rPr>
              <a:t>length;j</a:t>
            </a:r>
            <a:r>
              <a:rPr lang="en-US" sz="1400" b="1" dirty="0">
                <a:latin typeface="Courier New" charset="0"/>
              </a:rPr>
              <a:t>++)</a:t>
            </a:r>
          </a:p>
          <a:p>
            <a:pPr>
              <a:lnSpc>
                <a:spcPct val="80000"/>
              </a:lnSpc>
              <a:buFont typeface="Wingdings" charset="0"/>
              <a:buNone/>
            </a:pPr>
            <a:r>
              <a:rPr lang="en-US" sz="1400" b="1" dirty="0">
                <a:latin typeface="Courier New" charset="0"/>
              </a:rPr>
              <a:t>  {</a:t>
            </a:r>
          </a:p>
          <a:p>
            <a:pPr>
              <a:lnSpc>
                <a:spcPct val="80000"/>
              </a:lnSpc>
              <a:buFont typeface="Wingdings" charset="0"/>
              <a:buNone/>
            </a:pPr>
            <a:r>
              <a:rPr lang="en-US" sz="1400" b="1" dirty="0">
                <a:latin typeface="Courier New" charset="0"/>
              </a:rPr>
              <a:t>     key=x[j];</a:t>
            </a:r>
          </a:p>
          <a:p>
            <a:pPr>
              <a:lnSpc>
                <a:spcPct val="80000"/>
              </a:lnSpc>
              <a:buFont typeface="Wingdings" charset="0"/>
              <a:buNone/>
            </a:pPr>
            <a:r>
              <a:rPr lang="en-US" sz="1400" b="1" dirty="0">
                <a:latin typeface="Courier New" charset="0"/>
              </a:rPr>
              <a:t>     </a:t>
            </a:r>
            <a:r>
              <a:rPr lang="en-US" sz="1400" b="1" dirty="0" err="1">
                <a:latin typeface="Courier New" charset="0"/>
              </a:rPr>
              <a:t>i</a:t>
            </a:r>
            <a:r>
              <a:rPr lang="en-US" sz="1400" b="1" dirty="0">
                <a:latin typeface="Courier New" charset="0"/>
              </a:rPr>
              <a:t>=j-1;</a:t>
            </a:r>
          </a:p>
          <a:p>
            <a:pPr>
              <a:lnSpc>
                <a:spcPct val="80000"/>
              </a:lnSpc>
              <a:buFont typeface="Wingdings" charset="0"/>
              <a:buNone/>
            </a:pPr>
            <a:r>
              <a:rPr lang="en-US" sz="1400" b="1" dirty="0">
                <a:latin typeface="Courier New" charset="0"/>
              </a:rPr>
              <a:t>     while(x[</a:t>
            </a:r>
            <a:r>
              <a:rPr lang="en-US" sz="1400" b="1" dirty="0" err="1">
                <a:latin typeface="Courier New" charset="0"/>
              </a:rPr>
              <a:t>i</a:t>
            </a:r>
            <a:r>
              <a:rPr lang="en-US" sz="1400" b="1" dirty="0">
                <a:latin typeface="Courier New" charset="0"/>
              </a:rPr>
              <a:t>]&gt;key &amp;&amp; </a:t>
            </a:r>
            <a:r>
              <a:rPr lang="en-US" sz="1400" b="1" dirty="0" err="1">
                <a:latin typeface="Courier New" charset="0"/>
              </a:rPr>
              <a:t>i</a:t>
            </a:r>
            <a:r>
              <a:rPr lang="en-US" sz="1400" b="1" dirty="0">
                <a:latin typeface="Courier New" charset="0"/>
              </a:rPr>
              <a:t>&gt;=0)</a:t>
            </a:r>
          </a:p>
          <a:p>
            <a:pPr>
              <a:lnSpc>
                <a:spcPct val="80000"/>
              </a:lnSpc>
              <a:buFont typeface="Wingdings" charset="0"/>
              <a:buNone/>
            </a:pPr>
            <a:r>
              <a:rPr lang="en-US" sz="1400" b="1" dirty="0">
                <a:latin typeface="Courier New" charset="0"/>
              </a:rPr>
              <a:t>     {</a:t>
            </a:r>
          </a:p>
          <a:p>
            <a:pPr>
              <a:lnSpc>
                <a:spcPct val="80000"/>
              </a:lnSpc>
              <a:buFont typeface="Wingdings" charset="0"/>
              <a:buNone/>
            </a:pPr>
            <a:r>
              <a:rPr lang="en-US" sz="1400" b="1" dirty="0">
                <a:latin typeface="Courier New" charset="0"/>
              </a:rPr>
              <a:t>               x[i+1]=x[</a:t>
            </a:r>
            <a:r>
              <a:rPr lang="en-US" sz="1400" b="1" dirty="0" err="1">
                <a:latin typeface="Courier New" charset="0"/>
              </a:rPr>
              <a:t>i</a:t>
            </a:r>
            <a:r>
              <a:rPr lang="en-US" sz="1400" b="1" dirty="0">
                <a:latin typeface="Courier New" charset="0"/>
              </a:rPr>
              <a:t>];</a:t>
            </a:r>
          </a:p>
          <a:p>
            <a:pPr>
              <a:lnSpc>
                <a:spcPct val="80000"/>
              </a:lnSpc>
              <a:buFont typeface="Wingdings" charset="0"/>
              <a:buNone/>
            </a:pPr>
            <a:r>
              <a:rPr lang="en-US" sz="1400" b="1" dirty="0">
                <a:latin typeface="Courier New" charset="0"/>
              </a:rPr>
              <a:t>         </a:t>
            </a:r>
            <a:r>
              <a:rPr lang="en-US" sz="1400" b="1" dirty="0" err="1">
                <a:latin typeface="Courier New" charset="0"/>
              </a:rPr>
              <a:t>i</a:t>
            </a:r>
            <a:r>
              <a:rPr lang="en-US" sz="1400" b="1" dirty="0">
                <a:latin typeface="Courier New" charset="0"/>
              </a:rPr>
              <a:t>--;</a:t>
            </a:r>
          </a:p>
          <a:p>
            <a:pPr>
              <a:lnSpc>
                <a:spcPct val="80000"/>
              </a:lnSpc>
              <a:buFont typeface="Wingdings" charset="0"/>
              <a:buNone/>
            </a:pPr>
            <a:r>
              <a:rPr lang="en-US" sz="1400" b="1" dirty="0">
                <a:latin typeface="Courier New" charset="0"/>
              </a:rPr>
              <a:t>     }</a:t>
            </a:r>
          </a:p>
          <a:p>
            <a:pPr>
              <a:lnSpc>
                <a:spcPct val="80000"/>
              </a:lnSpc>
              <a:buFont typeface="Wingdings" charset="0"/>
              <a:buNone/>
            </a:pPr>
            <a:r>
              <a:rPr lang="en-US" sz="1400" b="1" dirty="0">
                <a:latin typeface="Courier New" charset="0"/>
              </a:rPr>
              <a:t>     x[i+1]=key;</a:t>
            </a:r>
          </a:p>
          <a:p>
            <a:pPr>
              <a:lnSpc>
                <a:spcPct val="80000"/>
              </a:lnSpc>
              <a:buFont typeface="Wingdings" charset="0"/>
              <a:buNone/>
            </a:pPr>
            <a:r>
              <a:rPr lang="en-US" sz="1400" b="1" dirty="0">
                <a:latin typeface="Courier New" charset="0"/>
              </a:rPr>
              <a:t>  }</a:t>
            </a:r>
          </a:p>
          <a:p>
            <a:pPr>
              <a:lnSpc>
                <a:spcPct val="80000"/>
              </a:lnSpc>
              <a:buFont typeface="Wingdings" charset="0"/>
              <a:buNone/>
            </a:pPr>
            <a:r>
              <a:rPr lang="en-US" sz="1400" b="1" dirty="0">
                <a:latin typeface="Courier New" charset="0"/>
              </a:rPr>
              <a:t>}</a:t>
            </a:r>
          </a:p>
        </p:txBody>
      </p:sp>
      <p:sp>
        <p:nvSpPr>
          <p:cNvPr id="2" name="Rectangle 1"/>
          <p:cNvSpPr/>
          <p:nvPr/>
        </p:nvSpPr>
        <p:spPr>
          <a:xfrm>
            <a:off x="990600" y="1295400"/>
            <a:ext cx="3352800" cy="6096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cxnSp>
        <p:nvCxnSpPr>
          <p:cNvPr id="4" name="Straight Arrow Connector 3"/>
          <p:cNvCxnSpPr>
            <a:stCxn id="5" idx="1"/>
          </p:cNvCxnSpPr>
          <p:nvPr/>
        </p:nvCxnSpPr>
        <p:spPr>
          <a:xfrm flipH="1" flipV="1">
            <a:off x="4343401" y="1600201"/>
            <a:ext cx="1374924" cy="66246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718325" y="1524000"/>
            <a:ext cx="3120875" cy="1477328"/>
          </a:xfrm>
          <a:prstGeom prst="rect">
            <a:avLst/>
          </a:prstGeom>
          <a:noFill/>
        </p:spPr>
        <p:txBody>
          <a:bodyPr wrap="square" rtlCol="0">
            <a:spAutoFit/>
          </a:bodyPr>
          <a:lstStyle/>
          <a:p>
            <a:r>
              <a:rPr lang="en-US" dirty="0" smtClean="0"/>
              <a:t>We declared some variables</a:t>
            </a:r>
          </a:p>
          <a:p>
            <a:r>
              <a:rPr lang="en-US" dirty="0" smtClean="0"/>
              <a:t>And a FOR loop according to the size of an array. IN THIS CASE. Length = 6</a:t>
            </a:r>
            <a:endParaRPr lang="en-US" dirty="0"/>
          </a:p>
        </p:txBody>
      </p:sp>
      <p:graphicFrame>
        <p:nvGraphicFramePr>
          <p:cNvPr id="10" name="Content Placeholder 3"/>
          <p:cNvGraphicFramePr>
            <a:graphicFrameLocks/>
          </p:cNvGraphicFramePr>
          <p:nvPr>
            <p:extLst>
              <p:ext uri="{D42A27DB-BD31-4B8C-83A1-F6EECF244321}">
                <p14:modId xmlns:p14="http://schemas.microsoft.com/office/powerpoint/2010/main" val="3454427763"/>
              </p:ext>
            </p:extLst>
          </p:nvPr>
        </p:nvGraphicFramePr>
        <p:xfrm>
          <a:off x="381000" y="4191000"/>
          <a:ext cx="8229599" cy="370840"/>
        </p:xfrm>
        <a:graphic>
          <a:graphicData uri="http://schemas.openxmlformats.org/drawingml/2006/table">
            <a:tbl>
              <a:tblPr firstRow="1" bandRow="1">
                <a:tableStyleId>{5940675A-B579-460E-94D1-54222C63F5DA}</a:tableStyleId>
              </a:tblPr>
              <a:tblGrid>
                <a:gridCol w="1175657"/>
                <a:gridCol w="1175657"/>
                <a:gridCol w="1175657"/>
                <a:gridCol w="1175657"/>
                <a:gridCol w="1175657"/>
                <a:gridCol w="1175657"/>
                <a:gridCol w="1175657"/>
              </a:tblGrid>
              <a:tr h="370840">
                <a:tc>
                  <a:txBody>
                    <a:bodyPr/>
                    <a:lstStyle/>
                    <a:p>
                      <a:pPr algn="ctr"/>
                      <a:r>
                        <a:rPr lang="en-US" dirty="0" smtClean="0"/>
                        <a:t>Default</a:t>
                      </a:r>
                      <a:endParaRPr lang="en-US" dirty="0"/>
                    </a:p>
                  </a:txBody>
                  <a:tcPr/>
                </a:tc>
                <a:tc>
                  <a:txBody>
                    <a:bodyPr/>
                    <a:lstStyle/>
                    <a:p>
                      <a:pPr algn="ctr"/>
                      <a:r>
                        <a:rPr lang="en-US" dirty="0" smtClean="0"/>
                        <a:t>40</a:t>
                      </a:r>
                      <a:endParaRPr lang="en-US" dirty="0"/>
                    </a:p>
                  </a:txBody>
                  <a:tcPr/>
                </a:tc>
                <a:tc>
                  <a:txBody>
                    <a:bodyPr/>
                    <a:lstStyle/>
                    <a:p>
                      <a:pPr algn="ctr"/>
                      <a:r>
                        <a:rPr lang="en-US" dirty="0" smtClean="0"/>
                        <a:t>23</a:t>
                      </a:r>
                      <a:endParaRPr lang="en-US" dirty="0"/>
                    </a:p>
                  </a:txBody>
                  <a:tcPr/>
                </a:tc>
                <a:tc>
                  <a:txBody>
                    <a:bodyPr/>
                    <a:lstStyle/>
                    <a:p>
                      <a:pPr algn="ctr"/>
                      <a:r>
                        <a:rPr lang="en-US" dirty="0" smtClean="0"/>
                        <a:t>11</a:t>
                      </a:r>
                      <a:endParaRPr lang="en-US" dirty="0"/>
                    </a:p>
                  </a:txBody>
                  <a:tcPr/>
                </a:tc>
                <a:tc>
                  <a:txBody>
                    <a:bodyPr/>
                    <a:lstStyle/>
                    <a:p>
                      <a:pPr algn="ctr"/>
                      <a:r>
                        <a:rPr lang="en-US" dirty="0" smtClean="0"/>
                        <a:t>66</a:t>
                      </a:r>
                      <a:endParaRPr lang="en-US" dirty="0"/>
                    </a:p>
                  </a:txBody>
                  <a:tcPr/>
                </a:tc>
                <a:tc>
                  <a:txBody>
                    <a:bodyPr/>
                    <a:lstStyle/>
                    <a:p>
                      <a:pPr algn="ctr"/>
                      <a:r>
                        <a:rPr lang="en-US" dirty="0" smtClean="0"/>
                        <a:t>93</a:t>
                      </a:r>
                      <a:endParaRPr lang="en-US" dirty="0"/>
                    </a:p>
                  </a:txBody>
                  <a:tcPr/>
                </a:tc>
                <a:tc>
                  <a:txBody>
                    <a:bodyPr/>
                    <a:lstStyle/>
                    <a:p>
                      <a:pPr algn="ctr"/>
                      <a:r>
                        <a:rPr lang="en-US" dirty="0" smtClean="0"/>
                        <a:t>57</a:t>
                      </a:r>
                      <a:endParaRPr lang="en-US" dirty="0"/>
                    </a:p>
                  </a:txBody>
                  <a:tcPr/>
                </a:tc>
              </a:tr>
            </a:tbl>
          </a:graphicData>
        </a:graphic>
      </p:graphicFrame>
    </p:spTree>
    <p:extLst>
      <p:ext uri="{BB962C8B-B14F-4D97-AF65-F5344CB8AC3E}">
        <p14:creationId xmlns:p14="http://schemas.microsoft.com/office/powerpoint/2010/main" val="27879545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990600" y="0"/>
            <a:ext cx="7497763" cy="838200"/>
          </a:xfrm>
        </p:spPr>
        <p:txBody>
          <a:bodyPr vert="horz" wrap="square" lIns="91440" tIns="45720" rIns="91440" bIns="45720" numCol="1" anchorCtr="0" compatLnSpc="1">
            <a:prstTxWarp prst="textNoShape">
              <a:avLst/>
            </a:prstTxWarp>
          </a:bodyPr>
          <a:lstStyle/>
          <a:p>
            <a:r>
              <a:rPr lang="en-US">
                <a:effectLst>
                  <a:outerShdw blurRad="38100" dist="38100" dir="2700000" algn="tl">
                    <a:srgbClr val="DDDDDD"/>
                  </a:outerShdw>
                </a:effectLst>
                <a:latin typeface="Gill Sans MT" charset="0"/>
              </a:rPr>
              <a:t>Coding</a:t>
            </a:r>
          </a:p>
        </p:txBody>
      </p:sp>
      <p:sp>
        <p:nvSpPr>
          <p:cNvPr id="40963" name="Rectangle 3"/>
          <p:cNvSpPr>
            <a:spLocks noGrp="1" noChangeArrowheads="1"/>
          </p:cNvSpPr>
          <p:nvPr>
            <p:ph idx="1"/>
          </p:nvPr>
        </p:nvSpPr>
        <p:spPr>
          <a:xfrm>
            <a:off x="990600" y="838200"/>
            <a:ext cx="7772400" cy="6019800"/>
          </a:xfrm>
        </p:spPr>
        <p:txBody>
          <a:bodyPr/>
          <a:lstStyle/>
          <a:p>
            <a:pPr>
              <a:lnSpc>
                <a:spcPct val="80000"/>
              </a:lnSpc>
              <a:buFont typeface="Wingdings" charset="0"/>
              <a:buNone/>
            </a:pPr>
            <a:r>
              <a:rPr lang="en-US" sz="1400" b="1" dirty="0">
                <a:latin typeface="Courier New" charset="0"/>
              </a:rPr>
              <a:t>void </a:t>
            </a:r>
            <a:r>
              <a:rPr lang="en-US" sz="1400" b="1" dirty="0" err="1">
                <a:latin typeface="Courier New" charset="0"/>
              </a:rPr>
              <a:t>insertion_sort</a:t>
            </a:r>
            <a:r>
              <a:rPr lang="en-US" sz="1400" b="1" dirty="0">
                <a:latin typeface="Courier New" charset="0"/>
              </a:rPr>
              <a:t>(</a:t>
            </a:r>
            <a:r>
              <a:rPr lang="en-US" sz="1400" b="1" dirty="0" err="1">
                <a:latin typeface="Courier New" charset="0"/>
              </a:rPr>
              <a:t>int</a:t>
            </a:r>
            <a:r>
              <a:rPr lang="en-US" sz="1400" b="1" dirty="0">
                <a:latin typeface="Courier New" charset="0"/>
              </a:rPr>
              <a:t> x[],</a:t>
            </a:r>
            <a:r>
              <a:rPr lang="en-US" sz="1400" b="1" dirty="0" err="1">
                <a:latin typeface="Courier New" charset="0"/>
              </a:rPr>
              <a:t>int</a:t>
            </a:r>
            <a:r>
              <a:rPr lang="en-US" sz="1400" b="1" dirty="0">
                <a:latin typeface="Courier New" charset="0"/>
              </a:rPr>
              <a:t> length)</a:t>
            </a:r>
          </a:p>
          <a:p>
            <a:pPr>
              <a:lnSpc>
                <a:spcPct val="80000"/>
              </a:lnSpc>
              <a:buFont typeface="Wingdings" charset="0"/>
              <a:buNone/>
            </a:pPr>
            <a:r>
              <a:rPr lang="en-US" sz="1400" b="1" dirty="0">
                <a:latin typeface="Courier New" charset="0"/>
              </a:rPr>
              <a:t>{</a:t>
            </a:r>
          </a:p>
          <a:p>
            <a:pPr>
              <a:lnSpc>
                <a:spcPct val="80000"/>
              </a:lnSpc>
              <a:buFont typeface="Wingdings" charset="0"/>
              <a:buNone/>
            </a:pPr>
            <a:r>
              <a:rPr lang="en-US" sz="1400" b="1" dirty="0">
                <a:latin typeface="Courier New" charset="0"/>
              </a:rPr>
              <a:t>  </a:t>
            </a:r>
            <a:r>
              <a:rPr lang="en-US" sz="1400" b="1" dirty="0" err="1">
                <a:latin typeface="Courier New" charset="0"/>
              </a:rPr>
              <a:t>int</a:t>
            </a:r>
            <a:r>
              <a:rPr lang="en-US" sz="1400" b="1" dirty="0">
                <a:latin typeface="Courier New" charset="0"/>
              </a:rPr>
              <a:t> </a:t>
            </a:r>
            <a:r>
              <a:rPr lang="en-US" sz="1400" b="1" dirty="0" err="1">
                <a:latin typeface="Courier New" charset="0"/>
              </a:rPr>
              <a:t>key,i</a:t>
            </a:r>
            <a:r>
              <a:rPr lang="en-US" sz="1400" b="1" dirty="0">
                <a:latin typeface="Courier New" charset="0"/>
              </a:rPr>
              <a:t>;</a:t>
            </a:r>
          </a:p>
          <a:p>
            <a:pPr>
              <a:lnSpc>
                <a:spcPct val="80000"/>
              </a:lnSpc>
              <a:buFont typeface="Wingdings" charset="0"/>
              <a:buNone/>
            </a:pPr>
            <a:r>
              <a:rPr lang="en-US" sz="1400" b="1" dirty="0">
                <a:latin typeface="Courier New" charset="0"/>
              </a:rPr>
              <a:t>  for(</a:t>
            </a:r>
            <a:r>
              <a:rPr lang="en-US" sz="1400" b="1" dirty="0" err="1">
                <a:latin typeface="Courier New" charset="0"/>
              </a:rPr>
              <a:t>int</a:t>
            </a:r>
            <a:r>
              <a:rPr lang="en-US" sz="1400" b="1" dirty="0">
                <a:latin typeface="Courier New" charset="0"/>
              </a:rPr>
              <a:t> j=1;j&lt;</a:t>
            </a:r>
            <a:r>
              <a:rPr lang="en-US" sz="1400" b="1" dirty="0" err="1">
                <a:latin typeface="Courier New" charset="0"/>
              </a:rPr>
              <a:t>length;j</a:t>
            </a:r>
            <a:r>
              <a:rPr lang="en-US" sz="1400" b="1" dirty="0">
                <a:latin typeface="Courier New" charset="0"/>
              </a:rPr>
              <a:t>++)</a:t>
            </a:r>
          </a:p>
          <a:p>
            <a:pPr>
              <a:lnSpc>
                <a:spcPct val="80000"/>
              </a:lnSpc>
              <a:buFont typeface="Wingdings" charset="0"/>
              <a:buNone/>
            </a:pPr>
            <a:r>
              <a:rPr lang="en-US" sz="1400" b="1" dirty="0">
                <a:latin typeface="Courier New" charset="0"/>
              </a:rPr>
              <a:t>  {</a:t>
            </a:r>
          </a:p>
          <a:p>
            <a:pPr>
              <a:lnSpc>
                <a:spcPct val="80000"/>
              </a:lnSpc>
              <a:buFont typeface="Wingdings" charset="0"/>
              <a:buNone/>
            </a:pPr>
            <a:r>
              <a:rPr lang="en-US" sz="1400" b="1" dirty="0">
                <a:latin typeface="Courier New" charset="0"/>
              </a:rPr>
              <a:t>     key=x[j];</a:t>
            </a:r>
          </a:p>
          <a:p>
            <a:pPr>
              <a:lnSpc>
                <a:spcPct val="80000"/>
              </a:lnSpc>
              <a:buFont typeface="Wingdings" charset="0"/>
              <a:buNone/>
            </a:pPr>
            <a:r>
              <a:rPr lang="en-US" sz="1400" b="1" dirty="0">
                <a:latin typeface="Courier New" charset="0"/>
              </a:rPr>
              <a:t>     </a:t>
            </a:r>
            <a:r>
              <a:rPr lang="en-US" sz="1400" b="1" dirty="0" err="1">
                <a:latin typeface="Courier New" charset="0"/>
              </a:rPr>
              <a:t>i</a:t>
            </a:r>
            <a:r>
              <a:rPr lang="en-US" sz="1400" b="1" dirty="0">
                <a:latin typeface="Courier New" charset="0"/>
              </a:rPr>
              <a:t>=j-1;</a:t>
            </a:r>
          </a:p>
          <a:p>
            <a:pPr>
              <a:lnSpc>
                <a:spcPct val="80000"/>
              </a:lnSpc>
              <a:buFont typeface="Wingdings" charset="0"/>
              <a:buNone/>
            </a:pPr>
            <a:r>
              <a:rPr lang="en-US" sz="1400" b="1" dirty="0">
                <a:latin typeface="Courier New" charset="0"/>
              </a:rPr>
              <a:t>     while(x[</a:t>
            </a:r>
            <a:r>
              <a:rPr lang="en-US" sz="1400" b="1" dirty="0" err="1">
                <a:latin typeface="Courier New" charset="0"/>
              </a:rPr>
              <a:t>i</a:t>
            </a:r>
            <a:r>
              <a:rPr lang="en-US" sz="1400" b="1" dirty="0">
                <a:latin typeface="Courier New" charset="0"/>
              </a:rPr>
              <a:t>]&gt;key &amp;&amp; </a:t>
            </a:r>
            <a:r>
              <a:rPr lang="en-US" sz="1400" b="1" dirty="0" err="1">
                <a:latin typeface="Courier New" charset="0"/>
              </a:rPr>
              <a:t>i</a:t>
            </a:r>
            <a:r>
              <a:rPr lang="en-US" sz="1400" b="1" dirty="0">
                <a:latin typeface="Courier New" charset="0"/>
              </a:rPr>
              <a:t>&gt;=0)</a:t>
            </a:r>
          </a:p>
          <a:p>
            <a:pPr>
              <a:lnSpc>
                <a:spcPct val="80000"/>
              </a:lnSpc>
              <a:buFont typeface="Wingdings" charset="0"/>
              <a:buNone/>
            </a:pPr>
            <a:r>
              <a:rPr lang="en-US" sz="1400" b="1" dirty="0">
                <a:latin typeface="Courier New" charset="0"/>
              </a:rPr>
              <a:t>     {</a:t>
            </a:r>
          </a:p>
          <a:p>
            <a:pPr>
              <a:lnSpc>
                <a:spcPct val="80000"/>
              </a:lnSpc>
              <a:buFont typeface="Wingdings" charset="0"/>
              <a:buNone/>
            </a:pPr>
            <a:r>
              <a:rPr lang="en-US" sz="1400" b="1" dirty="0">
                <a:latin typeface="Courier New" charset="0"/>
              </a:rPr>
              <a:t>               x[i+1]=x[</a:t>
            </a:r>
            <a:r>
              <a:rPr lang="en-US" sz="1400" b="1" dirty="0" err="1">
                <a:latin typeface="Courier New" charset="0"/>
              </a:rPr>
              <a:t>i</a:t>
            </a:r>
            <a:r>
              <a:rPr lang="en-US" sz="1400" b="1" dirty="0">
                <a:latin typeface="Courier New" charset="0"/>
              </a:rPr>
              <a:t>];</a:t>
            </a:r>
          </a:p>
          <a:p>
            <a:pPr>
              <a:lnSpc>
                <a:spcPct val="80000"/>
              </a:lnSpc>
              <a:buFont typeface="Wingdings" charset="0"/>
              <a:buNone/>
            </a:pPr>
            <a:r>
              <a:rPr lang="en-US" sz="1400" b="1" dirty="0">
                <a:latin typeface="Courier New" charset="0"/>
              </a:rPr>
              <a:t>         </a:t>
            </a:r>
            <a:r>
              <a:rPr lang="en-US" sz="1400" b="1" dirty="0" err="1">
                <a:latin typeface="Courier New" charset="0"/>
              </a:rPr>
              <a:t>i</a:t>
            </a:r>
            <a:r>
              <a:rPr lang="en-US" sz="1400" b="1" dirty="0">
                <a:latin typeface="Courier New" charset="0"/>
              </a:rPr>
              <a:t>--;</a:t>
            </a:r>
          </a:p>
          <a:p>
            <a:pPr>
              <a:lnSpc>
                <a:spcPct val="80000"/>
              </a:lnSpc>
              <a:buFont typeface="Wingdings" charset="0"/>
              <a:buNone/>
            </a:pPr>
            <a:r>
              <a:rPr lang="en-US" sz="1400" b="1" dirty="0">
                <a:latin typeface="Courier New" charset="0"/>
              </a:rPr>
              <a:t>     }</a:t>
            </a:r>
          </a:p>
          <a:p>
            <a:pPr>
              <a:lnSpc>
                <a:spcPct val="80000"/>
              </a:lnSpc>
              <a:buFont typeface="Wingdings" charset="0"/>
              <a:buNone/>
            </a:pPr>
            <a:r>
              <a:rPr lang="en-US" sz="1400" b="1" dirty="0">
                <a:latin typeface="Courier New" charset="0"/>
              </a:rPr>
              <a:t>     x[i+1]=key;</a:t>
            </a:r>
          </a:p>
          <a:p>
            <a:pPr>
              <a:lnSpc>
                <a:spcPct val="80000"/>
              </a:lnSpc>
              <a:buFont typeface="Wingdings" charset="0"/>
              <a:buNone/>
            </a:pPr>
            <a:r>
              <a:rPr lang="en-US" sz="1400" b="1" dirty="0">
                <a:latin typeface="Courier New" charset="0"/>
              </a:rPr>
              <a:t>  }</a:t>
            </a:r>
          </a:p>
          <a:p>
            <a:pPr>
              <a:lnSpc>
                <a:spcPct val="80000"/>
              </a:lnSpc>
              <a:buFont typeface="Wingdings" charset="0"/>
              <a:buNone/>
            </a:pPr>
            <a:r>
              <a:rPr lang="en-US" sz="1400" b="1" dirty="0">
                <a:latin typeface="Courier New" charset="0"/>
              </a:rPr>
              <a:t>}</a:t>
            </a:r>
          </a:p>
        </p:txBody>
      </p:sp>
      <p:sp>
        <p:nvSpPr>
          <p:cNvPr id="2" name="Rectangle 1"/>
          <p:cNvSpPr/>
          <p:nvPr/>
        </p:nvSpPr>
        <p:spPr>
          <a:xfrm>
            <a:off x="990600" y="1295400"/>
            <a:ext cx="3352800" cy="6096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cxnSp>
        <p:nvCxnSpPr>
          <p:cNvPr id="4" name="Straight Arrow Connector 3"/>
          <p:cNvCxnSpPr>
            <a:stCxn id="5" idx="1"/>
          </p:cNvCxnSpPr>
          <p:nvPr/>
        </p:nvCxnSpPr>
        <p:spPr>
          <a:xfrm flipH="1" flipV="1">
            <a:off x="4343401" y="1600206"/>
            <a:ext cx="1374924" cy="80095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718325" y="1524000"/>
            <a:ext cx="3120875" cy="1754327"/>
          </a:xfrm>
          <a:prstGeom prst="rect">
            <a:avLst/>
          </a:prstGeom>
          <a:noFill/>
        </p:spPr>
        <p:txBody>
          <a:bodyPr wrap="square" rtlCol="0">
            <a:spAutoFit/>
          </a:bodyPr>
          <a:lstStyle/>
          <a:p>
            <a:r>
              <a:rPr lang="en-US" dirty="0"/>
              <a:t>j</a:t>
            </a:r>
            <a:r>
              <a:rPr lang="en-US" dirty="0" smtClean="0"/>
              <a:t> = 1, length = 6.</a:t>
            </a:r>
          </a:p>
          <a:p>
            <a:r>
              <a:rPr lang="en-US" dirty="0" smtClean="0"/>
              <a:t>We don’t bother with j = 0 because we will always set the first element in array[0] is default sorted array.</a:t>
            </a:r>
            <a:endParaRPr lang="en-US" dirty="0"/>
          </a:p>
        </p:txBody>
      </p:sp>
      <p:graphicFrame>
        <p:nvGraphicFramePr>
          <p:cNvPr id="10" name="Content Placeholder 3"/>
          <p:cNvGraphicFramePr>
            <a:graphicFrameLocks/>
          </p:cNvGraphicFramePr>
          <p:nvPr>
            <p:extLst>
              <p:ext uri="{D42A27DB-BD31-4B8C-83A1-F6EECF244321}">
                <p14:modId xmlns:p14="http://schemas.microsoft.com/office/powerpoint/2010/main" val="3488525380"/>
              </p:ext>
            </p:extLst>
          </p:nvPr>
        </p:nvGraphicFramePr>
        <p:xfrm>
          <a:off x="381000" y="4191000"/>
          <a:ext cx="8229599" cy="370840"/>
        </p:xfrm>
        <a:graphic>
          <a:graphicData uri="http://schemas.openxmlformats.org/drawingml/2006/table">
            <a:tbl>
              <a:tblPr firstRow="1" bandRow="1">
                <a:tableStyleId>{5940675A-B579-460E-94D1-54222C63F5DA}</a:tableStyleId>
              </a:tblPr>
              <a:tblGrid>
                <a:gridCol w="1175657"/>
                <a:gridCol w="1175657"/>
                <a:gridCol w="1175657"/>
                <a:gridCol w="1175657"/>
                <a:gridCol w="1175657"/>
                <a:gridCol w="1175657"/>
                <a:gridCol w="1175657"/>
              </a:tblGrid>
              <a:tr h="370840">
                <a:tc>
                  <a:txBody>
                    <a:bodyPr/>
                    <a:lstStyle/>
                    <a:p>
                      <a:pPr algn="ctr"/>
                      <a:r>
                        <a:rPr lang="en-US" dirty="0" smtClean="0"/>
                        <a:t>Default</a:t>
                      </a:r>
                      <a:endParaRPr lang="en-US" dirty="0"/>
                    </a:p>
                  </a:txBody>
                  <a:tcPr/>
                </a:tc>
                <a:tc>
                  <a:txBody>
                    <a:bodyPr/>
                    <a:lstStyle/>
                    <a:p>
                      <a:pPr algn="ctr"/>
                      <a:r>
                        <a:rPr lang="en-US" dirty="0" smtClean="0"/>
                        <a:t>40</a:t>
                      </a:r>
                      <a:endParaRPr lang="en-US" dirty="0"/>
                    </a:p>
                  </a:txBody>
                  <a:tcPr/>
                </a:tc>
                <a:tc>
                  <a:txBody>
                    <a:bodyPr/>
                    <a:lstStyle/>
                    <a:p>
                      <a:pPr algn="ctr"/>
                      <a:r>
                        <a:rPr lang="en-US" dirty="0" smtClean="0"/>
                        <a:t>23</a:t>
                      </a:r>
                      <a:endParaRPr lang="en-US" dirty="0"/>
                    </a:p>
                  </a:txBody>
                  <a:tcPr/>
                </a:tc>
                <a:tc>
                  <a:txBody>
                    <a:bodyPr/>
                    <a:lstStyle/>
                    <a:p>
                      <a:pPr algn="ctr"/>
                      <a:r>
                        <a:rPr lang="en-US" dirty="0" smtClean="0"/>
                        <a:t>11</a:t>
                      </a:r>
                      <a:endParaRPr lang="en-US" dirty="0"/>
                    </a:p>
                  </a:txBody>
                  <a:tcPr/>
                </a:tc>
                <a:tc>
                  <a:txBody>
                    <a:bodyPr/>
                    <a:lstStyle/>
                    <a:p>
                      <a:pPr algn="ctr"/>
                      <a:r>
                        <a:rPr lang="en-US" dirty="0" smtClean="0"/>
                        <a:t>66</a:t>
                      </a:r>
                      <a:endParaRPr lang="en-US" dirty="0"/>
                    </a:p>
                  </a:txBody>
                  <a:tcPr/>
                </a:tc>
                <a:tc>
                  <a:txBody>
                    <a:bodyPr/>
                    <a:lstStyle/>
                    <a:p>
                      <a:pPr algn="ctr"/>
                      <a:r>
                        <a:rPr lang="en-US" dirty="0" smtClean="0"/>
                        <a:t>93</a:t>
                      </a:r>
                      <a:endParaRPr lang="en-US" dirty="0"/>
                    </a:p>
                  </a:txBody>
                  <a:tcPr/>
                </a:tc>
                <a:tc>
                  <a:txBody>
                    <a:bodyPr/>
                    <a:lstStyle/>
                    <a:p>
                      <a:pPr algn="ctr"/>
                      <a:r>
                        <a:rPr lang="en-US" dirty="0" smtClean="0"/>
                        <a:t>57</a:t>
                      </a:r>
                      <a:endParaRPr lang="en-US" dirty="0"/>
                    </a:p>
                  </a:txBody>
                  <a:tcPr/>
                </a:tc>
              </a:tr>
            </a:tbl>
          </a:graphicData>
        </a:graphic>
      </p:graphicFrame>
    </p:spTree>
    <p:extLst>
      <p:ext uri="{BB962C8B-B14F-4D97-AF65-F5344CB8AC3E}">
        <p14:creationId xmlns:p14="http://schemas.microsoft.com/office/powerpoint/2010/main" val="20204297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990600" y="0"/>
            <a:ext cx="7497763" cy="838200"/>
          </a:xfrm>
        </p:spPr>
        <p:txBody>
          <a:bodyPr vert="horz" wrap="square" lIns="91440" tIns="45720" rIns="91440" bIns="45720" numCol="1" anchorCtr="0" compatLnSpc="1">
            <a:prstTxWarp prst="textNoShape">
              <a:avLst/>
            </a:prstTxWarp>
          </a:bodyPr>
          <a:lstStyle/>
          <a:p>
            <a:r>
              <a:rPr lang="en-US">
                <a:effectLst>
                  <a:outerShdw blurRad="38100" dist="38100" dir="2700000" algn="tl">
                    <a:srgbClr val="DDDDDD"/>
                  </a:outerShdw>
                </a:effectLst>
                <a:latin typeface="Gill Sans MT" charset="0"/>
              </a:rPr>
              <a:t>Coding</a:t>
            </a:r>
          </a:p>
        </p:txBody>
      </p:sp>
      <p:sp>
        <p:nvSpPr>
          <p:cNvPr id="40963" name="Rectangle 3"/>
          <p:cNvSpPr>
            <a:spLocks noGrp="1" noChangeArrowheads="1"/>
          </p:cNvSpPr>
          <p:nvPr>
            <p:ph idx="1"/>
          </p:nvPr>
        </p:nvSpPr>
        <p:spPr>
          <a:xfrm>
            <a:off x="990600" y="838200"/>
            <a:ext cx="7772400" cy="6019800"/>
          </a:xfrm>
        </p:spPr>
        <p:txBody>
          <a:bodyPr/>
          <a:lstStyle/>
          <a:p>
            <a:pPr>
              <a:lnSpc>
                <a:spcPct val="80000"/>
              </a:lnSpc>
              <a:buFont typeface="Wingdings" charset="0"/>
              <a:buNone/>
            </a:pPr>
            <a:r>
              <a:rPr lang="en-US" sz="1400" b="1" dirty="0">
                <a:latin typeface="Courier New" charset="0"/>
              </a:rPr>
              <a:t>void </a:t>
            </a:r>
            <a:r>
              <a:rPr lang="en-US" sz="1400" b="1" dirty="0" err="1">
                <a:latin typeface="Courier New" charset="0"/>
              </a:rPr>
              <a:t>insertion_sort</a:t>
            </a:r>
            <a:r>
              <a:rPr lang="en-US" sz="1400" b="1" dirty="0">
                <a:latin typeface="Courier New" charset="0"/>
              </a:rPr>
              <a:t>(</a:t>
            </a:r>
            <a:r>
              <a:rPr lang="en-US" sz="1400" b="1" dirty="0" err="1">
                <a:latin typeface="Courier New" charset="0"/>
              </a:rPr>
              <a:t>int</a:t>
            </a:r>
            <a:r>
              <a:rPr lang="en-US" sz="1400" b="1" dirty="0">
                <a:latin typeface="Courier New" charset="0"/>
              </a:rPr>
              <a:t> x[],</a:t>
            </a:r>
            <a:r>
              <a:rPr lang="en-US" sz="1400" b="1" dirty="0" err="1">
                <a:latin typeface="Courier New" charset="0"/>
              </a:rPr>
              <a:t>int</a:t>
            </a:r>
            <a:r>
              <a:rPr lang="en-US" sz="1400" b="1" dirty="0">
                <a:latin typeface="Courier New" charset="0"/>
              </a:rPr>
              <a:t> length)</a:t>
            </a:r>
          </a:p>
          <a:p>
            <a:pPr>
              <a:lnSpc>
                <a:spcPct val="80000"/>
              </a:lnSpc>
              <a:buFont typeface="Wingdings" charset="0"/>
              <a:buNone/>
            </a:pPr>
            <a:r>
              <a:rPr lang="en-US" sz="1400" b="1" dirty="0">
                <a:latin typeface="Courier New" charset="0"/>
              </a:rPr>
              <a:t>{</a:t>
            </a:r>
          </a:p>
          <a:p>
            <a:pPr>
              <a:lnSpc>
                <a:spcPct val="80000"/>
              </a:lnSpc>
              <a:buFont typeface="Wingdings" charset="0"/>
              <a:buNone/>
            </a:pPr>
            <a:r>
              <a:rPr lang="en-US" sz="1400" b="1" dirty="0">
                <a:latin typeface="Courier New" charset="0"/>
              </a:rPr>
              <a:t>  </a:t>
            </a:r>
            <a:r>
              <a:rPr lang="en-US" sz="1400" b="1" dirty="0" err="1">
                <a:latin typeface="Courier New" charset="0"/>
              </a:rPr>
              <a:t>int</a:t>
            </a:r>
            <a:r>
              <a:rPr lang="en-US" sz="1400" b="1" dirty="0">
                <a:latin typeface="Courier New" charset="0"/>
              </a:rPr>
              <a:t> </a:t>
            </a:r>
            <a:r>
              <a:rPr lang="en-US" sz="1400" b="1" dirty="0" err="1">
                <a:latin typeface="Courier New" charset="0"/>
              </a:rPr>
              <a:t>key,i</a:t>
            </a:r>
            <a:r>
              <a:rPr lang="en-US" sz="1400" b="1" dirty="0">
                <a:latin typeface="Courier New" charset="0"/>
              </a:rPr>
              <a:t>;</a:t>
            </a:r>
          </a:p>
          <a:p>
            <a:pPr>
              <a:lnSpc>
                <a:spcPct val="80000"/>
              </a:lnSpc>
              <a:buFont typeface="Wingdings" charset="0"/>
              <a:buNone/>
            </a:pPr>
            <a:r>
              <a:rPr lang="en-US" sz="1400" b="1" dirty="0">
                <a:latin typeface="Courier New" charset="0"/>
              </a:rPr>
              <a:t>  for(</a:t>
            </a:r>
            <a:r>
              <a:rPr lang="en-US" sz="1400" b="1" dirty="0" err="1">
                <a:latin typeface="Courier New" charset="0"/>
              </a:rPr>
              <a:t>int</a:t>
            </a:r>
            <a:r>
              <a:rPr lang="en-US" sz="1400" b="1" dirty="0">
                <a:latin typeface="Courier New" charset="0"/>
              </a:rPr>
              <a:t> j=1;j&lt;</a:t>
            </a:r>
            <a:r>
              <a:rPr lang="en-US" sz="1400" b="1" dirty="0" err="1">
                <a:latin typeface="Courier New" charset="0"/>
              </a:rPr>
              <a:t>length;j</a:t>
            </a:r>
            <a:r>
              <a:rPr lang="en-US" sz="1400" b="1" dirty="0">
                <a:latin typeface="Courier New" charset="0"/>
              </a:rPr>
              <a:t>++)</a:t>
            </a:r>
          </a:p>
          <a:p>
            <a:pPr>
              <a:lnSpc>
                <a:spcPct val="80000"/>
              </a:lnSpc>
              <a:buFont typeface="Wingdings" charset="0"/>
              <a:buNone/>
            </a:pPr>
            <a:r>
              <a:rPr lang="en-US" sz="1400" b="1" dirty="0">
                <a:latin typeface="Courier New" charset="0"/>
              </a:rPr>
              <a:t>  {</a:t>
            </a:r>
          </a:p>
          <a:p>
            <a:pPr>
              <a:lnSpc>
                <a:spcPct val="80000"/>
              </a:lnSpc>
              <a:buFont typeface="Wingdings" charset="0"/>
              <a:buNone/>
            </a:pPr>
            <a:r>
              <a:rPr lang="en-US" sz="1400" b="1" dirty="0">
                <a:latin typeface="Courier New" charset="0"/>
              </a:rPr>
              <a:t>     key=x[j];</a:t>
            </a:r>
          </a:p>
          <a:p>
            <a:pPr>
              <a:lnSpc>
                <a:spcPct val="80000"/>
              </a:lnSpc>
              <a:buFont typeface="Wingdings" charset="0"/>
              <a:buNone/>
            </a:pPr>
            <a:r>
              <a:rPr lang="en-US" sz="1400" b="1" dirty="0">
                <a:latin typeface="Courier New" charset="0"/>
              </a:rPr>
              <a:t>     </a:t>
            </a:r>
            <a:r>
              <a:rPr lang="en-US" sz="1400" b="1" dirty="0" err="1">
                <a:latin typeface="Courier New" charset="0"/>
              </a:rPr>
              <a:t>i</a:t>
            </a:r>
            <a:r>
              <a:rPr lang="en-US" sz="1400" b="1" dirty="0">
                <a:latin typeface="Courier New" charset="0"/>
              </a:rPr>
              <a:t>=j-1;</a:t>
            </a:r>
          </a:p>
          <a:p>
            <a:pPr>
              <a:lnSpc>
                <a:spcPct val="80000"/>
              </a:lnSpc>
              <a:buFont typeface="Wingdings" charset="0"/>
              <a:buNone/>
            </a:pPr>
            <a:r>
              <a:rPr lang="en-US" sz="1400" b="1" dirty="0">
                <a:latin typeface="Courier New" charset="0"/>
              </a:rPr>
              <a:t>     while(x[</a:t>
            </a:r>
            <a:r>
              <a:rPr lang="en-US" sz="1400" b="1" dirty="0" err="1">
                <a:latin typeface="Courier New" charset="0"/>
              </a:rPr>
              <a:t>i</a:t>
            </a:r>
            <a:r>
              <a:rPr lang="en-US" sz="1400" b="1" dirty="0">
                <a:latin typeface="Courier New" charset="0"/>
              </a:rPr>
              <a:t>]&gt;key &amp;&amp; </a:t>
            </a:r>
            <a:r>
              <a:rPr lang="en-US" sz="1400" b="1" dirty="0" err="1">
                <a:latin typeface="Courier New" charset="0"/>
              </a:rPr>
              <a:t>i</a:t>
            </a:r>
            <a:r>
              <a:rPr lang="en-US" sz="1400" b="1" dirty="0">
                <a:latin typeface="Courier New" charset="0"/>
              </a:rPr>
              <a:t>&gt;=0)</a:t>
            </a:r>
          </a:p>
          <a:p>
            <a:pPr>
              <a:lnSpc>
                <a:spcPct val="80000"/>
              </a:lnSpc>
              <a:buFont typeface="Wingdings" charset="0"/>
              <a:buNone/>
            </a:pPr>
            <a:r>
              <a:rPr lang="en-US" sz="1400" b="1" dirty="0">
                <a:latin typeface="Courier New" charset="0"/>
              </a:rPr>
              <a:t>     {</a:t>
            </a:r>
          </a:p>
          <a:p>
            <a:pPr>
              <a:lnSpc>
                <a:spcPct val="80000"/>
              </a:lnSpc>
              <a:buFont typeface="Wingdings" charset="0"/>
              <a:buNone/>
            </a:pPr>
            <a:r>
              <a:rPr lang="en-US" sz="1400" b="1" dirty="0">
                <a:latin typeface="Courier New" charset="0"/>
              </a:rPr>
              <a:t>               x[i+1]=x[</a:t>
            </a:r>
            <a:r>
              <a:rPr lang="en-US" sz="1400" b="1" dirty="0" err="1">
                <a:latin typeface="Courier New" charset="0"/>
              </a:rPr>
              <a:t>i</a:t>
            </a:r>
            <a:r>
              <a:rPr lang="en-US" sz="1400" b="1" dirty="0">
                <a:latin typeface="Courier New" charset="0"/>
              </a:rPr>
              <a:t>];</a:t>
            </a:r>
          </a:p>
          <a:p>
            <a:pPr>
              <a:lnSpc>
                <a:spcPct val="80000"/>
              </a:lnSpc>
              <a:buFont typeface="Wingdings" charset="0"/>
              <a:buNone/>
            </a:pPr>
            <a:r>
              <a:rPr lang="en-US" sz="1400" b="1" dirty="0">
                <a:latin typeface="Courier New" charset="0"/>
              </a:rPr>
              <a:t>         </a:t>
            </a:r>
            <a:r>
              <a:rPr lang="en-US" sz="1400" b="1" dirty="0" err="1">
                <a:latin typeface="Courier New" charset="0"/>
              </a:rPr>
              <a:t>i</a:t>
            </a:r>
            <a:r>
              <a:rPr lang="en-US" sz="1400" b="1" dirty="0">
                <a:latin typeface="Courier New" charset="0"/>
              </a:rPr>
              <a:t>--;</a:t>
            </a:r>
          </a:p>
          <a:p>
            <a:pPr>
              <a:lnSpc>
                <a:spcPct val="80000"/>
              </a:lnSpc>
              <a:buFont typeface="Wingdings" charset="0"/>
              <a:buNone/>
            </a:pPr>
            <a:r>
              <a:rPr lang="en-US" sz="1400" b="1" dirty="0">
                <a:latin typeface="Courier New" charset="0"/>
              </a:rPr>
              <a:t>     }</a:t>
            </a:r>
          </a:p>
          <a:p>
            <a:pPr>
              <a:lnSpc>
                <a:spcPct val="80000"/>
              </a:lnSpc>
              <a:buFont typeface="Wingdings" charset="0"/>
              <a:buNone/>
            </a:pPr>
            <a:r>
              <a:rPr lang="en-US" sz="1400" b="1" dirty="0">
                <a:latin typeface="Courier New" charset="0"/>
              </a:rPr>
              <a:t>     x[i+1]=key;</a:t>
            </a:r>
          </a:p>
          <a:p>
            <a:pPr>
              <a:lnSpc>
                <a:spcPct val="80000"/>
              </a:lnSpc>
              <a:buFont typeface="Wingdings" charset="0"/>
              <a:buNone/>
            </a:pPr>
            <a:r>
              <a:rPr lang="en-US" sz="1400" b="1" dirty="0">
                <a:latin typeface="Courier New" charset="0"/>
              </a:rPr>
              <a:t>  }</a:t>
            </a:r>
          </a:p>
          <a:p>
            <a:pPr>
              <a:lnSpc>
                <a:spcPct val="80000"/>
              </a:lnSpc>
              <a:buFont typeface="Wingdings" charset="0"/>
              <a:buNone/>
            </a:pPr>
            <a:r>
              <a:rPr lang="en-US" sz="1400" b="1" dirty="0">
                <a:latin typeface="Courier New" charset="0"/>
              </a:rPr>
              <a:t>}</a:t>
            </a:r>
          </a:p>
        </p:txBody>
      </p:sp>
      <p:sp>
        <p:nvSpPr>
          <p:cNvPr id="2" name="Rectangle 1"/>
          <p:cNvSpPr/>
          <p:nvPr/>
        </p:nvSpPr>
        <p:spPr>
          <a:xfrm>
            <a:off x="990600" y="1828800"/>
            <a:ext cx="3352800" cy="533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cxnSp>
        <p:nvCxnSpPr>
          <p:cNvPr id="4" name="Straight Arrow Connector 3"/>
          <p:cNvCxnSpPr>
            <a:stCxn id="5" idx="1"/>
          </p:cNvCxnSpPr>
          <p:nvPr/>
        </p:nvCxnSpPr>
        <p:spPr>
          <a:xfrm flipH="1" flipV="1">
            <a:off x="4343401" y="1600207"/>
            <a:ext cx="1374924" cy="66245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718325" y="1524000"/>
            <a:ext cx="3120875" cy="1477328"/>
          </a:xfrm>
          <a:prstGeom prst="rect">
            <a:avLst/>
          </a:prstGeom>
          <a:noFill/>
        </p:spPr>
        <p:txBody>
          <a:bodyPr wrap="square" rtlCol="0">
            <a:spAutoFit/>
          </a:bodyPr>
          <a:lstStyle/>
          <a:p>
            <a:r>
              <a:rPr lang="en-US" dirty="0" smtClean="0"/>
              <a:t>Put x[1] into key. </a:t>
            </a:r>
          </a:p>
          <a:p>
            <a:r>
              <a:rPr lang="en-US" dirty="0" smtClean="0"/>
              <a:t>So key = 23</a:t>
            </a:r>
          </a:p>
          <a:p>
            <a:r>
              <a:rPr lang="en-US" dirty="0" smtClean="0"/>
              <a:t>And then put </a:t>
            </a:r>
            <a:r>
              <a:rPr lang="en-US" dirty="0" err="1" smtClean="0"/>
              <a:t>i</a:t>
            </a:r>
            <a:r>
              <a:rPr lang="en-US" dirty="0" smtClean="0"/>
              <a:t> = 0 (since j-1=0)</a:t>
            </a:r>
          </a:p>
          <a:p>
            <a:endParaRPr lang="en-US" dirty="0"/>
          </a:p>
        </p:txBody>
      </p:sp>
      <p:graphicFrame>
        <p:nvGraphicFramePr>
          <p:cNvPr id="10" name="Content Placeholder 3"/>
          <p:cNvGraphicFramePr>
            <a:graphicFrameLocks/>
          </p:cNvGraphicFramePr>
          <p:nvPr>
            <p:extLst>
              <p:ext uri="{D42A27DB-BD31-4B8C-83A1-F6EECF244321}">
                <p14:modId xmlns:p14="http://schemas.microsoft.com/office/powerpoint/2010/main" val="1113377532"/>
              </p:ext>
            </p:extLst>
          </p:nvPr>
        </p:nvGraphicFramePr>
        <p:xfrm>
          <a:off x="381000" y="4191000"/>
          <a:ext cx="8229599" cy="741680"/>
        </p:xfrm>
        <a:graphic>
          <a:graphicData uri="http://schemas.openxmlformats.org/drawingml/2006/table">
            <a:tbl>
              <a:tblPr firstRow="1" bandRow="1">
                <a:tableStyleId>{5940675A-B579-460E-94D1-54222C63F5DA}</a:tableStyleId>
              </a:tblPr>
              <a:tblGrid>
                <a:gridCol w="1175657"/>
                <a:gridCol w="1175657"/>
                <a:gridCol w="1175657"/>
                <a:gridCol w="1175657"/>
                <a:gridCol w="1175657"/>
                <a:gridCol w="1175657"/>
                <a:gridCol w="1175657"/>
              </a:tblGrid>
              <a:tr h="370840">
                <a:tc>
                  <a:txBody>
                    <a:bodyPr/>
                    <a:lstStyle/>
                    <a:p>
                      <a:pPr algn="ctr"/>
                      <a:r>
                        <a:rPr lang="en-US" dirty="0" smtClean="0"/>
                        <a:t>Default</a:t>
                      </a:r>
                      <a:endParaRPr lang="en-US" dirty="0"/>
                    </a:p>
                  </a:txBody>
                  <a:tcPr/>
                </a:tc>
                <a:tc>
                  <a:txBody>
                    <a:bodyPr/>
                    <a:lstStyle/>
                    <a:p>
                      <a:pPr algn="ctr"/>
                      <a:r>
                        <a:rPr lang="en-US" dirty="0" smtClean="0"/>
                        <a:t>40</a:t>
                      </a:r>
                      <a:endParaRPr lang="en-US" dirty="0"/>
                    </a:p>
                  </a:txBody>
                  <a:tcPr/>
                </a:tc>
                <a:tc>
                  <a:txBody>
                    <a:bodyPr/>
                    <a:lstStyle/>
                    <a:p>
                      <a:pPr algn="ctr"/>
                      <a:r>
                        <a:rPr lang="en-US" dirty="0" smtClean="0"/>
                        <a:t>23</a:t>
                      </a:r>
                      <a:endParaRPr lang="en-US" dirty="0"/>
                    </a:p>
                  </a:txBody>
                  <a:tcPr/>
                </a:tc>
                <a:tc>
                  <a:txBody>
                    <a:bodyPr/>
                    <a:lstStyle/>
                    <a:p>
                      <a:pPr algn="ctr"/>
                      <a:r>
                        <a:rPr lang="en-US" dirty="0" smtClean="0"/>
                        <a:t>11</a:t>
                      </a:r>
                      <a:endParaRPr lang="en-US" dirty="0"/>
                    </a:p>
                  </a:txBody>
                  <a:tcPr/>
                </a:tc>
                <a:tc>
                  <a:txBody>
                    <a:bodyPr/>
                    <a:lstStyle/>
                    <a:p>
                      <a:pPr algn="ctr"/>
                      <a:r>
                        <a:rPr lang="en-US" dirty="0" smtClean="0"/>
                        <a:t>66</a:t>
                      </a:r>
                      <a:endParaRPr lang="en-US" dirty="0"/>
                    </a:p>
                  </a:txBody>
                  <a:tcPr/>
                </a:tc>
                <a:tc>
                  <a:txBody>
                    <a:bodyPr/>
                    <a:lstStyle/>
                    <a:p>
                      <a:pPr algn="ctr"/>
                      <a:r>
                        <a:rPr lang="en-US" dirty="0" smtClean="0"/>
                        <a:t>93</a:t>
                      </a:r>
                      <a:endParaRPr lang="en-US" dirty="0"/>
                    </a:p>
                  </a:txBody>
                  <a:tcPr/>
                </a:tc>
                <a:tc>
                  <a:txBody>
                    <a:bodyPr/>
                    <a:lstStyle/>
                    <a:p>
                      <a:pPr algn="ctr"/>
                      <a:r>
                        <a:rPr lang="en-US" dirty="0" smtClean="0"/>
                        <a:t>57</a:t>
                      </a:r>
                      <a:endParaRPr lang="en-US" dirty="0"/>
                    </a:p>
                  </a:txBody>
                  <a:tcPr/>
                </a:tc>
              </a:tr>
              <a:tr h="370840">
                <a:tc>
                  <a:txBody>
                    <a:bodyPr/>
                    <a:lstStyle/>
                    <a:p>
                      <a:pPr algn="ctr"/>
                      <a:r>
                        <a:rPr lang="en-US" dirty="0" smtClean="0"/>
                        <a:t>Pass 1</a:t>
                      </a:r>
                      <a:endParaRPr lang="en-US" dirty="0"/>
                    </a:p>
                  </a:txBody>
                  <a:tcPr/>
                </a:tc>
                <a:tc>
                  <a:txBody>
                    <a:bodyPr/>
                    <a:lstStyle/>
                    <a:p>
                      <a:pPr algn="ctr"/>
                      <a:r>
                        <a:rPr lang="en-US" dirty="0" smtClean="0"/>
                        <a:t>40</a:t>
                      </a: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r>
            </a:tbl>
          </a:graphicData>
        </a:graphic>
      </p:graphicFrame>
    </p:spTree>
    <p:extLst>
      <p:ext uri="{BB962C8B-B14F-4D97-AF65-F5344CB8AC3E}">
        <p14:creationId xmlns:p14="http://schemas.microsoft.com/office/powerpoint/2010/main" val="3682278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990600" y="0"/>
            <a:ext cx="7497763" cy="838200"/>
          </a:xfrm>
        </p:spPr>
        <p:txBody>
          <a:bodyPr vert="horz" wrap="square" lIns="91440" tIns="45720" rIns="91440" bIns="45720" numCol="1" anchorCtr="0" compatLnSpc="1">
            <a:prstTxWarp prst="textNoShape">
              <a:avLst/>
            </a:prstTxWarp>
          </a:bodyPr>
          <a:lstStyle/>
          <a:p>
            <a:r>
              <a:rPr lang="en-US">
                <a:effectLst>
                  <a:outerShdw blurRad="38100" dist="38100" dir="2700000" algn="tl">
                    <a:srgbClr val="DDDDDD"/>
                  </a:outerShdw>
                </a:effectLst>
                <a:latin typeface="Gill Sans MT" charset="0"/>
              </a:rPr>
              <a:t>Coding</a:t>
            </a:r>
          </a:p>
        </p:txBody>
      </p:sp>
      <p:sp>
        <p:nvSpPr>
          <p:cNvPr id="40963" name="Rectangle 3"/>
          <p:cNvSpPr>
            <a:spLocks noGrp="1" noChangeArrowheads="1"/>
          </p:cNvSpPr>
          <p:nvPr>
            <p:ph idx="1"/>
          </p:nvPr>
        </p:nvSpPr>
        <p:spPr>
          <a:xfrm>
            <a:off x="990600" y="838200"/>
            <a:ext cx="7772400" cy="6019800"/>
          </a:xfrm>
        </p:spPr>
        <p:txBody>
          <a:bodyPr/>
          <a:lstStyle/>
          <a:p>
            <a:pPr>
              <a:lnSpc>
                <a:spcPct val="80000"/>
              </a:lnSpc>
              <a:buFont typeface="Wingdings" charset="0"/>
              <a:buNone/>
            </a:pPr>
            <a:r>
              <a:rPr lang="en-US" sz="1400" b="1" dirty="0">
                <a:latin typeface="Courier New" charset="0"/>
              </a:rPr>
              <a:t>void </a:t>
            </a:r>
            <a:r>
              <a:rPr lang="en-US" sz="1400" b="1" dirty="0" err="1">
                <a:latin typeface="Courier New" charset="0"/>
              </a:rPr>
              <a:t>insertion_sort</a:t>
            </a:r>
            <a:r>
              <a:rPr lang="en-US" sz="1400" b="1" dirty="0">
                <a:latin typeface="Courier New" charset="0"/>
              </a:rPr>
              <a:t>(</a:t>
            </a:r>
            <a:r>
              <a:rPr lang="en-US" sz="1400" b="1" dirty="0" err="1">
                <a:latin typeface="Courier New" charset="0"/>
              </a:rPr>
              <a:t>int</a:t>
            </a:r>
            <a:r>
              <a:rPr lang="en-US" sz="1400" b="1" dirty="0">
                <a:latin typeface="Courier New" charset="0"/>
              </a:rPr>
              <a:t> x[],</a:t>
            </a:r>
            <a:r>
              <a:rPr lang="en-US" sz="1400" b="1" dirty="0" err="1">
                <a:latin typeface="Courier New" charset="0"/>
              </a:rPr>
              <a:t>int</a:t>
            </a:r>
            <a:r>
              <a:rPr lang="en-US" sz="1400" b="1" dirty="0">
                <a:latin typeface="Courier New" charset="0"/>
              </a:rPr>
              <a:t> length)</a:t>
            </a:r>
          </a:p>
          <a:p>
            <a:pPr>
              <a:lnSpc>
                <a:spcPct val="80000"/>
              </a:lnSpc>
              <a:buFont typeface="Wingdings" charset="0"/>
              <a:buNone/>
            </a:pPr>
            <a:r>
              <a:rPr lang="en-US" sz="1400" b="1" dirty="0">
                <a:latin typeface="Courier New" charset="0"/>
              </a:rPr>
              <a:t>{</a:t>
            </a:r>
          </a:p>
          <a:p>
            <a:pPr>
              <a:lnSpc>
                <a:spcPct val="80000"/>
              </a:lnSpc>
              <a:buFont typeface="Wingdings" charset="0"/>
              <a:buNone/>
            </a:pPr>
            <a:r>
              <a:rPr lang="en-US" sz="1400" b="1" dirty="0">
                <a:latin typeface="Courier New" charset="0"/>
              </a:rPr>
              <a:t>  </a:t>
            </a:r>
            <a:r>
              <a:rPr lang="en-US" sz="1400" b="1" dirty="0" err="1">
                <a:latin typeface="Courier New" charset="0"/>
              </a:rPr>
              <a:t>int</a:t>
            </a:r>
            <a:r>
              <a:rPr lang="en-US" sz="1400" b="1" dirty="0">
                <a:latin typeface="Courier New" charset="0"/>
              </a:rPr>
              <a:t> </a:t>
            </a:r>
            <a:r>
              <a:rPr lang="en-US" sz="1400" b="1" dirty="0" err="1">
                <a:latin typeface="Courier New" charset="0"/>
              </a:rPr>
              <a:t>key,i</a:t>
            </a:r>
            <a:r>
              <a:rPr lang="en-US" sz="1400" b="1" dirty="0">
                <a:latin typeface="Courier New" charset="0"/>
              </a:rPr>
              <a:t>;</a:t>
            </a:r>
          </a:p>
          <a:p>
            <a:pPr>
              <a:lnSpc>
                <a:spcPct val="80000"/>
              </a:lnSpc>
              <a:buFont typeface="Wingdings" charset="0"/>
              <a:buNone/>
            </a:pPr>
            <a:r>
              <a:rPr lang="en-US" sz="1400" b="1" dirty="0">
                <a:latin typeface="Courier New" charset="0"/>
              </a:rPr>
              <a:t>  for(</a:t>
            </a:r>
            <a:r>
              <a:rPr lang="en-US" sz="1400" b="1" dirty="0" err="1">
                <a:latin typeface="Courier New" charset="0"/>
              </a:rPr>
              <a:t>int</a:t>
            </a:r>
            <a:r>
              <a:rPr lang="en-US" sz="1400" b="1" dirty="0">
                <a:latin typeface="Courier New" charset="0"/>
              </a:rPr>
              <a:t> j=1;j&lt;</a:t>
            </a:r>
            <a:r>
              <a:rPr lang="en-US" sz="1400" b="1" dirty="0" err="1">
                <a:latin typeface="Courier New" charset="0"/>
              </a:rPr>
              <a:t>length;j</a:t>
            </a:r>
            <a:r>
              <a:rPr lang="en-US" sz="1400" b="1" dirty="0">
                <a:latin typeface="Courier New" charset="0"/>
              </a:rPr>
              <a:t>++)</a:t>
            </a:r>
          </a:p>
          <a:p>
            <a:pPr>
              <a:lnSpc>
                <a:spcPct val="80000"/>
              </a:lnSpc>
              <a:buFont typeface="Wingdings" charset="0"/>
              <a:buNone/>
            </a:pPr>
            <a:r>
              <a:rPr lang="en-US" sz="1400" b="1" dirty="0">
                <a:latin typeface="Courier New" charset="0"/>
              </a:rPr>
              <a:t>  {</a:t>
            </a:r>
          </a:p>
          <a:p>
            <a:pPr>
              <a:lnSpc>
                <a:spcPct val="80000"/>
              </a:lnSpc>
              <a:buFont typeface="Wingdings" charset="0"/>
              <a:buNone/>
            </a:pPr>
            <a:r>
              <a:rPr lang="en-US" sz="1400" b="1" dirty="0">
                <a:latin typeface="Courier New" charset="0"/>
              </a:rPr>
              <a:t>     key=x[j];</a:t>
            </a:r>
          </a:p>
          <a:p>
            <a:pPr>
              <a:lnSpc>
                <a:spcPct val="80000"/>
              </a:lnSpc>
              <a:buFont typeface="Wingdings" charset="0"/>
              <a:buNone/>
            </a:pPr>
            <a:r>
              <a:rPr lang="en-US" sz="1400" b="1" dirty="0">
                <a:latin typeface="Courier New" charset="0"/>
              </a:rPr>
              <a:t>     </a:t>
            </a:r>
            <a:r>
              <a:rPr lang="en-US" sz="1400" b="1" dirty="0" err="1">
                <a:latin typeface="Courier New" charset="0"/>
              </a:rPr>
              <a:t>i</a:t>
            </a:r>
            <a:r>
              <a:rPr lang="en-US" sz="1400" b="1" dirty="0">
                <a:latin typeface="Courier New" charset="0"/>
              </a:rPr>
              <a:t>=j-1;</a:t>
            </a:r>
          </a:p>
          <a:p>
            <a:pPr>
              <a:lnSpc>
                <a:spcPct val="80000"/>
              </a:lnSpc>
              <a:buFont typeface="Wingdings" charset="0"/>
              <a:buNone/>
            </a:pPr>
            <a:r>
              <a:rPr lang="en-US" sz="1400" b="1" dirty="0">
                <a:latin typeface="Courier New" charset="0"/>
              </a:rPr>
              <a:t>     while(x[</a:t>
            </a:r>
            <a:r>
              <a:rPr lang="en-US" sz="1400" b="1" dirty="0" err="1">
                <a:latin typeface="Courier New" charset="0"/>
              </a:rPr>
              <a:t>i</a:t>
            </a:r>
            <a:r>
              <a:rPr lang="en-US" sz="1400" b="1" dirty="0">
                <a:latin typeface="Courier New" charset="0"/>
              </a:rPr>
              <a:t>]&gt;key &amp;&amp; </a:t>
            </a:r>
            <a:r>
              <a:rPr lang="en-US" sz="1400" b="1" dirty="0" err="1">
                <a:latin typeface="Courier New" charset="0"/>
              </a:rPr>
              <a:t>i</a:t>
            </a:r>
            <a:r>
              <a:rPr lang="en-US" sz="1400" b="1" dirty="0">
                <a:latin typeface="Courier New" charset="0"/>
              </a:rPr>
              <a:t>&gt;=0)</a:t>
            </a:r>
          </a:p>
          <a:p>
            <a:pPr>
              <a:lnSpc>
                <a:spcPct val="80000"/>
              </a:lnSpc>
              <a:buFont typeface="Wingdings" charset="0"/>
              <a:buNone/>
            </a:pPr>
            <a:r>
              <a:rPr lang="en-US" sz="1400" b="1" dirty="0">
                <a:latin typeface="Courier New" charset="0"/>
              </a:rPr>
              <a:t>     {</a:t>
            </a:r>
          </a:p>
          <a:p>
            <a:pPr>
              <a:lnSpc>
                <a:spcPct val="80000"/>
              </a:lnSpc>
              <a:buFont typeface="Wingdings" charset="0"/>
              <a:buNone/>
            </a:pPr>
            <a:r>
              <a:rPr lang="en-US" sz="1400" b="1" dirty="0">
                <a:latin typeface="Courier New" charset="0"/>
              </a:rPr>
              <a:t>               x[i+1]=x[</a:t>
            </a:r>
            <a:r>
              <a:rPr lang="en-US" sz="1400" b="1" dirty="0" err="1">
                <a:latin typeface="Courier New" charset="0"/>
              </a:rPr>
              <a:t>i</a:t>
            </a:r>
            <a:r>
              <a:rPr lang="en-US" sz="1400" b="1" dirty="0">
                <a:latin typeface="Courier New" charset="0"/>
              </a:rPr>
              <a:t>];</a:t>
            </a:r>
          </a:p>
          <a:p>
            <a:pPr>
              <a:lnSpc>
                <a:spcPct val="80000"/>
              </a:lnSpc>
              <a:buFont typeface="Wingdings" charset="0"/>
              <a:buNone/>
            </a:pPr>
            <a:r>
              <a:rPr lang="en-US" sz="1400" b="1" dirty="0">
                <a:latin typeface="Courier New" charset="0"/>
              </a:rPr>
              <a:t>         </a:t>
            </a:r>
            <a:r>
              <a:rPr lang="en-US" sz="1400" b="1" dirty="0" err="1">
                <a:latin typeface="Courier New" charset="0"/>
              </a:rPr>
              <a:t>i</a:t>
            </a:r>
            <a:r>
              <a:rPr lang="en-US" sz="1400" b="1" dirty="0">
                <a:latin typeface="Courier New" charset="0"/>
              </a:rPr>
              <a:t>--;</a:t>
            </a:r>
          </a:p>
          <a:p>
            <a:pPr>
              <a:lnSpc>
                <a:spcPct val="80000"/>
              </a:lnSpc>
              <a:buFont typeface="Wingdings" charset="0"/>
              <a:buNone/>
            </a:pPr>
            <a:r>
              <a:rPr lang="en-US" sz="1400" b="1" dirty="0">
                <a:latin typeface="Courier New" charset="0"/>
              </a:rPr>
              <a:t>     }</a:t>
            </a:r>
          </a:p>
          <a:p>
            <a:pPr>
              <a:lnSpc>
                <a:spcPct val="80000"/>
              </a:lnSpc>
              <a:buFont typeface="Wingdings" charset="0"/>
              <a:buNone/>
            </a:pPr>
            <a:r>
              <a:rPr lang="en-US" sz="1400" b="1" dirty="0">
                <a:latin typeface="Courier New" charset="0"/>
              </a:rPr>
              <a:t>     x[i+1]=key;</a:t>
            </a:r>
          </a:p>
          <a:p>
            <a:pPr>
              <a:lnSpc>
                <a:spcPct val="80000"/>
              </a:lnSpc>
              <a:buFont typeface="Wingdings" charset="0"/>
              <a:buNone/>
            </a:pPr>
            <a:r>
              <a:rPr lang="en-US" sz="1400" b="1" dirty="0">
                <a:latin typeface="Courier New" charset="0"/>
              </a:rPr>
              <a:t>  }</a:t>
            </a:r>
          </a:p>
          <a:p>
            <a:pPr>
              <a:lnSpc>
                <a:spcPct val="80000"/>
              </a:lnSpc>
              <a:buFont typeface="Wingdings" charset="0"/>
              <a:buNone/>
            </a:pPr>
            <a:r>
              <a:rPr lang="en-US" sz="1400" b="1" dirty="0">
                <a:latin typeface="Courier New" charset="0"/>
              </a:rPr>
              <a:t>}</a:t>
            </a:r>
          </a:p>
        </p:txBody>
      </p:sp>
      <p:sp>
        <p:nvSpPr>
          <p:cNvPr id="2" name="Rectangle 1"/>
          <p:cNvSpPr/>
          <p:nvPr/>
        </p:nvSpPr>
        <p:spPr>
          <a:xfrm>
            <a:off x="990600" y="2362200"/>
            <a:ext cx="3352800" cy="10668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cxnSp>
        <p:nvCxnSpPr>
          <p:cNvPr id="4" name="Straight Arrow Connector 3"/>
          <p:cNvCxnSpPr>
            <a:stCxn id="5" idx="1"/>
          </p:cNvCxnSpPr>
          <p:nvPr/>
        </p:nvCxnSpPr>
        <p:spPr>
          <a:xfrm flipH="1">
            <a:off x="4343401" y="2539663"/>
            <a:ext cx="1374924" cy="35593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718325" y="1524000"/>
            <a:ext cx="3120875" cy="2031325"/>
          </a:xfrm>
          <a:prstGeom prst="rect">
            <a:avLst/>
          </a:prstGeom>
          <a:noFill/>
        </p:spPr>
        <p:txBody>
          <a:bodyPr wrap="square" rtlCol="0">
            <a:spAutoFit/>
          </a:bodyPr>
          <a:lstStyle/>
          <a:p>
            <a:r>
              <a:rPr lang="en-US" dirty="0" smtClean="0"/>
              <a:t>Ok, we check first</a:t>
            </a:r>
          </a:p>
          <a:p>
            <a:r>
              <a:rPr lang="en-US" dirty="0" smtClean="0"/>
              <a:t>x[0]=40 &gt; key = 23</a:t>
            </a:r>
          </a:p>
          <a:p>
            <a:r>
              <a:rPr lang="en-US" dirty="0" smtClean="0"/>
              <a:t>And </a:t>
            </a:r>
            <a:r>
              <a:rPr lang="en-US" dirty="0" err="1" smtClean="0"/>
              <a:t>i</a:t>
            </a:r>
            <a:r>
              <a:rPr lang="en-US" dirty="0" smtClean="0"/>
              <a:t>=0 is equal/greater than 0</a:t>
            </a:r>
          </a:p>
          <a:p>
            <a:r>
              <a:rPr lang="en-US" dirty="0" smtClean="0"/>
              <a:t>Thus:-</a:t>
            </a:r>
          </a:p>
          <a:p>
            <a:r>
              <a:rPr lang="en-US" dirty="0" smtClean="0"/>
              <a:t>x[0+1]=40</a:t>
            </a:r>
          </a:p>
          <a:p>
            <a:r>
              <a:rPr lang="en-US" dirty="0" err="1" smtClean="0"/>
              <a:t>i</a:t>
            </a:r>
            <a:r>
              <a:rPr lang="en-US" dirty="0" smtClean="0"/>
              <a:t>– means </a:t>
            </a:r>
            <a:r>
              <a:rPr lang="en-US" dirty="0" err="1" smtClean="0"/>
              <a:t>i</a:t>
            </a:r>
            <a:r>
              <a:rPr lang="en-US" dirty="0" smtClean="0"/>
              <a:t>=-1</a:t>
            </a:r>
            <a:endParaRPr lang="en-US" dirty="0"/>
          </a:p>
        </p:txBody>
      </p:sp>
      <p:graphicFrame>
        <p:nvGraphicFramePr>
          <p:cNvPr id="10" name="Content Placeholder 3"/>
          <p:cNvGraphicFramePr>
            <a:graphicFrameLocks/>
          </p:cNvGraphicFramePr>
          <p:nvPr>
            <p:extLst>
              <p:ext uri="{D42A27DB-BD31-4B8C-83A1-F6EECF244321}">
                <p14:modId xmlns:p14="http://schemas.microsoft.com/office/powerpoint/2010/main" val="3702555651"/>
              </p:ext>
            </p:extLst>
          </p:nvPr>
        </p:nvGraphicFramePr>
        <p:xfrm>
          <a:off x="381000" y="4191000"/>
          <a:ext cx="8229599" cy="741680"/>
        </p:xfrm>
        <a:graphic>
          <a:graphicData uri="http://schemas.openxmlformats.org/drawingml/2006/table">
            <a:tbl>
              <a:tblPr firstRow="1" bandRow="1">
                <a:tableStyleId>{5940675A-B579-460E-94D1-54222C63F5DA}</a:tableStyleId>
              </a:tblPr>
              <a:tblGrid>
                <a:gridCol w="1175657"/>
                <a:gridCol w="1175657"/>
                <a:gridCol w="1175657"/>
                <a:gridCol w="1175657"/>
                <a:gridCol w="1175657"/>
                <a:gridCol w="1175657"/>
                <a:gridCol w="1175657"/>
              </a:tblGrid>
              <a:tr h="370840">
                <a:tc>
                  <a:txBody>
                    <a:bodyPr/>
                    <a:lstStyle/>
                    <a:p>
                      <a:pPr algn="ctr"/>
                      <a:r>
                        <a:rPr lang="en-US" dirty="0" smtClean="0"/>
                        <a:t>Default</a:t>
                      </a:r>
                      <a:endParaRPr lang="en-US" dirty="0"/>
                    </a:p>
                  </a:txBody>
                  <a:tcPr/>
                </a:tc>
                <a:tc>
                  <a:txBody>
                    <a:bodyPr/>
                    <a:lstStyle/>
                    <a:p>
                      <a:pPr algn="ctr"/>
                      <a:r>
                        <a:rPr lang="en-US" dirty="0" smtClean="0"/>
                        <a:t>40</a:t>
                      </a:r>
                      <a:endParaRPr lang="en-US" dirty="0"/>
                    </a:p>
                  </a:txBody>
                  <a:tcPr/>
                </a:tc>
                <a:tc>
                  <a:txBody>
                    <a:bodyPr/>
                    <a:lstStyle/>
                    <a:p>
                      <a:pPr algn="ctr"/>
                      <a:r>
                        <a:rPr lang="en-US" dirty="0" smtClean="0"/>
                        <a:t>23</a:t>
                      </a:r>
                      <a:endParaRPr lang="en-US" dirty="0"/>
                    </a:p>
                  </a:txBody>
                  <a:tcPr/>
                </a:tc>
                <a:tc>
                  <a:txBody>
                    <a:bodyPr/>
                    <a:lstStyle/>
                    <a:p>
                      <a:pPr algn="ctr"/>
                      <a:r>
                        <a:rPr lang="en-US" dirty="0" smtClean="0"/>
                        <a:t>11</a:t>
                      </a:r>
                      <a:endParaRPr lang="en-US" dirty="0"/>
                    </a:p>
                  </a:txBody>
                  <a:tcPr/>
                </a:tc>
                <a:tc>
                  <a:txBody>
                    <a:bodyPr/>
                    <a:lstStyle/>
                    <a:p>
                      <a:pPr algn="ctr"/>
                      <a:r>
                        <a:rPr lang="en-US" dirty="0" smtClean="0"/>
                        <a:t>66</a:t>
                      </a:r>
                      <a:endParaRPr lang="en-US" dirty="0"/>
                    </a:p>
                  </a:txBody>
                  <a:tcPr/>
                </a:tc>
                <a:tc>
                  <a:txBody>
                    <a:bodyPr/>
                    <a:lstStyle/>
                    <a:p>
                      <a:pPr algn="ctr"/>
                      <a:r>
                        <a:rPr lang="en-US" dirty="0" smtClean="0"/>
                        <a:t>93</a:t>
                      </a:r>
                      <a:endParaRPr lang="en-US" dirty="0"/>
                    </a:p>
                  </a:txBody>
                  <a:tcPr/>
                </a:tc>
                <a:tc>
                  <a:txBody>
                    <a:bodyPr/>
                    <a:lstStyle/>
                    <a:p>
                      <a:pPr algn="ctr"/>
                      <a:r>
                        <a:rPr lang="en-US" dirty="0" smtClean="0"/>
                        <a:t>57</a:t>
                      </a:r>
                      <a:endParaRPr lang="en-US" dirty="0"/>
                    </a:p>
                  </a:txBody>
                  <a:tcPr/>
                </a:tc>
              </a:tr>
              <a:tr h="370840">
                <a:tc>
                  <a:txBody>
                    <a:bodyPr/>
                    <a:lstStyle/>
                    <a:p>
                      <a:pPr algn="ctr"/>
                      <a:r>
                        <a:rPr lang="en-US" dirty="0" smtClean="0"/>
                        <a:t>Pass 1</a:t>
                      </a:r>
                      <a:endParaRPr lang="en-US" dirty="0"/>
                    </a:p>
                  </a:txBody>
                  <a:tcPr/>
                </a:tc>
                <a:tc>
                  <a:txBody>
                    <a:bodyPr/>
                    <a:lstStyle/>
                    <a:p>
                      <a:pPr algn="ctr"/>
                      <a:r>
                        <a:rPr lang="en-US" dirty="0" smtClean="0"/>
                        <a:t>40</a:t>
                      </a: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r>
            </a:tbl>
          </a:graphicData>
        </a:graphic>
      </p:graphicFrame>
    </p:spTree>
    <p:extLst>
      <p:ext uri="{BB962C8B-B14F-4D97-AF65-F5344CB8AC3E}">
        <p14:creationId xmlns:p14="http://schemas.microsoft.com/office/powerpoint/2010/main" val="8805993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990600" y="0"/>
            <a:ext cx="7497763" cy="838200"/>
          </a:xfrm>
        </p:spPr>
        <p:txBody>
          <a:bodyPr vert="horz" wrap="square" lIns="91440" tIns="45720" rIns="91440" bIns="45720" numCol="1" anchorCtr="0" compatLnSpc="1">
            <a:prstTxWarp prst="textNoShape">
              <a:avLst/>
            </a:prstTxWarp>
          </a:bodyPr>
          <a:lstStyle/>
          <a:p>
            <a:r>
              <a:rPr lang="en-US">
                <a:effectLst>
                  <a:outerShdw blurRad="38100" dist="38100" dir="2700000" algn="tl">
                    <a:srgbClr val="DDDDDD"/>
                  </a:outerShdw>
                </a:effectLst>
                <a:latin typeface="Gill Sans MT" charset="0"/>
              </a:rPr>
              <a:t>Coding</a:t>
            </a:r>
          </a:p>
        </p:txBody>
      </p:sp>
      <p:sp>
        <p:nvSpPr>
          <p:cNvPr id="40963" name="Rectangle 3"/>
          <p:cNvSpPr>
            <a:spLocks noGrp="1" noChangeArrowheads="1"/>
          </p:cNvSpPr>
          <p:nvPr>
            <p:ph idx="1"/>
          </p:nvPr>
        </p:nvSpPr>
        <p:spPr>
          <a:xfrm>
            <a:off x="990600" y="838200"/>
            <a:ext cx="7772400" cy="6019800"/>
          </a:xfrm>
        </p:spPr>
        <p:txBody>
          <a:bodyPr/>
          <a:lstStyle/>
          <a:p>
            <a:pPr>
              <a:lnSpc>
                <a:spcPct val="80000"/>
              </a:lnSpc>
              <a:buFont typeface="Wingdings" charset="0"/>
              <a:buNone/>
            </a:pPr>
            <a:r>
              <a:rPr lang="en-US" sz="1400" b="1" dirty="0">
                <a:latin typeface="Courier New" charset="0"/>
              </a:rPr>
              <a:t>void </a:t>
            </a:r>
            <a:r>
              <a:rPr lang="en-US" sz="1400" b="1" dirty="0" err="1">
                <a:latin typeface="Courier New" charset="0"/>
              </a:rPr>
              <a:t>insertion_sort</a:t>
            </a:r>
            <a:r>
              <a:rPr lang="en-US" sz="1400" b="1" dirty="0">
                <a:latin typeface="Courier New" charset="0"/>
              </a:rPr>
              <a:t>(</a:t>
            </a:r>
            <a:r>
              <a:rPr lang="en-US" sz="1400" b="1" dirty="0" err="1">
                <a:latin typeface="Courier New" charset="0"/>
              </a:rPr>
              <a:t>int</a:t>
            </a:r>
            <a:r>
              <a:rPr lang="en-US" sz="1400" b="1" dirty="0">
                <a:latin typeface="Courier New" charset="0"/>
              </a:rPr>
              <a:t> x[],</a:t>
            </a:r>
            <a:r>
              <a:rPr lang="en-US" sz="1400" b="1" dirty="0" err="1">
                <a:latin typeface="Courier New" charset="0"/>
              </a:rPr>
              <a:t>int</a:t>
            </a:r>
            <a:r>
              <a:rPr lang="en-US" sz="1400" b="1" dirty="0">
                <a:latin typeface="Courier New" charset="0"/>
              </a:rPr>
              <a:t> length)</a:t>
            </a:r>
          </a:p>
          <a:p>
            <a:pPr>
              <a:lnSpc>
                <a:spcPct val="80000"/>
              </a:lnSpc>
              <a:buFont typeface="Wingdings" charset="0"/>
              <a:buNone/>
            </a:pPr>
            <a:r>
              <a:rPr lang="en-US" sz="1400" b="1" dirty="0">
                <a:latin typeface="Courier New" charset="0"/>
              </a:rPr>
              <a:t>{</a:t>
            </a:r>
          </a:p>
          <a:p>
            <a:pPr>
              <a:lnSpc>
                <a:spcPct val="80000"/>
              </a:lnSpc>
              <a:buFont typeface="Wingdings" charset="0"/>
              <a:buNone/>
            </a:pPr>
            <a:r>
              <a:rPr lang="en-US" sz="1400" b="1" dirty="0">
                <a:latin typeface="Courier New" charset="0"/>
              </a:rPr>
              <a:t>  </a:t>
            </a:r>
            <a:r>
              <a:rPr lang="en-US" sz="1400" b="1" dirty="0" err="1">
                <a:latin typeface="Courier New" charset="0"/>
              </a:rPr>
              <a:t>int</a:t>
            </a:r>
            <a:r>
              <a:rPr lang="en-US" sz="1400" b="1" dirty="0">
                <a:latin typeface="Courier New" charset="0"/>
              </a:rPr>
              <a:t> </a:t>
            </a:r>
            <a:r>
              <a:rPr lang="en-US" sz="1400" b="1" dirty="0" err="1">
                <a:latin typeface="Courier New" charset="0"/>
              </a:rPr>
              <a:t>key,i</a:t>
            </a:r>
            <a:r>
              <a:rPr lang="en-US" sz="1400" b="1" dirty="0">
                <a:latin typeface="Courier New" charset="0"/>
              </a:rPr>
              <a:t>;</a:t>
            </a:r>
          </a:p>
          <a:p>
            <a:pPr>
              <a:lnSpc>
                <a:spcPct val="80000"/>
              </a:lnSpc>
              <a:buFont typeface="Wingdings" charset="0"/>
              <a:buNone/>
            </a:pPr>
            <a:r>
              <a:rPr lang="en-US" sz="1400" b="1" dirty="0">
                <a:latin typeface="Courier New" charset="0"/>
              </a:rPr>
              <a:t>  for(</a:t>
            </a:r>
            <a:r>
              <a:rPr lang="en-US" sz="1400" b="1" dirty="0" err="1">
                <a:latin typeface="Courier New" charset="0"/>
              </a:rPr>
              <a:t>int</a:t>
            </a:r>
            <a:r>
              <a:rPr lang="en-US" sz="1400" b="1" dirty="0">
                <a:latin typeface="Courier New" charset="0"/>
              </a:rPr>
              <a:t> j=1;j&lt;</a:t>
            </a:r>
            <a:r>
              <a:rPr lang="en-US" sz="1400" b="1" dirty="0" err="1">
                <a:latin typeface="Courier New" charset="0"/>
              </a:rPr>
              <a:t>length;j</a:t>
            </a:r>
            <a:r>
              <a:rPr lang="en-US" sz="1400" b="1" dirty="0">
                <a:latin typeface="Courier New" charset="0"/>
              </a:rPr>
              <a:t>++)</a:t>
            </a:r>
          </a:p>
          <a:p>
            <a:pPr>
              <a:lnSpc>
                <a:spcPct val="80000"/>
              </a:lnSpc>
              <a:buFont typeface="Wingdings" charset="0"/>
              <a:buNone/>
            </a:pPr>
            <a:r>
              <a:rPr lang="en-US" sz="1400" b="1" dirty="0">
                <a:latin typeface="Courier New" charset="0"/>
              </a:rPr>
              <a:t>  {</a:t>
            </a:r>
          </a:p>
          <a:p>
            <a:pPr>
              <a:lnSpc>
                <a:spcPct val="80000"/>
              </a:lnSpc>
              <a:buFont typeface="Wingdings" charset="0"/>
              <a:buNone/>
            </a:pPr>
            <a:r>
              <a:rPr lang="en-US" sz="1400" b="1" dirty="0">
                <a:latin typeface="Courier New" charset="0"/>
              </a:rPr>
              <a:t>     key=x[j];</a:t>
            </a:r>
          </a:p>
          <a:p>
            <a:pPr>
              <a:lnSpc>
                <a:spcPct val="80000"/>
              </a:lnSpc>
              <a:buFont typeface="Wingdings" charset="0"/>
              <a:buNone/>
            </a:pPr>
            <a:r>
              <a:rPr lang="en-US" sz="1400" b="1" dirty="0">
                <a:latin typeface="Courier New" charset="0"/>
              </a:rPr>
              <a:t>     </a:t>
            </a:r>
            <a:r>
              <a:rPr lang="en-US" sz="1400" b="1" dirty="0" err="1">
                <a:latin typeface="Courier New" charset="0"/>
              </a:rPr>
              <a:t>i</a:t>
            </a:r>
            <a:r>
              <a:rPr lang="en-US" sz="1400" b="1" dirty="0">
                <a:latin typeface="Courier New" charset="0"/>
              </a:rPr>
              <a:t>=j-1;</a:t>
            </a:r>
          </a:p>
          <a:p>
            <a:pPr>
              <a:lnSpc>
                <a:spcPct val="80000"/>
              </a:lnSpc>
              <a:buFont typeface="Wingdings" charset="0"/>
              <a:buNone/>
            </a:pPr>
            <a:r>
              <a:rPr lang="en-US" sz="1400" b="1" dirty="0">
                <a:latin typeface="Courier New" charset="0"/>
              </a:rPr>
              <a:t>     while(x[</a:t>
            </a:r>
            <a:r>
              <a:rPr lang="en-US" sz="1400" b="1" dirty="0" err="1">
                <a:latin typeface="Courier New" charset="0"/>
              </a:rPr>
              <a:t>i</a:t>
            </a:r>
            <a:r>
              <a:rPr lang="en-US" sz="1400" b="1" dirty="0">
                <a:latin typeface="Courier New" charset="0"/>
              </a:rPr>
              <a:t>]&gt;key &amp;&amp; </a:t>
            </a:r>
            <a:r>
              <a:rPr lang="en-US" sz="1400" b="1" dirty="0" err="1">
                <a:latin typeface="Courier New" charset="0"/>
              </a:rPr>
              <a:t>i</a:t>
            </a:r>
            <a:r>
              <a:rPr lang="en-US" sz="1400" b="1" dirty="0">
                <a:latin typeface="Courier New" charset="0"/>
              </a:rPr>
              <a:t>&gt;=0)</a:t>
            </a:r>
          </a:p>
          <a:p>
            <a:pPr>
              <a:lnSpc>
                <a:spcPct val="80000"/>
              </a:lnSpc>
              <a:buFont typeface="Wingdings" charset="0"/>
              <a:buNone/>
            </a:pPr>
            <a:r>
              <a:rPr lang="en-US" sz="1400" b="1" dirty="0">
                <a:latin typeface="Courier New" charset="0"/>
              </a:rPr>
              <a:t>     {</a:t>
            </a:r>
          </a:p>
          <a:p>
            <a:pPr>
              <a:lnSpc>
                <a:spcPct val="80000"/>
              </a:lnSpc>
              <a:buFont typeface="Wingdings" charset="0"/>
              <a:buNone/>
            </a:pPr>
            <a:r>
              <a:rPr lang="en-US" sz="1400" b="1" dirty="0">
                <a:latin typeface="Courier New" charset="0"/>
              </a:rPr>
              <a:t>               x[i+1]=x[</a:t>
            </a:r>
            <a:r>
              <a:rPr lang="en-US" sz="1400" b="1" dirty="0" err="1">
                <a:latin typeface="Courier New" charset="0"/>
              </a:rPr>
              <a:t>i</a:t>
            </a:r>
            <a:r>
              <a:rPr lang="en-US" sz="1400" b="1" dirty="0">
                <a:latin typeface="Courier New" charset="0"/>
              </a:rPr>
              <a:t>];</a:t>
            </a:r>
          </a:p>
          <a:p>
            <a:pPr>
              <a:lnSpc>
                <a:spcPct val="80000"/>
              </a:lnSpc>
              <a:buFont typeface="Wingdings" charset="0"/>
              <a:buNone/>
            </a:pPr>
            <a:r>
              <a:rPr lang="en-US" sz="1400" b="1" dirty="0">
                <a:latin typeface="Courier New" charset="0"/>
              </a:rPr>
              <a:t>         </a:t>
            </a:r>
            <a:r>
              <a:rPr lang="en-US" sz="1400" b="1" dirty="0" err="1">
                <a:latin typeface="Courier New" charset="0"/>
              </a:rPr>
              <a:t>i</a:t>
            </a:r>
            <a:r>
              <a:rPr lang="en-US" sz="1400" b="1" dirty="0">
                <a:latin typeface="Courier New" charset="0"/>
              </a:rPr>
              <a:t>--;</a:t>
            </a:r>
          </a:p>
          <a:p>
            <a:pPr>
              <a:lnSpc>
                <a:spcPct val="80000"/>
              </a:lnSpc>
              <a:buFont typeface="Wingdings" charset="0"/>
              <a:buNone/>
            </a:pPr>
            <a:r>
              <a:rPr lang="en-US" sz="1400" b="1" dirty="0">
                <a:latin typeface="Courier New" charset="0"/>
              </a:rPr>
              <a:t>     }</a:t>
            </a:r>
          </a:p>
          <a:p>
            <a:pPr>
              <a:lnSpc>
                <a:spcPct val="80000"/>
              </a:lnSpc>
              <a:buFont typeface="Wingdings" charset="0"/>
              <a:buNone/>
            </a:pPr>
            <a:r>
              <a:rPr lang="en-US" sz="1400" b="1" dirty="0">
                <a:latin typeface="Courier New" charset="0"/>
              </a:rPr>
              <a:t>     x[i+1]=key;</a:t>
            </a:r>
          </a:p>
          <a:p>
            <a:pPr>
              <a:lnSpc>
                <a:spcPct val="80000"/>
              </a:lnSpc>
              <a:buFont typeface="Wingdings" charset="0"/>
              <a:buNone/>
            </a:pPr>
            <a:r>
              <a:rPr lang="en-US" sz="1400" b="1" dirty="0">
                <a:latin typeface="Courier New" charset="0"/>
              </a:rPr>
              <a:t>  }</a:t>
            </a:r>
          </a:p>
          <a:p>
            <a:pPr>
              <a:lnSpc>
                <a:spcPct val="80000"/>
              </a:lnSpc>
              <a:buFont typeface="Wingdings" charset="0"/>
              <a:buNone/>
            </a:pPr>
            <a:r>
              <a:rPr lang="en-US" sz="1400" b="1" dirty="0">
                <a:latin typeface="Courier New" charset="0"/>
              </a:rPr>
              <a:t>}</a:t>
            </a:r>
          </a:p>
        </p:txBody>
      </p:sp>
      <p:sp>
        <p:nvSpPr>
          <p:cNvPr id="2" name="Rectangle 1"/>
          <p:cNvSpPr/>
          <p:nvPr/>
        </p:nvSpPr>
        <p:spPr>
          <a:xfrm>
            <a:off x="990600" y="3276600"/>
            <a:ext cx="3352800" cy="3810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cxnSp>
        <p:nvCxnSpPr>
          <p:cNvPr id="4" name="Straight Arrow Connector 3"/>
          <p:cNvCxnSpPr>
            <a:stCxn id="5" idx="1"/>
          </p:cNvCxnSpPr>
          <p:nvPr/>
        </p:nvCxnSpPr>
        <p:spPr>
          <a:xfrm flipH="1">
            <a:off x="4343401" y="1847166"/>
            <a:ext cx="1374924" cy="104843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718325" y="1524000"/>
            <a:ext cx="3120875" cy="646331"/>
          </a:xfrm>
          <a:prstGeom prst="rect">
            <a:avLst/>
          </a:prstGeom>
          <a:noFill/>
        </p:spPr>
        <p:txBody>
          <a:bodyPr wrap="square" rtlCol="0">
            <a:spAutoFit/>
          </a:bodyPr>
          <a:lstStyle/>
          <a:p>
            <a:r>
              <a:rPr lang="en-US" dirty="0" smtClean="0"/>
              <a:t>Then, </a:t>
            </a:r>
          </a:p>
          <a:p>
            <a:r>
              <a:rPr lang="en-US" dirty="0" smtClean="0"/>
              <a:t>x[-1+1] =x[0]= key = 23</a:t>
            </a:r>
            <a:endParaRPr lang="en-US" dirty="0"/>
          </a:p>
        </p:txBody>
      </p:sp>
      <p:graphicFrame>
        <p:nvGraphicFramePr>
          <p:cNvPr id="10" name="Content Placeholder 3"/>
          <p:cNvGraphicFramePr>
            <a:graphicFrameLocks/>
          </p:cNvGraphicFramePr>
          <p:nvPr>
            <p:extLst>
              <p:ext uri="{D42A27DB-BD31-4B8C-83A1-F6EECF244321}">
                <p14:modId xmlns:p14="http://schemas.microsoft.com/office/powerpoint/2010/main" val="1740404597"/>
              </p:ext>
            </p:extLst>
          </p:nvPr>
        </p:nvGraphicFramePr>
        <p:xfrm>
          <a:off x="381000" y="4191000"/>
          <a:ext cx="8229599" cy="741680"/>
        </p:xfrm>
        <a:graphic>
          <a:graphicData uri="http://schemas.openxmlformats.org/drawingml/2006/table">
            <a:tbl>
              <a:tblPr firstRow="1" bandRow="1">
                <a:tableStyleId>{5940675A-B579-460E-94D1-54222C63F5DA}</a:tableStyleId>
              </a:tblPr>
              <a:tblGrid>
                <a:gridCol w="1175657"/>
                <a:gridCol w="1175657"/>
                <a:gridCol w="1175657"/>
                <a:gridCol w="1175657"/>
                <a:gridCol w="1175657"/>
                <a:gridCol w="1175657"/>
                <a:gridCol w="1175657"/>
              </a:tblGrid>
              <a:tr h="370840">
                <a:tc>
                  <a:txBody>
                    <a:bodyPr/>
                    <a:lstStyle/>
                    <a:p>
                      <a:pPr algn="ctr"/>
                      <a:r>
                        <a:rPr lang="en-US" dirty="0" smtClean="0"/>
                        <a:t>Default</a:t>
                      </a:r>
                      <a:endParaRPr lang="en-US" dirty="0"/>
                    </a:p>
                  </a:txBody>
                  <a:tcPr/>
                </a:tc>
                <a:tc>
                  <a:txBody>
                    <a:bodyPr/>
                    <a:lstStyle/>
                    <a:p>
                      <a:pPr algn="ctr"/>
                      <a:r>
                        <a:rPr lang="en-US" dirty="0" smtClean="0"/>
                        <a:t>40</a:t>
                      </a:r>
                      <a:endParaRPr lang="en-US" dirty="0"/>
                    </a:p>
                  </a:txBody>
                  <a:tcPr/>
                </a:tc>
                <a:tc>
                  <a:txBody>
                    <a:bodyPr/>
                    <a:lstStyle/>
                    <a:p>
                      <a:pPr algn="ctr"/>
                      <a:r>
                        <a:rPr lang="en-US" dirty="0" smtClean="0"/>
                        <a:t>23</a:t>
                      </a:r>
                      <a:endParaRPr lang="en-US" dirty="0"/>
                    </a:p>
                  </a:txBody>
                  <a:tcPr/>
                </a:tc>
                <a:tc>
                  <a:txBody>
                    <a:bodyPr/>
                    <a:lstStyle/>
                    <a:p>
                      <a:pPr algn="ctr"/>
                      <a:r>
                        <a:rPr lang="en-US" dirty="0" smtClean="0"/>
                        <a:t>11</a:t>
                      </a:r>
                      <a:endParaRPr lang="en-US" dirty="0"/>
                    </a:p>
                  </a:txBody>
                  <a:tcPr/>
                </a:tc>
                <a:tc>
                  <a:txBody>
                    <a:bodyPr/>
                    <a:lstStyle/>
                    <a:p>
                      <a:pPr algn="ctr"/>
                      <a:r>
                        <a:rPr lang="en-US" dirty="0" smtClean="0"/>
                        <a:t>66</a:t>
                      </a:r>
                      <a:endParaRPr lang="en-US" dirty="0"/>
                    </a:p>
                  </a:txBody>
                  <a:tcPr/>
                </a:tc>
                <a:tc>
                  <a:txBody>
                    <a:bodyPr/>
                    <a:lstStyle/>
                    <a:p>
                      <a:pPr algn="ctr"/>
                      <a:r>
                        <a:rPr lang="en-US" dirty="0" smtClean="0"/>
                        <a:t>93</a:t>
                      </a:r>
                      <a:endParaRPr lang="en-US" dirty="0"/>
                    </a:p>
                  </a:txBody>
                  <a:tcPr/>
                </a:tc>
                <a:tc>
                  <a:txBody>
                    <a:bodyPr/>
                    <a:lstStyle/>
                    <a:p>
                      <a:pPr algn="ctr"/>
                      <a:r>
                        <a:rPr lang="en-US" dirty="0" smtClean="0"/>
                        <a:t>57</a:t>
                      </a:r>
                      <a:endParaRPr lang="en-US" dirty="0"/>
                    </a:p>
                  </a:txBody>
                  <a:tcPr/>
                </a:tc>
              </a:tr>
              <a:tr h="370840">
                <a:tc>
                  <a:txBody>
                    <a:bodyPr/>
                    <a:lstStyle/>
                    <a:p>
                      <a:pPr algn="ctr"/>
                      <a:r>
                        <a:rPr lang="en-US" dirty="0" smtClean="0"/>
                        <a:t>Pass 1</a:t>
                      </a:r>
                      <a:endParaRPr lang="en-US" dirty="0"/>
                    </a:p>
                  </a:txBody>
                  <a:tcPr/>
                </a:tc>
                <a:tc>
                  <a:txBody>
                    <a:bodyPr/>
                    <a:lstStyle/>
                    <a:p>
                      <a:pPr algn="ctr"/>
                      <a:r>
                        <a:rPr lang="en-US" dirty="0" smtClean="0"/>
                        <a:t>23</a:t>
                      </a:r>
                      <a:endParaRPr lang="en-US" dirty="0"/>
                    </a:p>
                  </a:txBody>
                  <a:tcPr/>
                </a:tc>
                <a:tc>
                  <a:txBody>
                    <a:bodyPr/>
                    <a:lstStyle/>
                    <a:p>
                      <a:pPr algn="ctr"/>
                      <a:r>
                        <a:rPr lang="en-US" dirty="0" smtClean="0"/>
                        <a:t>40</a:t>
                      </a: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r>
            </a:tbl>
          </a:graphicData>
        </a:graphic>
      </p:graphicFrame>
    </p:spTree>
    <p:extLst>
      <p:ext uri="{BB962C8B-B14F-4D97-AF65-F5344CB8AC3E}">
        <p14:creationId xmlns:p14="http://schemas.microsoft.com/office/powerpoint/2010/main" val="10405703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990600" y="0"/>
            <a:ext cx="7497763" cy="838200"/>
          </a:xfrm>
        </p:spPr>
        <p:txBody>
          <a:bodyPr vert="horz" wrap="square" lIns="91440" tIns="45720" rIns="91440" bIns="45720" numCol="1" anchorCtr="0" compatLnSpc="1">
            <a:prstTxWarp prst="textNoShape">
              <a:avLst/>
            </a:prstTxWarp>
          </a:bodyPr>
          <a:lstStyle/>
          <a:p>
            <a:r>
              <a:rPr lang="en-US" dirty="0" smtClean="0">
                <a:effectLst>
                  <a:outerShdw blurRad="38100" dist="38100" dir="2700000" algn="tl">
                    <a:srgbClr val="DDDDDD"/>
                  </a:outerShdw>
                </a:effectLst>
                <a:latin typeface="Gill Sans MT" charset="0"/>
              </a:rPr>
              <a:t>Coding:2</a:t>
            </a:r>
            <a:r>
              <a:rPr lang="en-US" baseline="30000" dirty="0" smtClean="0">
                <a:effectLst>
                  <a:outerShdw blurRad="38100" dist="38100" dir="2700000" algn="tl">
                    <a:srgbClr val="DDDDDD"/>
                  </a:outerShdw>
                </a:effectLst>
                <a:latin typeface="Gill Sans MT" charset="0"/>
              </a:rPr>
              <a:t>nd</a:t>
            </a:r>
            <a:r>
              <a:rPr lang="en-US" dirty="0" smtClean="0">
                <a:effectLst>
                  <a:outerShdw blurRad="38100" dist="38100" dir="2700000" algn="tl">
                    <a:srgbClr val="DDDDDD"/>
                  </a:outerShdw>
                </a:effectLst>
                <a:latin typeface="Gill Sans MT" charset="0"/>
              </a:rPr>
              <a:t> pass</a:t>
            </a:r>
            <a:endParaRPr lang="en-US" dirty="0">
              <a:effectLst>
                <a:outerShdw blurRad="38100" dist="38100" dir="2700000" algn="tl">
                  <a:srgbClr val="DDDDDD"/>
                </a:outerShdw>
              </a:effectLst>
              <a:latin typeface="Gill Sans MT" charset="0"/>
            </a:endParaRPr>
          </a:p>
        </p:txBody>
      </p:sp>
      <p:sp>
        <p:nvSpPr>
          <p:cNvPr id="40963" name="Rectangle 3"/>
          <p:cNvSpPr>
            <a:spLocks noGrp="1" noChangeArrowheads="1"/>
          </p:cNvSpPr>
          <p:nvPr>
            <p:ph idx="1"/>
          </p:nvPr>
        </p:nvSpPr>
        <p:spPr>
          <a:xfrm>
            <a:off x="990600" y="838200"/>
            <a:ext cx="7772400" cy="6019800"/>
          </a:xfrm>
        </p:spPr>
        <p:txBody>
          <a:bodyPr/>
          <a:lstStyle/>
          <a:p>
            <a:pPr>
              <a:lnSpc>
                <a:spcPct val="80000"/>
              </a:lnSpc>
              <a:buFont typeface="Wingdings" charset="0"/>
              <a:buNone/>
            </a:pPr>
            <a:r>
              <a:rPr lang="en-US" sz="1400" b="1" dirty="0">
                <a:latin typeface="Courier New" charset="0"/>
              </a:rPr>
              <a:t>void </a:t>
            </a:r>
            <a:r>
              <a:rPr lang="en-US" sz="1400" b="1" dirty="0" err="1">
                <a:latin typeface="Courier New" charset="0"/>
              </a:rPr>
              <a:t>insertion_sort</a:t>
            </a:r>
            <a:r>
              <a:rPr lang="en-US" sz="1400" b="1" dirty="0">
                <a:latin typeface="Courier New" charset="0"/>
              </a:rPr>
              <a:t>(</a:t>
            </a:r>
            <a:r>
              <a:rPr lang="en-US" sz="1400" b="1" dirty="0" err="1">
                <a:latin typeface="Courier New" charset="0"/>
              </a:rPr>
              <a:t>int</a:t>
            </a:r>
            <a:r>
              <a:rPr lang="en-US" sz="1400" b="1" dirty="0">
                <a:latin typeface="Courier New" charset="0"/>
              </a:rPr>
              <a:t> x[],</a:t>
            </a:r>
            <a:r>
              <a:rPr lang="en-US" sz="1400" b="1" dirty="0" err="1">
                <a:latin typeface="Courier New" charset="0"/>
              </a:rPr>
              <a:t>int</a:t>
            </a:r>
            <a:r>
              <a:rPr lang="en-US" sz="1400" b="1" dirty="0">
                <a:latin typeface="Courier New" charset="0"/>
              </a:rPr>
              <a:t> length)</a:t>
            </a:r>
          </a:p>
          <a:p>
            <a:pPr>
              <a:lnSpc>
                <a:spcPct val="80000"/>
              </a:lnSpc>
              <a:buFont typeface="Wingdings" charset="0"/>
              <a:buNone/>
            </a:pPr>
            <a:r>
              <a:rPr lang="en-US" sz="1400" b="1" dirty="0">
                <a:latin typeface="Courier New" charset="0"/>
              </a:rPr>
              <a:t>{</a:t>
            </a:r>
          </a:p>
          <a:p>
            <a:pPr>
              <a:lnSpc>
                <a:spcPct val="80000"/>
              </a:lnSpc>
              <a:buFont typeface="Wingdings" charset="0"/>
              <a:buNone/>
            </a:pPr>
            <a:r>
              <a:rPr lang="en-US" sz="1400" b="1" dirty="0">
                <a:latin typeface="Courier New" charset="0"/>
              </a:rPr>
              <a:t>  </a:t>
            </a:r>
            <a:r>
              <a:rPr lang="en-US" sz="1400" b="1" dirty="0" err="1">
                <a:latin typeface="Courier New" charset="0"/>
              </a:rPr>
              <a:t>int</a:t>
            </a:r>
            <a:r>
              <a:rPr lang="en-US" sz="1400" b="1" dirty="0">
                <a:latin typeface="Courier New" charset="0"/>
              </a:rPr>
              <a:t> </a:t>
            </a:r>
            <a:r>
              <a:rPr lang="en-US" sz="1400" b="1" dirty="0" err="1">
                <a:latin typeface="Courier New" charset="0"/>
              </a:rPr>
              <a:t>key,i</a:t>
            </a:r>
            <a:r>
              <a:rPr lang="en-US" sz="1400" b="1" dirty="0">
                <a:latin typeface="Courier New" charset="0"/>
              </a:rPr>
              <a:t>;</a:t>
            </a:r>
          </a:p>
          <a:p>
            <a:pPr>
              <a:lnSpc>
                <a:spcPct val="80000"/>
              </a:lnSpc>
              <a:buFont typeface="Wingdings" charset="0"/>
              <a:buNone/>
            </a:pPr>
            <a:r>
              <a:rPr lang="en-US" sz="1400" b="1" dirty="0">
                <a:latin typeface="Courier New" charset="0"/>
              </a:rPr>
              <a:t>  for(</a:t>
            </a:r>
            <a:r>
              <a:rPr lang="en-US" sz="1400" b="1" dirty="0" err="1">
                <a:latin typeface="Courier New" charset="0"/>
              </a:rPr>
              <a:t>int</a:t>
            </a:r>
            <a:r>
              <a:rPr lang="en-US" sz="1400" b="1" dirty="0">
                <a:latin typeface="Courier New" charset="0"/>
              </a:rPr>
              <a:t> j=1;j&lt;</a:t>
            </a:r>
            <a:r>
              <a:rPr lang="en-US" sz="1400" b="1" dirty="0" err="1">
                <a:latin typeface="Courier New" charset="0"/>
              </a:rPr>
              <a:t>length;j</a:t>
            </a:r>
            <a:r>
              <a:rPr lang="en-US" sz="1400" b="1" dirty="0">
                <a:latin typeface="Courier New" charset="0"/>
              </a:rPr>
              <a:t>++)</a:t>
            </a:r>
          </a:p>
          <a:p>
            <a:pPr>
              <a:lnSpc>
                <a:spcPct val="80000"/>
              </a:lnSpc>
              <a:buFont typeface="Wingdings" charset="0"/>
              <a:buNone/>
            </a:pPr>
            <a:r>
              <a:rPr lang="en-US" sz="1400" b="1" dirty="0">
                <a:latin typeface="Courier New" charset="0"/>
              </a:rPr>
              <a:t>  {</a:t>
            </a:r>
          </a:p>
          <a:p>
            <a:pPr>
              <a:lnSpc>
                <a:spcPct val="80000"/>
              </a:lnSpc>
              <a:buFont typeface="Wingdings" charset="0"/>
              <a:buNone/>
            </a:pPr>
            <a:r>
              <a:rPr lang="en-US" sz="1400" b="1" dirty="0">
                <a:latin typeface="Courier New" charset="0"/>
              </a:rPr>
              <a:t>     key=x[j];</a:t>
            </a:r>
          </a:p>
          <a:p>
            <a:pPr>
              <a:lnSpc>
                <a:spcPct val="80000"/>
              </a:lnSpc>
              <a:buFont typeface="Wingdings" charset="0"/>
              <a:buNone/>
            </a:pPr>
            <a:r>
              <a:rPr lang="en-US" sz="1400" b="1" dirty="0">
                <a:latin typeface="Courier New" charset="0"/>
              </a:rPr>
              <a:t>     </a:t>
            </a:r>
            <a:r>
              <a:rPr lang="en-US" sz="1400" b="1" dirty="0" err="1">
                <a:latin typeface="Courier New" charset="0"/>
              </a:rPr>
              <a:t>i</a:t>
            </a:r>
            <a:r>
              <a:rPr lang="en-US" sz="1400" b="1" dirty="0">
                <a:latin typeface="Courier New" charset="0"/>
              </a:rPr>
              <a:t>=j-1;</a:t>
            </a:r>
          </a:p>
          <a:p>
            <a:pPr>
              <a:lnSpc>
                <a:spcPct val="80000"/>
              </a:lnSpc>
              <a:buFont typeface="Wingdings" charset="0"/>
              <a:buNone/>
            </a:pPr>
            <a:r>
              <a:rPr lang="en-US" sz="1400" b="1" dirty="0">
                <a:latin typeface="Courier New" charset="0"/>
              </a:rPr>
              <a:t>     while(x[</a:t>
            </a:r>
            <a:r>
              <a:rPr lang="en-US" sz="1400" b="1" dirty="0" err="1">
                <a:latin typeface="Courier New" charset="0"/>
              </a:rPr>
              <a:t>i</a:t>
            </a:r>
            <a:r>
              <a:rPr lang="en-US" sz="1400" b="1" dirty="0">
                <a:latin typeface="Courier New" charset="0"/>
              </a:rPr>
              <a:t>]&gt;key &amp;&amp; </a:t>
            </a:r>
            <a:r>
              <a:rPr lang="en-US" sz="1400" b="1" dirty="0" err="1">
                <a:latin typeface="Courier New" charset="0"/>
              </a:rPr>
              <a:t>i</a:t>
            </a:r>
            <a:r>
              <a:rPr lang="en-US" sz="1400" b="1" dirty="0">
                <a:latin typeface="Courier New" charset="0"/>
              </a:rPr>
              <a:t>&gt;=0)</a:t>
            </a:r>
          </a:p>
          <a:p>
            <a:pPr>
              <a:lnSpc>
                <a:spcPct val="80000"/>
              </a:lnSpc>
              <a:buFont typeface="Wingdings" charset="0"/>
              <a:buNone/>
            </a:pPr>
            <a:r>
              <a:rPr lang="en-US" sz="1400" b="1" dirty="0">
                <a:latin typeface="Courier New" charset="0"/>
              </a:rPr>
              <a:t>     {</a:t>
            </a:r>
          </a:p>
          <a:p>
            <a:pPr>
              <a:lnSpc>
                <a:spcPct val="80000"/>
              </a:lnSpc>
              <a:buFont typeface="Wingdings" charset="0"/>
              <a:buNone/>
            </a:pPr>
            <a:r>
              <a:rPr lang="en-US" sz="1400" b="1" dirty="0">
                <a:latin typeface="Courier New" charset="0"/>
              </a:rPr>
              <a:t>               x[i+1]=x[</a:t>
            </a:r>
            <a:r>
              <a:rPr lang="en-US" sz="1400" b="1" dirty="0" err="1">
                <a:latin typeface="Courier New" charset="0"/>
              </a:rPr>
              <a:t>i</a:t>
            </a:r>
            <a:r>
              <a:rPr lang="en-US" sz="1400" b="1" dirty="0">
                <a:latin typeface="Courier New" charset="0"/>
              </a:rPr>
              <a:t>];</a:t>
            </a:r>
          </a:p>
          <a:p>
            <a:pPr>
              <a:lnSpc>
                <a:spcPct val="80000"/>
              </a:lnSpc>
              <a:buFont typeface="Wingdings" charset="0"/>
              <a:buNone/>
            </a:pPr>
            <a:r>
              <a:rPr lang="en-US" sz="1400" b="1" dirty="0">
                <a:latin typeface="Courier New" charset="0"/>
              </a:rPr>
              <a:t>         </a:t>
            </a:r>
            <a:r>
              <a:rPr lang="en-US" sz="1400" b="1" dirty="0" err="1">
                <a:latin typeface="Courier New" charset="0"/>
              </a:rPr>
              <a:t>i</a:t>
            </a:r>
            <a:r>
              <a:rPr lang="en-US" sz="1400" b="1" dirty="0">
                <a:latin typeface="Courier New" charset="0"/>
              </a:rPr>
              <a:t>--;</a:t>
            </a:r>
          </a:p>
          <a:p>
            <a:pPr>
              <a:lnSpc>
                <a:spcPct val="80000"/>
              </a:lnSpc>
              <a:buFont typeface="Wingdings" charset="0"/>
              <a:buNone/>
            </a:pPr>
            <a:r>
              <a:rPr lang="en-US" sz="1400" b="1" dirty="0">
                <a:latin typeface="Courier New" charset="0"/>
              </a:rPr>
              <a:t>     }</a:t>
            </a:r>
          </a:p>
          <a:p>
            <a:pPr>
              <a:lnSpc>
                <a:spcPct val="80000"/>
              </a:lnSpc>
              <a:buFont typeface="Wingdings" charset="0"/>
              <a:buNone/>
            </a:pPr>
            <a:r>
              <a:rPr lang="en-US" sz="1400" b="1" dirty="0">
                <a:latin typeface="Courier New" charset="0"/>
              </a:rPr>
              <a:t>     x[i+1]=key;</a:t>
            </a:r>
          </a:p>
          <a:p>
            <a:pPr>
              <a:lnSpc>
                <a:spcPct val="80000"/>
              </a:lnSpc>
              <a:buFont typeface="Wingdings" charset="0"/>
              <a:buNone/>
            </a:pPr>
            <a:r>
              <a:rPr lang="en-US" sz="1400" b="1" dirty="0">
                <a:latin typeface="Courier New" charset="0"/>
              </a:rPr>
              <a:t>  }</a:t>
            </a:r>
          </a:p>
          <a:p>
            <a:pPr>
              <a:lnSpc>
                <a:spcPct val="80000"/>
              </a:lnSpc>
              <a:buFont typeface="Wingdings" charset="0"/>
              <a:buNone/>
            </a:pPr>
            <a:r>
              <a:rPr lang="en-US" sz="1400" b="1" dirty="0">
                <a:latin typeface="Courier New" charset="0"/>
              </a:rPr>
              <a:t>}</a:t>
            </a:r>
          </a:p>
        </p:txBody>
      </p:sp>
      <p:sp>
        <p:nvSpPr>
          <p:cNvPr id="2" name="Rectangle 1"/>
          <p:cNvSpPr/>
          <p:nvPr/>
        </p:nvSpPr>
        <p:spPr>
          <a:xfrm>
            <a:off x="990600" y="1828800"/>
            <a:ext cx="3352800" cy="19050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cxnSp>
        <p:nvCxnSpPr>
          <p:cNvPr id="4" name="Straight Arrow Connector 3"/>
          <p:cNvCxnSpPr>
            <a:stCxn id="5" idx="1"/>
            <a:endCxn id="2" idx="3"/>
          </p:cNvCxnSpPr>
          <p:nvPr/>
        </p:nvCxnSpPr>
        <p:spPr>
          <a:xfrm flipH="1" flipV="1">
            <a:off x="4343400" y="2781300"/>
            <a:ext cx="1374925" cy="3536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718325" y="1524000"/>
            <a:ext cx="3120875" cy="2585323"/>
          </a:xfrm>
          <a:prstGeom prst="rect">
            <a:avLst/>
          </a:prstGeom>
          <a:noFill/>
        </p:spPr>
        <p:txBody>
          <a:bodyPr wrap="square" rtlCol="0">
            <a:spAutoFit/>
          </a:bodyPr>
          <a:lstStyle/>
          <a:p>
            <a:r>
              <a:rPr lang="en-US" dirty="0" smtClean="0"/>
              <a:t>key=x[2]=11</a:t>
            </a:r>
          </a:p>
          <a:p>
            <a:r>
              <a:rPr lang="en-US" dirty="0" err="1" smtClean="0"/>
              <a:t>i</a:t>
            </a:r>
            <a:r>
              <a:rPr lang="en-US" dirty="0" smtClean="0"/>
              <a:t> = 1</a:t>
            </a:r>
          </a:p>
          <a:p>
            <a:r>
              <a:rPr lang="en-US" dirty="0" smtClean="0"/>
              <a:t>while(x[1]&gt;key &amp;&amp; </a:t>
            </a:r>
            <a:r>
              <a:rPr lang="en-US" dirty="0" err="1" smtClean="0"/>
              <a:t>i</a:t>
            </a:r>
            <a:r>
              <a:rPr lang="en-US" dirty="0" smtClean="0"/>
              <a:t>&gt;=0</a:t>
            </a:r>
          </a:p>
          <a:p>
            <a:r>
              <a:rPr lang="en-US" dirty="0" smtClean="0"/>
              <a:t>x[2]=40</a:t>
            </a:r>
          </a:p>
          <a:p>
            <a:r>
              <a:rPr lang="en-US" dirty="0" err="1" smtClean="0"/>
              <a:t>i</a:t>
            </a:r>
            <a:r>
              <a:rPr lang="en-US" dirty="0" smtClean="0"/>
              <a:t>-- (</a:t>
            </a:r>
            <a:r>
              <a:rPr lang="en-US" dirty="0" err="1" smtClean="0"/>
              <a:t>i</a:t>
            </a:r>
            <a:r>
              <a:rPr lang="en-US" dirty="0" smtClean="0"/>
              <a:t>=0)</a:t>
            </a:r>
          </a:p>
          <a:p>
            <a:r>
              <a:rPr lang="en-US" dirty="0" smtClean="0"/>
              <a:t>While(x[0]&gt;key &amp;&amp; </a:t>
            </a:r>
            <a:r>
              <a:rPr lang="en-US" dirty="0" err="1" smtClean="0"/>
              <a:t>i</a:t>
            </a:r>
            <a:r>
              <a:rPr lang="en-US" dirty="0" smtClean="0"/>
              <a:t>&gt;=0</a:t>
            </a:r>
          </a:p>
          <a:p>
            <a:r>
              <a:rPr lang="en-US" dirty="0" smtClean="0"/>
              <a:t>x[1]=23</a:t>
            </a:r>
          </a:p>
          <a:p>
            <a:r>
              <a:rPr lang="en-US" dirty="0" err="1" smtClean="0"/>
              <a:t>i</a:t>
            </a:r>
            <a:r>
              <a:rPr lang="en-US" dirty="0" smtClean="0"/>
              <a:t>-- (</a:t>
            </a:r>
            <a:r>
              <a:rPr lang="en-US" dirty="0" err="1" smtClean="0"/>
              <a:t>i</a:t>
            </a:r>
            <a:r>
              <a:rPr lang="en-US" dirty="0" smtClean="0"/>
              <a:t>=-1)</a:t>
            </a:r>
          </a:p>
          <a:p>
            <a:r>
              <a:rPr lang="en-US" dirty="0" smtClean="0"/>
              <a:t>x[0]=11</a:t>
            </a:r>
            <a:endParaRPr lang="en-US" dirty="0"/>
          </a:p>
        </p:txBody>
      </p:sp>
      <p:graphicFrame>
        <p:nvGraphicFramePr>
          <p:cNvPr id="10" name="Content Placeholder 3"/>
          <p:cNvGraphicFramePr>
            <a:graphicFrameLocks/>
          </p:cNvGraphicFramePr>
          <p:nvPr>
            <p:extLst>
              <p:ext uri="{D42A27DB-BD31-4B8C-83A1-F6EECF244321}">
                <p14:modId xmlns:p14="http://schemas.microsoft.com/office/powerpoint/2010/main" val="2652838727"/>
              </p:ext>
            </p:extLst>
          </p:nvPr>
        </p:nvGraphicFramePr>
        <p:xfrm>
          <a:off x="381000" y="4191000"/>
          <a:ext cx="8229599" cy="1112520"/>
        </p:xfrm>
        <a:graphic>
          <a:graphicData uri="http://schemas.openxmlformats.org/drawingml/2006/table">
            <a:tbl>
              <a:tblPr firstRow="1" bandRow="1">
                <a:tableStyleId>{5940675A-B579-460E-94D1-54222C63F5DA}</a:tableStyleId>
              </a:tblPr>
              <a:tblGrid>
                <a:gridCol w="1175657"/>
                <a:gridCol w="1175657"/>
                <a:gridCol w="1175657"/>
                <a:gridCol w="1175657"/>
                <a:gridCol w="1175657"/>
                <a:gridCol w="1175657"/>
                <a:gridCol w="1175657"/>
              </a:tblGrid>
              <a:tr h="370840">
                <a:tc>
                  <a:txBody>
                    <a:bodyPr/>
                    <a:lstStyle/>
                    <a:p>
                      <a:pPr algn="ctr"/>
                      <a:r>
                        <a:rPr lang="en-US" dirty="0" smtClean="0"/>
                        <a:t>Default</a:t>
                      </a:r>
                      <a:endParaRPr lang="en-US" dirty="0"/>
                    </a:p>
                  </a:txBody>
                  <a:tcPr/>
                </a:tc>
                <a:tc>
                  <a:txBody>
                    <a:bodyPr/>
                    <a:lstStyle/>
                    <a:p>
                      <a:pPr algn="ctr"/>
                      <a:r>
                        <a:rPr lang="en-US" dirty="0" smtClean="0"/>
                        <a:t>40</a:t>
                      </a:r>
                      <a:endParaRPr lang="en-US" dirty="0"/>
                    </a:p>
                  </a:txBody>
                  <a:tcPr/>
                </a:tc>
                <a:tc>
                  <a:txBody>
                    <a:bodyPr/>
                    <a:lstStyle/>
                    <a:p>
                      <a:pPr algn="ctr"/>
                      <a:r>
                        <a:rPr lang="en-US" dirty="0" smtClean="0"/>
                        <a:t>23</a:t>
                      </a:r>
                      <a:endParaRPr lang="en-US" dirty="0"/>
                    </a:p>
                  </a:txBody>
                  <a:tcPr/>
                </a:tc>
                <a:tc>
                  <a:txBody>
                    <a:bodyPr/>
                    <a:lstStyle/>
                    <a:p>
                      <a:pPr algn="ctr"/>
                      <a:r>
                        <a:rPr lang="en-US" dirty="0" smtClean="0"/>
                        <a:t>11</a:t>
                      </a:r>
                      <a:endParaRPr lang="en-US" dirty="0"/>
                    </a:p>
                  </a:txBody>
                  <a:tcPr/>
                </a:tc>
                <a:tc>
                  <a:txBody>
                    <a:bodyPr/>
                    <a:lstStyle/>
                    <a:p>
                      <a:pPr algn="ctr"/>
                      <a:r>
                        <a:rPr lang="en-US" dirty="0" smtClean="0"/>
                        <a:t>66</a:t>
                      </a:r>
                      <a:endParaRPr lang="en-US" dirty="0"/>
                    </a:p>
                  </a:txBody>
                  <a:tcPr/>
                </a:tc>
                <a:tc>
                  <a:txBody>
                    <a:bodyPr/>
                    <a:lstStyle/>
                    <a:p>
                      <a:pPr algn="ctr"/>
                      <a:r>
                        <a:rPr lang="en-US" dirty="0" smtClean="0"/>
                        <a:t>93</a:t>
                      </a:r>
                      <a:endParaRPr lang="en-US" dirty="0"/>
                    </a:p>
                  </a:txBody>
                  <a:tcPr/>
                </a:tc>
                <a:tc>
                  <a:txBody>
                    <a:bodyPr/>
                    <a:lstStyle/>
                    <a:p>
                      <a:pPr algn="ctr"/>
                      <a:r>
                        <a:rPr lang="en-US" dirty="0" smtClean="0"/>
                        <a:t>57</a:t>
                      </a:r>
                      <a:endParaRPr lang="en-US" dirty="0"/>
                    </a:p>
                  </a:txBody>
                  <a:tcPr/>
                </a:tc>
              </a:tr>
              <a:tr h="370840">
                <a:tc>
                  <a:txBody>
                    <a:bodyPr/>
                    <a:lstStyle/>
                    <a:p>
                      <a:pPr algn="ctr"/>
                      <a:r>
                        <a:rPr lang="en-US" dirty="0" smtClean="0"/>
                        <a:t>Pass 1</a:t>
                      </a:r>
                      <a:endParaRPr lang="en-US" dirty="0"/>
                    </a:p>
                  </a:txBody>
                  <a:tcPr/>
                </a:tc>
                <a:tc>
                  <a:txBody>
                    <a:bodyPr/>
                    <a:lstStyle/>
                    <a:p>
                      <a:pPr algn="ctr"/>
                      <a:r>
                        <a:rPr lang="en-US" dirty="0" smtClean="0"/>
                        <a:t>23</a:t>
                      </a:r>
                      <a:endParaRPr lang="en-US" dirty="0"/>
                    </a:p>
                  </a:txBody>
                  <a:tcPr/>
                </a:tc>
                <a:tc>
                  <a:txBody>
                    <a:bodyPr/>
                    <a:lstStyle/>
                    <a:p>
                      <a:pPr algn="ctr"/>
                      <a:r>
                        <a:rPr lang="en-US" dirty="0" smtClean="0"/>
                        <a:t>40</a:t>
                      </a:r>
                      <a:endParaRPr lang="en-US" dirty="0"/>
                    </a:p>
                  </a:txBody>
                  <a:tcPr/>
                </a:tc>
                <a:tc>
                  <a:txBody>
                    <a:bodyPr/>
                    <a:lstStyle/>
                    <a:p>
                      <a:pPr algn="ctr"/>
                      <a:r>
                        <a:rPr lang="en-US" dirty="0" smtClean="0"/>
                        <a:t>11</a:t>
                      </a:r>
                      <a:endParaRPr lang="en-US" dirty="0"/>
                    </a:p>
                  </a:txBody>
                  <a:tcPr/>
                </a:tc>
                <a:tc>
                  <a:txBody>
                    <a:bodyPr/>
                    <a:lstStyle/>
                    <a:p>
                      <a:pPr algn="ctr"/>
                      <a:r>
                        <a:rPr lang="en-US" dirty="0" smtClean="0"/>
                        <a:t>66</a:t>
                      </a:r>
                      <a:endParaRPr lang="en-US" dirty="0"/>
                    </a:p>
                  </a:txBody>
                  <a:tcPr/>
                </a:tc>
                <a:tc>
                  <a:txBody>
                    <a:bodyPr/>
                    <a:lstStyle/>
                    <a:p>
                      <a:pPr algn="ctr"/>
                      <a:r>
                        <a:rPr lang="en-US" dirty="0" smtClean="0"/>
                        <a:t>93</a:t>
                      </a:r>
                      <a:endParaRPr lang="en-US" dirty="0"/>
                    </a:p>
                  </a:txBody>
                  <a:tcPr/>
                </a:tc>
                <a:tc>
                  <a:txBody>
                    <a:bodyPr/>
                    <a:lstStyle/>
                    <a:p>
                      <a:pPr algn="ctr"/>
                      <a:r>
                        <a:rPr lang="en-US" dirty="0" smtClean="0"/>
                        <a:t>57</a:t>
                      </a:r>
                      <a:endParaRPr lang="en-US" dirty="0"/>
                    </a:p>
                  </a:txBody>
                  <a:tcPr/>
                </a:tc>
              </a:tr>
              <a:tr h="370840">
                <a:tc>
                  <a:txBody>
                    <a:bodyPr/>
                    <a:lstStyle/>
                    <a:p>
                      <a:pPr algn="ctr"/>
                      <a:r>
                        <a:rPr lang="en-US" dirty="0" smtClean="0"/>
                        <a:t>Pass 2</a:t>
                      </a:r>
                      <a:endParaRPr lang="en-US" dirty="0"/>
                    </a:p>
                  </a:txBody>
                  <a:tcPr/>
                </a:tc>
                <a:tc>
                  <a:txBody>
                    <a:bodyPr/>
                    <a:lstStyle/>
                    <a:p>
                      <a:pPr algn="ctr"/>
                      <a:r>
                        <a:rPr lang="en-US" dirty="0" smtClean="0"/>
                        <a:t>11</a:t>
                      </a:r>
                      <a:endParaRPr lang="en-US" dirty="0"/>
                    </a:p>
                  </a:txBody>
                  <a:tcPr/>
                </a:tc>
                <a:tc>
                  <a:txBody>
                    <a:bodyPr/>
                    <a:lstStyle/>
                    <a:p>
                      <a:pPr algn="ctr"/>
                      <a:r>
                        <a:rPr lang="en-US" dirty="0" smtClean="0"/>
                        <a:t>23</a:t>
                      </a:r>
                      <a:endParaRPr lang="en-US" dirty="0"/>
                    </a:p>
                  </a:txBody>
                  <a:tcPr/>
                </a:tc>
                <a:tc>
                  <a:txBody>
                    <a:bodyPr/>
                    <a:lstStyle/>
                    <a:p>
                      <a:pPr algn="ctr"/>
                      <a:r>
                        <a:rPr lang="en-US" dirty="0" smtClean="0"/>
                        <a:t>40</a:t>
                      </a:r>
                      <a:endParaRPr lang="en-US" dirty="0"/>
                    </a:p>
                  </a:txBody>
                  <a:tcPr/>
                </a:tc>
                <a:tc>
                  <a:txBody>
                    <a:bodyPr/>
                    <a:lstStyle/>
                    <a:p>
                      <a:pPr algn="ctr"/>
                      <a:r>
                        <a:rPr lang="en-US" dirty="0" smtClean="0"/>
                        <a:t>66</a:t>
                      </a:r>
                      <a:endParaRPr lang="en-US" dirty="0"/>
                    </a:p>
                  </a:txBody>
                  <a:tcPr/>
                </a:tc>
                <a:tc>
                  <a:txBody>
                    <a:bodyPr/>
                    <a:lstStyle/>
                    <a:p>
                      <a:pPr algn="ctr"/>
                      <a:r>
                        <a:rPr lang="en-US" dirty="0" smtClean="0"/>
                        <a:t>93</a:t>
                      </a:r>
                      <a:endParaRPr lang="en-US" dirty="0"/>
                    </a:p>
                  </a:txBody>
                  <a:tcPr/>
                </a:tc>
                <a:tc>
                  <a:txBody>
                    <a:bodyPr/>
                    <a:lstStyle/>
                    <a:p>
                      <a:pPr algn="ctr"/>
                      <a:r>
                        <a:rPr lang="en-US" dirty="0" smtClean="0"/>
                        <a:t>57</a:t>
                      </a:r>
                      <a:endParaRPr lang="en-US" dirty="0"/>
                    </a:p>
                  </a:txBody>
                  <a:tcPr/>
                </a:tc>
              </a:tr>
            </a:tbl>
          </a:graphicData>
        </a:graphic>
      </p:graphicFrame>
    </p:spTree>
    <p:extLst>
      <p:ext uri="{BB962C8B-B14F-4D97-AF65-F5344CB8AC3E}">
        <p14:creationId xmlns:p14="http://schemas.microsoft.com/office/powerpoint/2010/main" val="17090300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990600" y="0"/>
            <a:ext cx="7497763" cy="838200"/>
          </a:xfrm>
        </p:spPr>
        <p:txBody>
          <a:bodyPr vert="horz" wrap="square" lIns="91440" tIns="45720" rIns="91440" bIns="45720" numCol="1" anchorCtr="0" compatLnSpc="1">
            <a:prstTxWarp prst="textNoShape">
              <a:avLst/>
            </a:prstTxWarp>
          </a:bodyPr>
          <a:lstStyle/>
          <a:p>
            <a:r>
              <a:rPr lang="en-US" dirty="0" smtClean="0">
                <a:effectLst>
                  <a:outerShdw blurRad="38100" dist="38100" dir="2700000" algn="tl">
                    <a:srgbClr val="DDDDDD"/>
                  </a:outerShdw>
                </a:effectLst>
                <a:latin typeface="Gill Sans MT" charset="0"/>
              </a:rPr>
              <a:t>Coding:2</a:t>
            </a:r>
            <a:r>
              <a:rPr lang="en-US" baseline="30000" dirty="0" smtClean="0">
                <a:effectLst>
                  <a:outerShdw blurRad="38100" dist="38100" dir="2700000" algn="tl">
                    <a:srgbClr val="DDDDDD"/>
                  </a:outerShdw>
                </a:effectLst>
                <a:latin typeface="Gill Sans MT" charset="0"/>
              </a:rPr>
              <a:t>nd</a:t>
            </a:r>
            <a:r>
              <a:rPr lang="en-US" dirty="0" smtClean="0">
                <a:effectLst>
                  <a:outerShdw blurRad="38100" dist="38100" dir="2700000" algn="tl">
                    <a:srgbClr val="DDDDDD"/>
                  </a:outerShdw>
                </a:effectLst>
                <a:latin typeface="Gill Sans MT" charset="0"/>
              </a:rPr>
              <a:t> pass</a:t>
            </a:r>
            <a:endParaRPr lang="en-US" dirty="0">
              <a:effectLst>
                <a:outerShdw blurRad="38100" dist="38100" dir="2700000" algn="tl">
                  <a:srgbClr val="DDDDDD"/>
                </a:outerShdw>
              </a:effectLst>
              <a:latin typeface="Gill Sans MT" charset="0"/>
            </a:endParaRPr>
          </a:p>
        </p:txBody>
      </p:sp>
      <p:sp>
        <p:nvSpPr>
          <p:cNvPr id="40963" name="Rectangle 3"/>
          <p:cNvSpPr>
            <a:spLocks noGrp="1" noChangeArrowheads="1"/>
          </p:cNvSpPr>
          <p:nvPr>
            <p:ph idx="1"/>
          </p:nvPr>
        </p:nvSpPr>
        <p:spPr>
          <a:xfrm>
            <a:off x="990600" y="838200"/>
            <a:ext cx="7772400" cy="6019800"/>
          </a:xfrm>
        </p:spPr>
        <p:txBody>
          <a:bodyPr/>
          <a:lstStyle/>
          <a:p>
            <a:pPr>
              <a:lnSpc>
                <a:spcPct val="80000"/>
              </a:lnSpc>
              <a:buFont typeface="Wingdings" charset="0"/>
              <a:buNone/>
            </a:pPr>
            <a:r>
              <a:rPr lang="en-US" sz="1400" b="1" dirty="0">
                <a:latin typeface="Courier New" charset="0"/>
              </a:rPr>
              <a:t>void </a:t>
            </a:r>
            <a:r>
              <a:rPr lang="en-US" sz="1400" b="1" dirty="0" err="1">
                <a:latin typeface="Courier New" charset="0"/>
              </a:rPr>
              <a:t>insertion_sort</a:t>
            </a:r>
            <a:r>
              <a:rPr lang="en-US" sz="1400" b="1" dirty="0">
                <a:latin typeface="Courier New" charset="0"/>
              </a:rPr>
              <a:t>(</a:t>
            </a:r>
            <a:r>
              <a:rPr lang="en-US" sz="1400" b="1" dirty="0" err="1">
                <a:latin typeface="Courier New" charset="0"/>
              </a:rPr>
              <a:t>int</a:t>
            </a:r>
            <a:r>
              <a:rPr lang="en-US" sz="1400" b="1" dirty="0">
                <a:latin typeface="Courier New" charset="0"/>
              </a:rPr>
              <a:t> x[],</a:t>
            </a:r>
            <a:r>
              <a:rPr lang="en-US" sz="1400" b="1" dirty="0" err="1">
                <a:latin typeface="Courier New" charset="0"/>
              </a:rPr>
              <a:t>int</a:t>
            </a:r>
            <a:r>
              <a:rPr lang="en-US" sz="1400" b="1" dirty="0">
                <a:latin typeface="Courier New" charset="0"/>
              </a:rPr>
              <a:t> length)</a:t>
            </a:r>
          </a:p>
          <a:p>
            <a:pPr>
              <a:lnSpc>
                <a:spcPct val="80000"/>
              </a:lnSpc>
              <a:buFont typeface="Wingdings" charset="0"/>
              <a:buNone/>
            </a:pPr>
            <a:r>
              <a:rPr lang="en-US" sz="1400" b="1" dirty="0">
                <a:latin typeface="Courier New" charset="0"/>
              </a:rPr>
              <a:t>{</a:t>
            </a:r>
          </a:p>
          <a:p>
            <a:pPr>
              <a:lnSpc>
                <a:spcPct val="80000"/>
              </a:lnSpc>
              <a:buFont typeface="Wingdings" charset="0"/>
              <a:buNone/>
            </a:pPr>
            <a:r>
              <a:rPr lang="en-US" sz="1400" b="1" dirty="0">
                <a:latin typeface="Courier New" charset="0"/>
              </a:rPr>
              <a:t>  </a:t>
            </a:r>
            <a:r>
              <a:rPr lang="en-US" sz="1400" b="1" dirty="0" err="1">
                <a:latin typeface="Courier New" charset="0"/>
              </a:rPr>
              <a:t>int</a:t>
            </a:r>
            <a:r>
              <a:rPr lang="en-US" sz="1400" b="1" dirty="0">
                <a:latin typeface="Courier New" charset="0"/>
              </a:rPr>
              <a:t> </a:t>
            </a:r>
            <a:r>
              <a:rPr lang="en-US" sz="1400" b="1" dirty="0" err="1">
                <a:latin typeface="Courier New" charset="0"/>
              </a:rPr>
              <a:t>key,i</a:t>
            </a:r>
            <a:r>
              <a:rPr lang="en-US" sz="1400" b="1" dirty="0">
                <a:latin typeface="Courier New" charset="0"/>
              </a:rPr>
              <a:t>;</a:t>
            </a:r>
          </a:p>
          <a:p>
            <a:pPr>
              <a:lnSpc>
                <a:spcPct val="80000"/>
              </a:lnSpc>
              <a:buFont typeface="Wingdings" charset="0"/>
              <a:buNone/>
            </a:pPr>
            <a:r>
              <a:rPr lang="en-US" sz="1400" b="1" dirty="0">
                <a:latin typeface="Courier New" charset="0"/>
              </a:rPr>
              <a:t>  for(</a:t>
            </a:r>
            <a:r>
              <a:rPr lang="en-US" sz="1400" b="1" dirty="0" err="1">
                <a:latin typeface="Courier New" charset="0"/>
              </a:rPr>
              <a:t>int</a:t>
            </a:r>
            <a:r>
              <a:rPr lang="en-US" sz="1400" b="1" dirty="0">
                <a:latin typeface="Courier New" charset="0"/>
              </a:rPr>
              <a:t> j=1;j&lt;</a:t>
            </a:r>
            <a:r>
              <a:rPr lang="en-US" sz="1400" b="1" dirty="0" err="1">
                <a:latin typeface="Courier New" charset="0"/>
              </a:rPr>
              <a:t>length;j</a:t>
            </a:r>
            <a:r>
              <a:rPr lang="en-US" sz="1400" b="1" dirty="0">
                <a:latin typeface="Courier New" charset="0"/>
              </a:rPr>
              <a:t>++)</a:t>
            </a:r>
          </a:p>
          <a:p>
            <a:pPr>
              <a:lnSpc>
                <a:spcPct val="80000"/>
              </a:lnSpc>
              <a:buFont typeface="Wingdings" charset="0"/>
              <a:buNone/>
            </a:pPr>
            <a:r>
              <a:rPr lang="en-US" sz="1400" b="1" dirty="0">
                <a:latin typeface="Courier New" charset="0"/>
              </a:rPr>
              <a:t>  {</a:t>
            </a:r>
          </a:p>
          <a:p>
            <a:pPr>
              <a:lnSpc>
                <a:spcPct val="80000"/>
              </a:lnSpc>
              <a:buFont typeface="Wingdings" charset="0"/>
              <a:buNone/>
            </a:pPr>
            <a:r>
              <a:rPr lang="en-US" sz="1400" b="1" dirty="0">
                <a:latin typeface="Courier New" charset="0"/>
              </a:rPr>
              <a:t>     key=x[j];</a:t>
            </a:r>
          </a:p>
          <a:p>
            <a:pPr>
              <a:lnSpc>
                <a:spcPct val="80000"/>
              </a:lnSpc>
              <a:buFont typeface="Wingdings" charset="0"/>
              <a:buNone/>
            </a:pPr>
            <a:r>
              <a:rPr lang="en-US" sz="1400" b="1" dirty="0">
                <a:latin typeface="Courier New" charset="0"/>
              </a:rPr>
              <a:t>     </a:t>
            </a:r>
            <a:r>
              <a:rPr lang="en-US" sz="1400" b="1" dirty="0" err="1">
                <a:latin typeface="Courier New" charset="0"/>
              </a:rPr>
              <a:t>i</a:t>
            </a:r>
            <a:r>
              <a:rPr lang="en-US" sz="1400" b="1" dirty="0">
                <a:latin typeface="Courier New" charset="0"/>
              </a:rPr>
              <a:t>=j-1;</a:t>
            </a:r>
          </a:p>
          <a:p>
            <a:pPr>
              <a:lnSpc>
                <a:spcPct val="80000"/>
              </a:lnSpc>
              <a:buFont typeface="Wingdings" charset="0"/>
              <a:buNone/>
            </a:pPr>
            <a:r>
              <a:rPr lang="en-US" sz="1400" b="1" dirty="0">
                <a:latin typeface="Courier New" charset="0"/>
              </a:rPr>
              <a:t>     while(x[</a:t>
            </a:r>
            <a:r>
              <a:rPr lang="en-US" sz="1400" b="1" dirty="0" err="1">
                <a:latin typeface="Courier New" charset="0"/>
              </a:rPr>
              <a:t>i</a:t>
            </a:r>
            <a:r>
              <a:rPr lang="en-US" sz="1400" b="1" dirty="0">
                <a:latin typeface="Courier New" charset="0"/>
              </a:rPr>
              <a:t>]&gt;key &amp;&amp; </a:t>
            </a:r>
            <a:r>
              <a:rPr lang="en-US" sz="1400" b="1" dirty="0" err="1">
                <a:latin typeface="Courier New" charset="0"/>
              </a:rPr>
              <a:t>i</a:t>
            </a:r>
            <a:r>
              <a:rPr lang="en-US" sz="1400" b="1" dirty="0">
                <a:latin typeface="Courier New" charset="0"/>
              </a:rPr>
              <a:t>&gt;=0)</a:t>
            </a:r>
          </a:p>
          <a:p>
            <a:pPr>
              <a:lnSpc>
                <a:spcPct val="80000"/>
              </a:lnSpc>
              <a:buFont typeface="Wingdings" charset="0"/>
              <a:buNone/>
            </a:pPr>
            <a:r>
              <a:rPr lang="en-US" sz="1400" b="1" dirty="0">
                <a:latin typeface="Courier New" charset="0"/>
              </a:rPr>
              <a:t>     {</a:t>
            </a:r>
          </a:p>
          <a:p>
            <a:pPr>
              <a:lnSpc>
                <a:spcPct val="80000"/>
              </a:lnSpc>
              <a:buFont typeface="Wingdings" charset="0"/>
              <a:buNone/>
            </a:pPr>
            <a:r>
              <a:rPr lang="en-US" sz="1400" b="1" dirty="0">
                <a:latin typeface="Courier New" charset="0"/>
              </a:rPr>
              <a:t>               x[i+1]=x[</a:t>
            </a:r>
            <a:r>
              <a:rPr lang="en-US" sz="1400" b="1" dirty="0" err="1">
                <a:latin typeface="Courier New" charset="0"/>
              </a:rPr>
              <a:t>i</a:t>
            </a:r>
            <a:r>
              <a:rPr lang="en-US" sz="1400" b="1" dirty="0">
                <a:latin typeface="Courier New" charset="0"/>
              </a:rPr>
              <a:t>];</a:t>
            </a:r>
          </a:p>
          <a:p>
            <a:pPr>
              <a:lnSpc>
                <a:spcPct val="80000"/>
              </a:lnSpc>
              <a:buFont typeface="Wingdings" charset="0"/>
              <a:buNone/>
            </a:pPr>
            <a:r>
              <a:rPr lang="en-US" sz="1400" b="1" dirty="0">
                <a:latin typeface="Courier New" charset="0"/>
              </a:rPr>
              <a:t>         </a:t>
            </a:r>
            <a:r>
              <a:rPr lang="en-US" sz="1400" b="1" dirty="0" err="1">
                <a:latin typeface="Courier New" charset="0"/>
              </a:rPr>
              <a:t>i</a:t>
            </a:r>
            <a:r>
              <a:rPr lang="en-US" sz="1400" b="1" dirty="0">
                <a:latin typeface="Courier New" charset="0"/>
              </a:rPr>
              <a:t>--;</a:t>
            </a:r>
          </a:p>
          <a:p>
            <a:pPr>
              <a:lnSpc>
                <a:spcPct val="80000"/>
              </a:lnSpc>
              <a:buFont typeface="Wingdings" charset="0"/>
              <a:buNone/>
            </a:pPr>
            <a:r>
              <a:rPr lang="en-US" sz="1400" b="1" dirty="0">
                <a:latin typeface="Courier New" charset="0"/>
              </a:rPr>
              <a:t>     }</a:t>
            </a:r>
          </a:p>
          <a:p>
            <a:pPr>
              <a:lnSpc>
                <a:spcPct val="80000"/>
              </a:lnSpc>
              <a:buFont typeface="Wingdings" charset="0"/>
              <a:buNone/>
            </a:pPr>
            <a:r>
              <a:rPr lang="en-US" sz="1400" b="1" dirty="0">
                <a:latin typeface="Courier New" charset="0"/>
              </a:rPr>
              <a:t>     x[i+1]=key;</a:t>
            </a:r>
          </a:p>
          <a:p>
            <a:pPr>
              <a:lnSpc>
                <a:spcPct val="80000"/>
              </a:lnSpc>
              <a:buFont typeface="Wingdings" charset="0"/>
              <a:buNone/>
            </a:pPr>
            <a:r>
              <a:rPr lang="en-US" sz="1400" b="1" dirty="0">
                <a:latin typeface="Courier New" charset="0"/>
              </a:rPr>
              <a:t>  }</a:t>
            </a:r>
          </a:p>
          <a:p>
            <a:pPr>
              <a:lnSpc>
                <a:spcPct val="80000"/>
              </a:lnSpc>
              <a:buFont typeface="Wingdings" charset="0"/>
              <a:buNone/>
            </a:pPr>
            <a:r>
              <a:rPr lang="en-US" sz="1400" b="1" dirty="0">
                <a:latin typeface="Courier New" charset="0"/>
              </a:rPr>
              <a:t>}</a:t>
            </a:r>
          </a:p>
        </p:txBody>
      </p:sp>
      <p:sp>
        <p:nvSpPr>
          <p:cNvPr id="2" name="Rectangle 1"/>
          <p:cNvSpPr/>
          <p:nvPr/>
        </p:nvSpPr>
        <p:spPr>
          <a:xfrm>
            <a:off x="990600" y="1828800"/>
            <a:ext cx="3352800" cy="19050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cxnSp>
        <p:nvCxnSpPr>
          <p:cNvPr id="4" name="Straight Arrow Connector 3"/>
          <p:cNvCxnSpPr>
            <a:stCxn id="5" idx="1"/>
          </p:cNvCxnSpPr>
          <p:nvPr/>
        </p:nvCxnSpPr>
        <p:spPr>
          <a:xfrm flipH="1">
            <a:off x="4343400" y="1708666"/>
            <a:ext cx="1374925" cy="118693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718325" y="1524000"/>
            <a:ext cx="3120875" cy="369332"/>
          </a:xfrm>
          <a:prstGeom prst="rect">
            <a:avLst/>
          </a:prstGeom>
          <a:noFill/>
        </p:spPr>
        <p:txBody>
          <a:bodyPr wrap="square" rtlCol="0">
            <a:spAutoFit/>
          </a:bodyPr>
          <a:lstStyle/>
          <a:p>
            <a:r>
              <a:rPr lang="en-US" dirty="0" smtClean="0"/>
              <a:t>Please do the rest….</a:t>
            </a:r>
            <a:endParaRPr lang="en-US" dirty="0"/>
          </a:p>
        </p:txBody>
      </p:sp>
      <p:graphicFrame>
        <p:nvGraphicFramePr>
          <p:cNvPr id="10" name="Content Placeholder 3"/>
          <p:cNvGraphicFramePr>
            <a:graphicFrameLocks/>
          </p:cNvGraphicFramePr>
          <p:nvPr>
            <p:extLst>
              <p:ext uri="{D42A27DB-BD31-4B8C-83A1-F6EECF244321}">
                <p14:modId xmlns:p14="http://schemas.microsoft.com/office/powerpoint/2010/main" val="1474301815"/>
              </p:ext>
            </p:extLst>
          </p:nvPr>
        </p:nvGraphicFramePr>
        <p:xfrm>
          <a:off x="381000" y="4191000"/>
          <a:ext cx="8229599" cy="2225040"/>
        </p:xfrm>
        <a:graphic>
          <a:graphicData uri="http://schemas.openxmlformats.org/drawingml/2006/table">
            <a:tbl>
              <a:tblPr firstRow="1" bandRow="1">
                <a:tableStyleId>{5940675A-B579-460E-94D1-54222C63F5DA}</a:tableStyleId>
              </a:tblPr>
              <a:tblGrid>
                <a:gridCol w="1175657"/>
                <a:gridCol w="1175657"/>
                <a:gridCol w="1175657"/>
                <a:gridCol w="1175657"/>
                <a:gridCol w="1175657"/>
                <a:gridCol w="1175657"/>
                <a:gridCol w="1175657"/>
              </a:tblGrid>
              <a:tr h="370840">
                <a:tc>
                  <a:txBody>
                    <a:bodyPr/>
                    <a:lstStyle/>
                    <a:p>
                      <a:pPr algn="ctr"/>
                      <a:r>
                        <a:rPr lang="en-US" dirty="0" smtClean="0"/>
                        <a:t>Default</a:t>
                      </a:r>
                      <a:endParaRPr lang="en-US" dirty="0"/>
                    </a:p>
                  </a:txBody>
                  <a:tcPr/>
                </a:tc>
                <a:tc>
                  <a:txBody>
                    <a:bodyPr/>
                    <a:lstStyle/>
                    <a:p>
                      <a:pPr algn="ctr"/>
                      <a:r>
                        <a:rPr lang="en-US" dirty="0" smtClean="0"/>
                        <a:t>40</a:t>
                      </a:r>
                      <a:endParaRPr lang="en-US" dirty="0"/>
                    </a:p>
                  </a:txBody>
                  <a:tcPr/>
                </a:tc>
                <a:tc>
                  <a:txBody>
                    <a:bodyPr/>
                    <a:lstStyle/>
                    <a:p>
                      <a:pPr algn="ctr"/>
                      <a:r>
                        <a:rPr lang="en-US" dirty="0" smtClean="0"/>
                        <a:t>23</a:t>
                      </a:r>
                      <a:endParaRPr lang="en-US" dirty="0"/>
                    </a:p>
                  </a:txBody>
                  <a:tcPr/>
                </a:tc>
                <a:tc>
                  <a:txBody>
                    <a:bodyPr/>
                    <a:lstStyle/>
                    <a:p>
                      <a:pPr algn="ctr"/>
                      <a:r>
                        <a:rPr lang="en-US" dirty="0" smtClean="0"/>
                        <a:t>11</a:t>
                      </a:r>
                      <a:endParaRPr lang="en-US" dirty="0"/>
                    </a:p>
                  </a:txBody>
                  <a:tcPr/>
                </a:tc>
                <a:tc>
                  <a:txBody>
                    <a:bodyPr/>
                    <a:lstStyle/>
                    <a:p>
                      <a:pPr algn="ctr"/>
                      <a:r>
                        <a:rPr lang="en-US" dirty="0" smtClean="0"/>
                        <a:t>66</a:t>
                      </a:r>
                      <a:endParaRPr lang="en-US" dirty="0"/>
                    </a:p>
                  </a:txBody>
                  <a:tcPr/>
                </a:tc>
                <a:tc>
                  <a:txBody>
                    <a:bodyPr/>
                    <a:lstStyle/>
                    <a:p>
                      <a:pPr algn="ctr"/>
                      <a:r>
                        <a:rPr lang="en-US" dirty="0" smtClean="0"/>
                        <a:t>93</a:t>
                      </a:r>
                      <a:endParaRPr lang="en-US" dirty="0"/>
                    </a:p>
                  </a:txBody>
                  <a:tcPr/>
                </a:tc>
                <a:tc>
                  <a:txBody>
                    <a:bodyPr/>
                    <a:lstStyle/>
                    <a:p>
                      <a:pPr algn="ctr"/>
                      <a:r>
                        <a:rPr lang="en-US" dirty="0" smtClean="0"/>
                        <a:t>57</a:t>
                      </a:r>
                      <a:endParaRPr lang="en-US" dirty="0"/>
                    </a:p>
                  </a:txBody>
                  <a:tcPr/>
                </a:tc>
              </a:tr>
              <a:tr h="370840">
                <a:tc>
                  <a:txBody>
                    <a:bodyPr/>
                    <a:lstStyle/>
                    <a:p>
                      <a:pPr algn="ctr"/>
                      <a:r>
                        <a:rPr lang="en-US" dirty="0" smtClean="0"/>
                        <a:t>Pass 1</a:t>
                      </a:r>
                      <a:endParaRPr lang="en-US" dirty="0"/>
                    </a:p>
                  </a:txBody>
                  <a:tcPr/>
                </a:tc>
                <a:tc>
                  <a:txBody>
                    <a:bodyPr/>
                    <a:lstStyle/>
                    <a:p>
                      <a:pPr algn="ctr"/>
                      <a:r>
                        <a:rPr lang="en-US" dirty="0" smtClean="0"/>
                        <a:t>23</a:t>
                      </a:r>
                      <a:endParaRPr lang="en-US" dirty="0"/>
                    </a:p>
                  </a:txBody>
                  <a:tcPr/>
                </a:tc>
                <a:tc>
                  <a:txBody>
                    <a:bodyPr/>
                    <a:lstStyle/>
                    <a:p>
                      <a:pPr algn="ctr"/>
                      <a:r>
                        <a:rPr lang="en-US" dirty="0" smtClean="0"/>
                        <a:t>40</a:t>
                      </a:r>
                      <a:endParaRPr lang="en-US" dirty="0"/>
                    </a:p>
                  </a:txBody>
                  <a:tcPr/>
                </a:tc>
                <a:tc>
                  <a:txBody>
                    <a:bodyPr/>
                    <a:lstStyle/>
                    <a:p>
                      <a:pPr algn="ctr"/>
                      <a:r>
                        <a:rPr lang="en-US" dirty="0" smtClean="0"/>
                        <a:t>11</a:t>
                      </a:r>
                      <a:endParaRPr lang="en-US" dirty="0"/>
                    </a:p>
                  </a:txBody>
                  <a:tcPr/>
                </a:tc>
                <a:tc>
                  <a:txBody>
                    <a:bodyPr/>
                    <a:lstStyle/>
                    <a:p>
                      <a:pPr algn="ctr"/>
                      <a:r>
                        <a:rPr lang="en-US" dirty="0" smtClean="0"/>
                        <a:t>66</a:t>
                      </a:r>
                      <a:endParaRPr lang="en-US" dirty="0"/>
                    </a:p>
                  </a:txBody>
                  <a:tcPr/>
                </a:tc>
                <a:tc>
                  <a:txBody>
                    <a:bodyPr/>
                    <a:lstStyle/>
                    <a:p>
                      <a:pPr algn="ctr"/>
                      <a:r>
                        <a:rPr lang="en-US" dirty="0" smtClean="0"/>
                        <a:t>93</a:t>
                      </a:r>
                      <a:endParaRPr lang="en-US" dirty="0"/>
                    </a:p>
                  </a:txBody>
                  <a:tcPr/>
                </a:tc>
                <a:tc>
                  <a:txBody>
                    <a:bodyPr/>
                    <a:lstStyle/>
                    <a:p>
                      <a:pPr algn="ctr"/>
                      <a:r>
                        <a:rPr lang="en-US" dirty="0" smtClean="0"/>
                        <a:t>57</a:t>
                      </a:r>
                      <a:endParaRPr lang="en-US" dirty="0"/>
                    </a:p>
                  </a:txBody>
                  <a:tcPr/>
                </a:tc>
              </a:tr>
              <a:tr h="370840">
                <a:tc>
                  <a:txBody>
                    <a:bodyPr/>
                    <a:lstStyle/>
                    <a:p>
                      <a:pPr algn="ctr"/>
                      <a:r>
                        <a:rPr lang="en-US" dirty="0" smtClean="0"/>
                        <a:t>Pass 2</a:t>
                      </a:r>
                      <a:endParaRPr lang="en-US" dirty="0"/>
                    </a:p>
                  </a:txBody>
                  <a:tcPr/>
                </a:tc>
                <a:tc>
                  <a:txBody>
                    <a:bodyPr/>
                    <a:lstStyle/>
                    <a:p>
                      <a:pPr algn="ctr"/>
                      <a:r>
                        <a:rPr lang="en-US" dirty="0" smtClean="0"/>
                        <a:t>11</a:t>
                      </a:r>
                      <a:endParaRPr lang="en-US" dirty="0"/>
                    </a:p>
                  </a:txBody>
                  <a:tcPr/>
                </a:tc>
                <a:tc>
                  <a:txBody>
                    <a:bodyPr/>
                    <a:lstStyle/>
                    <a:p>
                      <a:pPr algn="ctr"/>
                      <a:r>
                        <a:rPr lang="en-US" dirty="0" smtClean="0"/>
                        <a:t>23</a:t>
                      </a:r>
                      <a:endParaRPr lang="en-US" dirty="0"/>
                    </a:p>
                  </a:txBody>
                  <a:tcPr/>
                </a:tc>
                <a:tc>
                  <a:txBody>
                    <a:bodyPr/>
                    <a:lstStyle/>
                    <a:p>
                      <a:pPr algn="ctr"/>
                      <a:r>
                        <a:rPr lang="en-US" dirty="0" smtClean="0"/>
                        <a:t>40</a:t>
                      </a:r>
                      <a:endParaRPr lang="en-US" dirty="0"/>
                    </a:p>
                  </a:txBody>
                  <a:tcPr/>
                </a:tc>
                <a:tc>
                  <a:txBody>
                    <a:bodyPr/>
                    <a:lstStyle/>
                    <a:p>
                      <a:pPr algn="ctr"/>
                      <a:r>
                        <a:rPr lang="en-US" dirty="0" smtClean="0"/>
                        <a:t>66</a:t>
                      </a:r>
                      <a:endParaRPr lang="en-US" dirty="0"/>
                    </a:p>
                  </a:txBody>
                  <a:tcPr/>
                </a:tc>
                <a:tc>
                  <a:txBody>
                    <a:bodyPr/>
                    <a:lstStyle/>
                    <a:p>
                      <a:pPr algn="ctr"/>
                      <a:r>
                        <a:rPr lang="en-US" dirty="0" smtClean="0"/>
                        <a:t>93</a:t>
                      </a:r>
                      <a:endParaRPr lang="en-US" dirty="0"/>
                    </a:p>
                  </a:txBody>
                  <a:tcPr/>
                </a:tc>
                <a:tc>
                  <a:txBody>
                    <a:bodyPr/>
                    <a:lstStyle/>
                    <a:p>
                      <a:pPr algn="ctr"/>
                      <a:r>
                        <a:rPr lang="en-US" dirty="0" smtClean="0"/>
                        <a:t>57</a:t>
                      </a:r>
                      <a:endParaRPr lang="en-US" dirty="0"/>
                    </a:p>
                  </a:txBody>
                  <a:tcPr/>
                </a:tc>
              </a:tr>
              <a:tr h="370840">
                <a:tc>
                  <a:txBody>
                    <a:bodyPr/>
                    <a:lstStyle/>
                    <a:p>
                      <a:pPr algn="ctr"/>
                      <a:r>
                        <a:rPr lang="en-US" dirty="0" smtClean="0"/>
                        <a:t>Pass 3</a:t>
                      </a:r>
                      <a:endParaRPr lang="en-US" dirty="0"/>
                    </a:p>
                  </a:txBody>
                  <a:tcPr/>
                </a:tc>
                <a:tc>
                  <a:txBody>
                    <a:bodyPr/>
                    <a:lstStyle/>
                    <a:p>
                      <a:pPr algn="ctr"/>
                      <a:r>
                        <a:rPr lang="en-US" dirty="0" smtClean="0"/>
                        <a:t>11</a:t>
                      </a:r>
                      <a:endParaRPr lang="en-US" dirty="0"/>
                    </a:p>
                  </a:txBody>
                  <a:tcPr/>
                </a:tc>
                <a:tc>
                  <a:txBody>
                    <a:bodyPr/>
                    <a:lstStyle/>
                    <a:p>
                      <a:pPr algn="ctr"/>
                      <a:r>
                        <a:rPr lang="en-US" dirty="0" smtClean="0"/>
                        <a:t>23</a:t>
                      </a:r>
                      <a:endParaRPr lang="en-US" dirty="0"/>
                    </a:p>
                  </a:txBody>
                  <a:tcPr/>
                </a:tc>
                <a:tc>
                  <a:txBody>
                    <a:bodyPr/>
                    <a:lstStyle/>
                    <a:p>
                      <a:pPr algn="ctr"/>
                      <a:r>
                        <a:rPr lang="en-US" dirty="0" smtClean="0"/>
                        <a:t>40</a:t>
                      </a:r>
                      <a:endParaRPr lang="en-US" dirty="0"/>
                    </a:p>
                  </a:txBody>
                  <a:tcPr/>
                </a:tc>
                <a:tc>
                  <a:txBody>
                    <a:bodyPr/>
                    <a:lstStyle/>
                    <a:p>
                      <a:pPr algn="ctr"/>
                      <a:r>
                        <a:rPr lang="en-US" dirty="0" smtClean="0"/>
                        <a:t>66</a:t>
                      </a:r>
                      <a:endParaRPr lang="en-US" dirty="0"/>
                    </a:p>
                  </a:txBody>
                  <a:tcPr/>
                </a:tc>
                <a:tc>
                  <a:txBody>
                    <a:bodyPr/>
                    <a:lstStyle/>
                    <a:p>
                      <a:pPr algn="ctr"/>
                      <a:r>
                        <a:rPr lang="en-US" dirty="0" smtClean="0"/>
                        <a:t>93</a:t>
                      </a:r>
                      <a:endParaRPr lang="en-US" dirty="0"/>
                    </a:p>
                  </a:txBody>
                  <a:tcPr/>
                </a:tc>
                <a:tc>
                  <a:txBody>
                    <a:bodyPr/>
                    <a:lstStyle/>
                    <a:p>
                      <a:pPr algn="ctr"/>
                      <a:r>
                        <a:rPr lang="en-US" dirty="0" smtClean="0"/>
                        <a:t>57</a:t>
                      </a:r>
                      <a:endParaRPr lang="en-US" dirty="0"/>
                    </a:p>
                  </a:txBody>
                  <a:tcPr/>
                </a:tc>
              </a:tr>
              <a:tr h="370840">
                <a:tc>
                  <a:txBody>
                    <a:bodyPr/>
                    <a:lstStyle/>
                    <a:p>
                      <a:pPr algn="ctr"/>
                      <a:r>
                        <a:rPr lang="en-US" dirty="0" smtClean="0"/>
                        <a:t>Pass 4</a:t>
                      </a:r>
                      <a:endParaRPr lang="en-US" dirty="0"/>
                    </a:p>
                  </a:txBody>
                  <a:tcPr/>
                </a:tc>
                <a:tc>
                  <a:txBody>
                    <a:bodyPr/>
                    <a:lstStyle/>
                    <a:p>
                      <a:pPr algn="ctr"/>
                      <a:r>
                        <a:rPr lang="en-US" dirty="0" smtClean="0"/>
                        <a:t>11</a:t>
                      </a:r>
                      <a:endParaRPr lang="en-US" dirty="0"/>
                    </a:p>
                  </a:txBody>
                  <a:tcPr/>
                </a:tc>
                <a:tc>
                  <a:txBody>
                    <a:bodyPr/>
                    <a:lstStyle/>
                    <a:p>
                      <a:pPr algn="ctr"/>
                      <a:r>
                        <a:rPr lang="en-US" dirty="0" smtClean="0"/>
                        <a:t>23</a:t>
                      </a:r>
                      <a:endParaRPr lang="en-US" dirty="0"/>
                    </a:p>
                  </a:txBody>
                  <a:tcPr/>
                </a:tc>
                <a:tc>
                  <a:txBody>
                    <a:bodyPr/>
                    <a:lstStyle/>
                    <a:p>
                      <a:pPr algn="ctr"/>
                      <a:r>
                        <a:rPr lang="en-US" dirty="0" smtClean="0"/>
                        <a:t>40</a:t>
                      </a:r>
                      <a:endParaRPr lang="en-US" dirty="0"/>
                    </a:p>
                  </a:txBody>
                  <a:tcPr/>
                </a:tc>
                <a:tc>
                  <a:txBody>
                    <a:bodyPr/>
                    <a:lstStyle/>
                    <a:p>
                      <a:pPr algn="ctr"/>
                      <a:r>
                        <a:rPr lang="en-US" dirty="0" smtClean="0"/>
                        <a:t>66</a:t>
                      </a:r>
                      <a:endParaRPr lang="en-US" dirty="0"/>
                    </a:p>
                  </a:txBody>
                  <a:tcPr/>
                </a:tc>
                <a:tc>
                  <a:txBody>
                    <a:bodyPr/>
                    <a:lstStyle/>
                    <a:p>
                      <a:pPr algn="ctr"/>
                      <a:r>
                        <a:rPr lang="en-US" dirty="0" smtClean="0"/>
                        <a:t>93</a:t>
                      </a:r>
                      <a:endParaRPr lang="en-US" dirty="0"/>
                    </a:p>
                  </a:txBody>
                  <a:tcPr/>
                </a:tc>
                <a:tc>
                  <a:txBody>
                    <a:bodyPr/>
                    <a:lstStyle/>
                    <a:p>
                      <a:pPr algn="ctr"/>
                      <a:r>
                        <a:rPr lang="en-US" dirty="0" smtClean="0"/>
                        <a:t>57</a:t>
                      </a:r>
                      <a:endParaRPr lang="en-US" dirty="0"/>
                    </a:p>
                  </a:txBody>
                  <a:tcPr/>
                </a:tc>
              </a:tr>
              <a:tr h="370840">
                <a:tc>
                  <a:txBody>
                    <a:bodyPr/>
                    <a:lstStyle/>
                    <a:p>
                      <a:pPr algn="ctr"/>
                      <a:r>
                        <a:rPr lang="en-US" dirty="0" smtClean="0"/>
                        <a:t>Pass 5</a:t>
                      </a:r>
                      <a:endParaRPr lang="en-US" dirty="0"/>
                    </a:p>
                  </a:txBody>
                  <a:tcPr/>
                </a:tc>
                <a:tc>
                  <a:txBody>
                    <a:bodyPr/>
                    <a:lstStyle/>
                    <a:p>
                      <a:pPr algn="ctr"/>
                      <a:r>
                        <a:rPr lang="en-US" dirty="0" smtClean="0"/>
                        <a:t>11</a:t>
                      </a:r>
                      <a:endParaRPr lang="en-US" dirty="0"/>
                    </a:p>
                  </a:txBody>
                  <a:tcPr/>
                </a:tc>
                <a:tc>
                  <a:txBody>
                    <a:bodyPr/>
                    <a:lstStyle/>
                    <a:p>
                      <a:pPr algn="ctr"/>
                      <a:r>
                        <a:rPr lang="en-US" dirty="0" smtClean="0"/>
                        <a:t>12</a:t>
                      </a:r>
                      <a:endParaRPr lang="en-US" dirty="0"/>
                    </a:p>
                  </a:txBody>
                  <a:tcPr/>
                </a:tc>
                <a:tc>
                  <a:txBody>
                    <a:bodyPr/>
                    <a:lstStyle/>
                    <a:p>
                      <a:pPr algn="ctr"/>
                      <a:r>
                        <a:rPr lang="en-US" dirty="0" smtClean="0"/>
                        <a:t>40</a:t>
                      </a:r>
                      <a:endParaRPr lang="en-US" dirty="0"/>
                    </a:p>
                  </a:txBody>
                  <a:tcPr/>
                </a:tc>
                <a:tc>
                  <a:txBody>
                    <a:bodyPr/>
                    <a:lstStyle/>
                    <a:p>
                      <a:pPr algn="ctr"/>
                      <a:r>
                        <a:rPr lang="en-US" dirty="0" smtClean="0"/>
                        <a:t>57</a:t>
                      </a:r>
                      <a:endParaRPr lang="en-US" dirty="0"/>
                    </a:p>
                  </a:txBody>
                  <a:tcPr/>
                </a:tc>
                <a:tc>
                  <a:txBody>
                    <a:bodyPr/>
                    <a:lstStyle/>
                    <a:p>
                      <a:pPr algn="ctr"/>
                      <a:r>
                        <a:rPr lang="en-US" dirty="0" smtClean="0"/>
                        <a:t>66</a:t>
                      </a:r>
                      <a:endParaRPr lang="en-US" dirty="0"/>
                    </a:p>
                  </a:txBody>
                  <a:tcPr/>
                </a:tc>
                <a:tc>
                  <a:txBody>
                    <a:bodyPr/>
                    <a:lstStyle/>
                    <a:p>
                      <a:pPr algn="ctr"/>
                      <a:r>
                        <a:rPr lang="en-US" dirty="0" smtClean="0"/>
                        <a:t>93</a:t>
                      </a:r>
                      <a:endParaRPr lang="en-US" dirty="0"/>
                    </a:p>
                  </a:txBody>
                  <a:tcPr/>
                </a:tc>
              </a:tr>
            </a:tbl>
          </a:graphicData>
        </a:graphic>
      </p:graphicFrame>
    </p:spTree>
    <p:extLst>
      <p:ext uri="{BB962C8B-B14F-4D97-AF65-F5344CB8AC3E}">
        <p14:creationId xmlns:p14="http://schemas.microsoft.com/office/powerpoint/2010/main" val="28206405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Or perhaps you have different idea?</a:t>
            </a:r>
            <a:endParaRPr lang="en-US" dirty="0"/>
          </a:p>
        </p:txBody>
      </p:sp>
      <p:sp>
        <p:nvSpPr>
          <p:cNvPr id="3" name="Content Placeholder 2"/>
          <p:cNvSpPr>
            <a:spLocks noGrp="1"/>
          </p:cNvSpPr>
          <p:nvPr>
            <p:ph idx="1"/>
          </p:nvPr>
        </p:nvSpPr>
        <p:spPr>
          <a:xfrm>
            <a:off x="457200" y="1600200"/>
            <a:ext cx="8229600" cy="4953000"/>
          </a:xfrm>
        </p:spPr>
        <p:txBody>
          <a:bodyPr>
            <a:normAutofit fontScale="47500" lnSpcReduction="20000"/>
          </a:bodyPr>
          <a:lstStyle/>
          <a:p>
            <a:r>
              <a:rPr lang="en-US" b="1" dirty="0"/>
              <a:t>void</a:t>
            </a:r>
            <a:r>
              <a:rPr lang="en-US" dirty="0"/>
              <a:t> </a:t>
            </a:r>
            <a:r>
              <a:rPr lang="en-US" dirty="0" err="1"/>
              <a:t>insertionSort</a:t>
            </a:r>
            <a:r>
              <a:rPr lang="en-US" dirty="0"/>
              <a:t> (</a:t>
            </a:r>
            <a:r>
              <a:rPr lang="en-US" b="1" dirty="0"/>
              <a:t> </a:t>
            </a:r>
            <a:r>
              <a:rPr lang="en-US" b="1" dirty="0" err="1"/>
              <a:t>int</a:t>
            </a:r>
            <a:r>
              <a:rPr lang="en-US" dirty="0"/>
              <a:t> array[],</a:t>
            </a:r>
            <a:r>
              <a:rPr lang="en-US" b="1" dirty="0"/>
              <a:t> </a:t>
            </a:r>
            <a:r>
              <a:rPr lang="en-US" b="1" dirty="0" err="1"/>
              <a:t>int</a:t>
            </a:r>
            <a:r>
              <a:rPr lang="en-US" dirty="0"/>
              <a:t> size) {    </a:t>
            </a:r>
            <a:r>
              <a:rPr lang="en-US" b="1" dirty="0"/>
              <a:t> </a:t>
            </a:r>
            <a:r>
              <a:rPr lang="en-US" b="1" dirty="0" err="1"/>
              <a:t>int</a:t>
            </a:r>
            <a:r>
              <a:rPr lang="en-US" dirty="0"/>
              <a:t> current = 1;   </a:t>
            </a:r>
            <a:r>
              <a:rPr lang="en-US" b="1" dirty="0"/>
              <a:t>  </a:t>
            </a:r>
            <a:r>
              <a:rPr lang="en-US" b="1" dirty="0" err="1"/>
              <a:t>int</a:t>
            </a:r>
            <a:r>
              <a:rPr lang="en-US" b="1" dirty="0"/>
              <a:t> </a:t>
            </a:r>
            <a:r>
              <a:rPr lang="en-US" dirty="0"/>
              <a:t>temp;     </a:t>
            </a:r>
            <a:r>
              <a:rPr lang="en-US" b="1" dirty="0" err="1"/>
              <a:t>int</a:t>
            </a:r>
            <a:r>
              <a:rPr lang="en-US" dirty="0"/>
              <a:t> walker;      </a:t>
            </a:r>
            <a:r>
              <a:rPr lang="en-US" b="1" dirty="0"/>
              <a:t>    while </a:t>
            </a:r>
            <a:r>
              <a:rPr lang="en-US" dirty="0"/>
              <a:t>(current &lt; size)         {           temp = array [current];           walker = current -1;                  </a:t>
            </a:r>
            <a:r>
              <a:rPr lang="en-US" b="1" dirty="0"/>
              <a:t>while </a:t>
            </a:r>
            <a:r>
              <a:rPr lang="en-US" dirty="0"/>
              <a:t>(( walker &gt;= 0 )&amp;&amp;( temp &lt; array [walker] ))                 {                 array[walker +1] = array[walker];                 walker = walker -1;                 }              array [walker+1] = temp;             current = current + 1;          }  </a:t>
            </a:r>
            <a:r>
              <a:rPr lang="en-US" dirty="0" smtClean="0"/>
              <a:t>}</a:t>
            </a:r>
          </a:p>
          <a:p>
            <a:endParaRPr lang="en-US" dirty="0"/>
          </a:p>
          <a:p>
            <a:pPr marL="0" indent="0">
              <a:buNone/>
            </a:pPr>
            <a:r>
              <a:rPr lang="en-US" b="1" dirty="0" smtClean="0"/>
              <a:t>ACTUALLY IF SEARCH IN THE INTERNET, YOU WIILL FIND OUT THAT THERE ARE THOUSANDS OF CODE. </a:t>
            </a:r>
            <a:endParaRPr lang="en-US" b="1" dirty="0"/>
          </a:p>
        </p:txBody>
      </p:sp>
    </p:spTree>
    <p:extLst>
      <p:ext uri="{BB962C8B-B14F-4D97-AF65-F5344CB8AC3E}">
        <p14:creationId xmlns:p14="http://schemas.microsoft.com/office/powerpoint/2010/main" val="1418149253"/>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QUICKSORT</a:t>
            </a:r>
            <a:endParaRPr lang="en-US" dirty="0"/>
          </a:p>
        </p:txBody>
      </p:sp>
      <p:sp>
        <p:nvSpPr>
          <p:cNvPr id="5" name="Text Placeholder 4"/>
          <p:cNvSpPr>
            <a:spLocks noGrp="1"/>
          </p:cNvSpPr>
          <p:nvPr>
            <p:ph type="body" idx="1"/>
          </p:nvPr>
        </p:nvSpPr>
        <p:spPr/>
        <p:txBody>
          <a:bodyPr/>
          <a:lstStyle/>
          <a:p>
            <a:endParaRPr lang="en-US"/>
          </a:p>
        </p:txBody>
      </p:sp>
      <p:pic>
        <p:nvPicPr>
          <p:cNvPr id="2" name="Picture 1"/>
          <p:cNvPicPr>
            <a:picLocks noChangeAspect="1"/>
          </p:cNvPicPr>
          <p:nvPr/>
        </p:nvPicPr>
        <p:blipFill>
          <a:blip r:embed="rId2"/>
          <a:stretch>
            <a:fillRect/>
          </a:stretch>
        </p:blipFill>
        <p:spPr>
          <a:xfrm>
            <a:off x="3733800" y="380999"/>
            <a:ext cx="4572000" cy="5572125"/>
          </a:xfrm>
          <a:prstGeom prst="rect">
            <a:avLst/>
          </a:prstGeom>
        </p:spPr>
      </p:pic>
    </p:spTree>
    <p:extLst>
      <p:ext uri="{BB962C8B-B14F-4D97-AF65-F5344CB8AC3E}">
        <p14:creationId xmlns:p14="http://schemas.microsoft.com/office/powerpoint/2010/main" val="3168744311"/>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vert="horz" wrap="square" lIns="91440" tIns="45720" rIns="91440" bIns="45720" numCol="1" anchorCtr="0" compatLnSpc="1">
            <a:prstTxWarp prst="textNoShape">
              <a:avLst/>
            </a:prstTxWarp>
          </a:bodyPr>
          <a:lstStyle/>
          <a:p>
            <a:r>
              <a:rPr lang="en-US">
                <a:effectLst>
                  <a:outerShdw blurRad="38100" dist="38100" dir="2700000" algn="tl">
                    <a:srgbClr val="DDDDDD"/>
                  </a:outerShdw>
                </a:effectLst>
                <a:latin typeface="Gill Sans MT" charset="0"/>
              </a:rPr>
              <a:t>Quicksort</a:t>
            </a:r>
          </a:p>
        </p:txBody>
      </p:sp>
      <p:sp>
        <p:nvSpPr>
          <p:cNvPr id="41987" name="Rectangle 3"/>
          <p:cNvSpPr>
            <a:spLocks noGrp="1" noChangeArrowheads="1"/>
          </p:cNvSpPr>
          <p:nvPr>
            <p:ph idx="1"/>
          </p:nvPr>
        </p:nvSpPr>
        <p:spPr>
          <a:xfrm>
            <a:off x="457200" y="3886200"/>
            <a:ext cx="8229600" cy="2239963"/>
          </a:xfrm>
        </p:spPr>
        <p:txBody>
          <a:bodyPr/>
          <a:lstStyle/>
          <a:p>
            <a:pPr marL="0" indent="0">
              <a:buNone/>
            </a:pPr>
            <a:r>
              <a:rPr lang="en-US" sz="2400" dirty="0">
                <a:latin typeface="Gill Sans MT" charset="0"/>
              </a:rPr>
              <a:t>The </a:t>
            </a:r>
            <a:r>
              <a:rPr lang="en-US" sz="2400" b="1" dirty="0">
                <a:latin typeface="Gill Sans MT" charset="0"/>
              </a:rPr>
              <a:t>quicksort</a:t>
            </a:r>
            <a:r>
              <a:rPr lang="en-US" sz="2400" dirty="0">
                <a:latin typeface="Gill Sans MT" charset="0"/>
              </a:rPr>
              <a:t> is considered to be very efficient, </a:t>
            </a:r>
            <a:r>
              <a:rPr lang="en-US" sz="2400" b="1" dirty="0">
                <a:latin typeface="Gill Sans MT" charset="0"/>
              </a:rPr>
              <a:t> </a:t>
            </a:r>
            <a:r>
              <a:rPr lang="en-US" sz="2400" dirty="0">
                <a:latin typeface="Gill Sans MT" charset="0"/>
              </a:rPr>
              <a:t>with its "divide and conquer" algorithm.  This sort starts by dividing the original array into two sections (partitions) based upon the value of the first item in the array.  </a:t>
            </a:r>
          </a:p>
        </p:txBody>
      </p:sp>
      <p:pic>
        <p:nvPicPr>
          <p:cNvPr id="2" name="Picture 1"/>
          <p:cNvPicPr>
            <a:picLocks noChangeAspect="1"/>
          </p:cNvPicPr>
          <p:nvPr/>
        </p:nvPicPr>
        <p:blipFill>
          <a:blip r:embed="rId2"/>
          <a:stretch>
            <a:fillRect/>
          </a:stretch>
        </p:blipFill>
        <p:spPr>
          <a:xfrm>
            <a:off x="3429000" y="1447800"/>
            <a:ext cx="2416372" cy="21844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QUICKSORT</a:t>
            </a:r>
            <a:endParaRPr lang="en-US" dirty="0"/>
          </a:p>
        </p:txBody>
      </p:sp>
      <p:graphicFrame>
        <p:nvGraphicFramePr>
          <p:cNvPr id="4" name="Content Placeholder 3"/>
          <p:cNvGraphicFramePr>
            <a:graphicFrameLocks/>
          </p:cNvGraphicFramePr>
          <p:nvPr>
            <p:extLst>
              <p:ext uri="{D42A27DB-BD31-4B8C-83A1-F6EECF244321}">
                <p14:modId xmlns:p14="http://schemas.microsoft.com/office/powerpoint/2010/main" val="2217490081"/>
              </p:ext>
            </p:extLst>
          </p:nvPr>
        </p:nvGraphicFramePr>
        <p:xfrm>
          <a:off x="457200" y="15240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rgbClr val="FFFFFF"/>
                          </a:solidFill>
                        </a:rPr>
                        <a:t>40</a:t>
                      </a:r>
                      <a:endParaRPr lang="en-US" dirty="0">
                        <a:solidFill>
                          <a:srgbClr val="FFFFFF"/>
                        </a:solidFill>
                      </a:endParaRPr>
                    </a:p>
                  </a:txBody>
                  <a:tcPr>
                    <a:solidFill>
                      <a:schemeClr val="tx1"/>
                    </a:solidFill>
                  </a:tcPr>
                </a:tc>
                <a:tc>
                  <a:txBody>
                    <a:bodyPr/>
                    <a:lstStyle/>
                    <a:p>
                      <a:pPr algn="ctr"/>
                      <a:r>
                        <a:rPr lang="en-US" dirty="0" smtClean="0"/>
                        <a:t>23</a:t>
                      </a:r>
                      <a:endParaRPr lang="en-US" dirty="0"/>
                    </a:p>
                  </a:txBody>
                  <a:tcPr/>
                </a:tc>
                <a:tc>
                  <a:txBody>
                    <a:bodyPr/>
                    <a:lstStyle/>
                    <a:p>
                      <a:pPr algn="ctr"/>
                      <a:r>
                        <a:rPr lang="en-US" dirty="0" smtClean="0"/>
                        <a:t>34</a:t>
                      </a:r>
                      <a:endParaRPr lang="en-US" dirty="0"/>
                    </a:p>
                  </a:txBody>
                  <a:tcPr/>
                </a:tc>
                <a:tc>
                  <a:txBody>
                    <a:bodyPr/>
                    <a:lstStyle/>
                    <a:p>
                      <a:pPr algn="ctr"/>
                      <a:r>
                        <a:rPr lang="en-US" dirty="0" smtClean="0"/>
                        <a:t>1</a:t>
                      </a:r>
                      <a:endParaRPr lang="en-US" dirty="0"/>
                    </a:p>
                  </a:txBody>
                  <a:tcPr/>
                </a:tc>
                <a:tc>
                  <a:txBody>
                    <a:bodyPr/>
                    <a:lstStyle/>
                    <a:p>
                      <a:pPr algn="ctr"/>
                      <a:r>
                        <a:rPr lang="en-US" dirty="0" smtClean="0"/>
                        <a:t>99</a:t>
                      </a:r>
                      <a:endParaRPr lang="en-US" dirty="0"/>
                    </a:p>
                  </a:txBody>
                  <a:tcPr/>
                </a:tc>
                <a:tc>
                  <a:txBody>
                    <a:bodyPr/>
                    <a:lstStyle/>
                    <a:p>
                      <a:pPr algn="ctr"/>
                      <a:r>
                        <a:rPr lang="en-US" dirty="0" smtClean="0"/>
                        <a:t>11</a:t>
                      </a:r>
                      <a:endParaRPr lang="en-US" dirty="0"/>
                    </a:p>
                  </a:txBody>
                  <a:tcPr/>
                </a:tc>
                <a:tc>
                  <a:txBody>
                    <a:bodyPr/>
                    <a:lstStyle/>
                    <a:p>
                      <a:pPr algn="ctr"/>
                      <a:r>
                        <a:rPr lang="en-US" dirty="0" smtClean="0"/>
                        <a:t>66</a:t>
                      </a:r>
                      <a:endParaRPr lang="en-US" dirty="0"/>
                    </a:p>
                  </a:txBody>
                  <a:tcPr/>
                </a:tc>
                <a:tc>
                  <a:txBody>
                    <a:bodyPr/>
                    <a:lstStyle/>
                    <a:p>
                      <a:pPr algn="ctr"/>
                      <a:r>
                        <a:rPr lang="en-US" dirty="0" smtClean="0"/>
                        <a:t>8</a:t>
                      </a:r>
                      <a:endParaRPr lang="en-US" dirty="0"/>
                    </a:p>
                  </a:txBody>
                  <a:tcPr/>
                </a:tc>
                <a:tc>
                  <a:txBody>
                    <a:bodyPr/>
                    <a:lstStyle/>
                    <a:p>
                      <a:pPr algn="ctr"/>
                      <a:r>
                        <a:rPr lang="en-US" dirty="0" smtClean="0"/>
                        <a:t>57</a:t>
                      </a:r>
                      <a:endParaRPr lang="en-US" dirty="0"/>
                    </a:p>
                  </a:txBody>
                  <a:tcPr/>
                </a:tc>
              </a:tr>
            </a:tbl>
          </a:graphicData>
        </a:graphic>
      </p:graphicFrame>
      <p:sp>
        <p:nvSpPr>
          <p:cNvPr id="5" name="TextBox 4"/>
          <p:cNvSpPr txBox="1"/>
          <p:nvPr/>
        </p:nvSpPr>
        <p:spPr>
          <a:xfrm>
            <a:off x="5638800" y="4419600"/>
            <a:ext cx="2529475" cy="707886"/>
          </a:xfrm>
          <a:prstGeom prst="rect">
            <a:avLst/>
          </a:prstGeom>
          <a:noFill/>
        </p:spPr>
        <p:txBody>
          <a:bodyPr wrap="none" rtlCol="0">
            <a:spAutoFit/>
          </a:bodyPr>
          <a:lstStyle/>
          <a:p>
            <a:r>
              <a:rPr lang="en-US" sz="4000" dirty="0" smtClean="0"/>
              <a:t>1</a:t>
            </a:r>
            <a:r>
              <a:rPr lang="en-US" sz="4000" baseline="30000" dirty="0" smtClean="0"/>
              <a:t>ST</a:t>
            </a:r>
            <a:r>
              <a:rPr lang="en-US" sz="4000" dirty="0" smtClean="0"/>
              <a:t>  STEP</a:t>
            </a:r>
            <a:endParaRPr lang="en-US" sz="4000" dirty="0"/>
          </a:p>
        </p:txBody>
      </p:sp>
      <p:sp>
        <p:nvSpPr>
          <p:cNvPr id="6" name="TextBox 5"/>
          <p:cNvSpPr txBox="1"/>
          <p:nvPr/>
        </p:nvSpPr>
        <p:spPr>
          <a:xfrm>
            <a:off x="4495800" y="5105400"/>
            <a:ext cx="3859500" cy="369332"/>
          </a:xfrm>
          <a:prstGeom prst="rect">
            <a:avLst/>
          </a:prstGeom>
          <a:noFill/>
        </p:spPr>
        <p:txBody>
          <a:bodyPr wrap="none" rtlCol="0">
            <a:spAutoFit/>
          </a:bodyPr>
          <a:lstStyle/>
          <a:p>
            <a:r>
              <a:rPr lang="en-US" dirty="0" smtClean="0"/>
              <a:t>CHOOSE A PIVOT. LET SAY “40”</a:t>
            </a:r>
            <a:endParaRPr lang="en-US" dirty="0"/>
          </a:p>
        </p:txBody>
      </p:sp>
    </p:spTree>
    <p:extLst>
      <p:ext uri="{BB962C8B-B14F-4D97-AF65-F5344CB8AC3E}">
        <p14:creationId xmlns:p14="http://schemas.microsoft.com/office/powerpoint/2010/main" val="4076848949"/>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QUICKSORT</a:t>
            </a:r>
            <a:endParaRPr lang="en-US" dirty="0"/>
          </a:p>
        </p:txBody>
      </p:sp>
      <p:graphicFrame>
        <p:nvGraphicFramePr>
          <p:cNvPr id="4" name="Content Placeholder 3"/>
          <p:cNvGraphicFramePr>
            <a:graphicFrameLocks/>
          </p:cNvGraphicFramePr>
          <p:nvPr>
            <p:extLst>
              <p:ext uri="{D42A27DB-BD31-4B8C-83A1-F6EECF244321}">
                <p14:modId xmlns:p14="http://schemas.microsoft.com/office/powerpoint/2010/main" val="2142837111"/>
              </p:ext>
            </p:extLst>
          </p:nvPr>
        </p:nvGraphicFramePr>
        <p:xfrm>
          <a:off x="457200" y="15240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rgbClr val="FFFFFF"/>
                          </a:solidFill>
                        </a:rPr>
                        <a:t>40</a:t>
                      </a:r>
                      <a:endParaRPr lang="en-US" dirty="0">
                        <a:solidFill>
                          <a:srgbClr val="FFFFFF"/>
                        </a:solidFill>
                      </a:endParaRPr>
                    </a:p>
                  </a:txBody>
                  <a:tcPr>
                    <a:solidFill>
                      <a:srgbClr val="000000"/>
                    </a:solidFill>
                  </a:tcPr>
                </a:tc>
                <a:tc>
                  <a:txBody>
                    <a:bodyPr/>
                    <a:lstStyle/>
                    <a:p>
                      <a:pPr algn="ctr"/>
                      <a:r>
                        <a:rPr lang="en-US" dirty="0" smtClean="0"/>
                        <a:t>23</a:t>
                      </a:r>
                      <a:endParaRPr lang="en-US" dirty="0"/>
                    </a:p>
                  </a:txBody>
                  <a:tcPr/>
                </a:tc>
                <a:tc>
                  <a:txBody>
                    <a:bodyPr/>
                    <a:lstStyle/>
                    <a:p>
                      <a:pPr algn="ctr"/>
                      <a:r>
                        <a:rPr lang="en-US" dirty="0" smtClean="0"/>
                        <a:t>34</a:t>
                      </a:r>
                      <a:endParaRPr lang="en-US" dirty="0"/>
                    </a:p>
                  </a:txBody>
                  <a:tcPr/>
                </a:tc>
                <a:tc>
                  <a:txBody>
                    <a:bodyPr/>
                    <a:lstStyle/>
                    <a:p>
                      <a:pPr algn="ctr"/>
                      <a:r>
                        <a:rPr lang="en-US" dirty="0" smtClean="0"/>
                        <a:t>1</a:t>
                      </a:r>
                      <a:endParaRPr lang="en-US" dirty="0"/>
                    </a:p>
                  </a:txBody>
                  <a:tcPr/>
                </a:tc>
                <a:tc>
                  <a:txBody>
                    <a:bodyPr/>
                    <a:lstStyle/>
                    <a:p>
                      <a:pPr algn="ctr"/>
                      <a:r>
                        <a:rPr lang="en-US" dirty="0" smtClean="0"/>
                        <a:t>99</a:t>
                      </a:r>
                      <a:endParaRPr lang="en-US" dirty="0"/>
                    </a:p>
                  </a:txBody>
                  <a:tcPr/>
                </a:tc>
                <a:tc>
                  <a:txBody>
                    <a:bodyPr/>
                    <a:lstStyle/>
                    <a:p>
                      <a:pPr algn="ctr"/>
                      <a:r>
                        <a:rPr lang="en-US" dirty="0" smtClean="0"/>
                        <a:t>11</a:t>
                      </a:r>
                      <a:endParaRPr lang="en-US" dirty="0"/>
                    </a:p>
                  </a:txBody>
                  <a:tcPr/>
                </a:tc>
                <a:tc>
                  <a:txBody>
                    <a:bodyPr/>
                    <a:lstStyle/>
                    <a:p>
                      <a:pPr algn="ctr"/>
                      <a:r>
                        <a:rPr lang="en-US" dirty="0" smtClean="0"/>
                        <a:t>66</a:t>
                      </a:r>
                      <a:endParaRPr lang="en-US" dirty="0"/>
                    </a:p>
                  </a:txBody>
                  <a:tcPr/>
                </a:tc>
                <a:tc>
                  <a:txBody>
                    <a:bodyPr/>
                    <a:lstStyle/>
                    <a:p>
                      <a:pPr algn="ctr"/>
                      <a:r>
                        <a:rPr lang="en-US" dirty="0" smtClean="0"/>
                        <a:t>8</a:t>
                      </a:r>
                      <a:endParaRPr lang="en-US" dirty="0"/>
                    </a:p>
                  </a:txBody>
                  <a:tcPr/>
                </a:tc>
                <a:tc>
                  <a:txBody>
                    <a:bodyPr/>
                    <a:lstStyle/>
                    <a:p>
                      <a:pPr algn="ctr"/>
                      <a:r>
                        <a:rPr lang="en-US" dirty="0" smtClean="0"/>
                        <a:t>57</a:t>
                      </a:r>
                      <a:endParaRPr lang="en-US" dirty="0"/>
                    </a:p>
                  </a:txBody>
                  <a:tcPr/>
                </a:tc>
              </a:tr>
            </a:tbl>
          </a:graphicData>
        </a:graphic>
      </p:graphicFrame>
      <p:sp>
        <p:nvSpPr>
          <p:cNvPr id="5" name="TextBox 4"/>
          <p:cNvSpPr txBox="1"/>
          <p:nvPr/>
        </p:nvSpPr>
        <p:spPr>
          <a:xfrm>
            <a:off x="6019800" y="4419600"/>
            <a:ext cx="2625989" cy="707886"/>
          </a:xfrm>
          <a:prstGeom prst="rect">
            <a:avLst/>
          </a:prstGeom>
          <a:noFill/>
        </p:spPr>
        <p:txBody>
          <a:bodyPr wrap="none" rtlCol="0">
            <a:spAutoFit/>
          </a:bodyPr>
          <a:lstStyle/>
          <a:p>
            <a:r>
              <a:rPr lang="en-US" sz="4000" dirty="0" smtClean="0"/>
              <a:t>2</a:t>
            </a:r>
            <a:r>
              <a:rPr lang="en-US" sz="4000" baseline="30000" dirty="0" smtClean="0"/>
              <a:t>ND</a:t>
            </a:r>
            <a:r>
              <a:rPr lang="en-US" sz="4000" dirty="0" smtClean="0"/>
              <a:t>  STEP</a:t>
            </a:r>
            <a:endParaRPr lang="en-US" sz="4000" dirty="0"/>
          </a:p>
        </p:txBody>
      </p:sp>
      <p:sp>
        <p:nvSpPr>
          <p:cNvPr id="6" name="TextBox 5"/>
          <p:cNvSpPr txBox="1"/>
          <p:nvPr/>
        </p:nvSpPr>
        <p:spPr>
          <a:xfrm>
            <a:off x="381000" y="5029200"/>
            <a:ext cx="8176402" cy="369332"/>
          </a:xfrm>
          <a:prstGeom prst="rect">
            <a:avLst/>
          </a:prstGeom>
          <a:noFill/>
        </p:spPr>
        <p:txBody>
          <a:bodyPr wrap="square" rtlCol="0">
            <a:spAutoFit/>
          </a:bodyPr>
          <a:lstStyle/>
          <a:p>
            <a:pPr algn="r"/>
            <a:r>
              <a:rPr lang="en-US" dirty="0" smtClean="0"/>
              <a:t>Based on 40, we need to divide right and left of the pivot</a:t>
            </a:r>
            <a:endParaRPr lang="en-US" dirty="0"/>
          </a:p>
        </p:txBody>
      </p:sp>
    </p:spTree>
    <p:extLst>
      <p:ext uri="{BB962C8B-B14F-4D97-AF65-F5344CB8AC3E}">
        <p14:creationId xmlns:p14="http://schemas.microsoft.com/office/powerpoint/2010/main" val="35600398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QUICKSORT</a:t>
            </a:r>
            <a:endParaRPr lang="en-US" dirty="0"/>
          </a:p>
        </p:txBody>
      </p:sp>
      <p:graphicFrame>
        <p:nvGraphicFramePr>
          <p:cNvPr id="4" name="Content Placeholder 3"/>
          <p:cNvGraphicFramePr>
            <a:graphicFrameLocks/>
          </p:cNvGraphicFramePr>
          <p:nvPr>
            <p:extLst>
              <p:ext uri="{D42A27DB-BD31-4B8C-83A1-F6EECF244321}">
                <p14:modId xmlns:p14="http://schemas.microsoft.com/office/powerpoint/2010/main" val="1655309166"/>
              </p:ext>
            </p:extLst>
          </p:nvPr>
        </p:nvGraphicFramePr>
        <p:xfrm>
          <a:off x="457200" y="15240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rgbClr val="FFFFFF"/>
                          </a:solidFill>
                        </a:rPr>
                        <a:t>40</a:t>
                      </a:r>
                      <a:endParaRPr lang="en-US" dirty="0">
                        <a:solidFill>
                          <a:srgbClr val="FFFFFF"/>
                        </a:solidFill>
                      </a:endParaRPr>
                    </a:p>
                  </a:txBody>
                  <a:tcPr>
                    <a:solidFill>
                      <a:srgbClr val="000000"/>
                    </a:solidFill>
                  </a:tcPr>
                </a:tc>
                <a:tc>
                  <a:txBody>
                    <a:bodyPr/>
                    <a:lstStyle/>
                    <a:p>
                      <a:pPr algn="ctr"/>
                      <a:r>
                        <a:rPr lang="en-US" dirty="0" smtClean="0"/>
                        <a:t>23</a:t>
                      </a:r>
                      <a:endParaRPr lang="en-US" dirty="0"/>
                    </a:p>
                  </a:txBody>
                  <a:tcPr>
                    <a:solidFill>
                      <a:srgbClr val="FFFF00"/>
                    </a:solidFill>
                  </a:tcPr>
                </a:tc>
                <a:tc>
                  <a:txBody>
                    <a:bodyPr/>
                    <a:lstStyle/>
                    <a:p>
                      <a:pPr algn="ctr"/>
                      <a:r>
                        <a:rPr lang="en-US" dirty="0" smtClean="0"/>
                        <a:t>34</a:t>
                      </a:r>
                      <a:endParaRPr lang="en-US" dirty="0"/>
                    </a:p>
                  </a:txBody>
                  <a:tcPr/>
                </a:tc>
                <a:tc>
                  <a:txBody>
                    <a:bodyPr/>
                    <a:lstStyle/>
                    <a:p>
                      <a:pPr algn="ctr"/>
                      <a:r>
                        <a:rPr lang="en-US" dirty="0" smtClean="0"/>
                        <a:t>1</a:t>
                      </a:r>
                      <a:endParaRPr lang="en-US" dirty="0"/>
                    </a:p>
                  </a:txBody>
                  <a:tcPr/>
                </a:tc>
                <a:tc>
                  <a:txBody>
                    <a:bodyPr/>
                    <a:lstStyle/>
                    <a:p>
                      <a:pPr algn="ctr"/>
                      <a:r>
                        <a:rPr lang="en-US" dirty="0" smtClean="0"/>
                        <a:t>99</a:t>
                      </a:r>
                      <a:endParaRPr lang="en-US" dirty="0"/>
                    </a:p>
                  </a:txBody>
                  <a:tcPr/>
                </a:tc>
                <a:tc>
                  <a:txBody>
                    <a:bodyPr/>
                    <a:lstStyle/>
                    <a:p>
                      <a:pPr algn="ctr"/>
                      <a:r>
                        <a:rPr lang="en-US" dirty="0" smtClean="0"/>
                        <a:t>11</a:t>
                      </a:r>
                      <a:endParaRPr lang="en-US" dirty="0"/>
                    </a:p>
                  </a:txBody>
                  <a:tcPr/>
                </a:tc>
                <a:tc>
                  <a:txBody>
                    <a:bodyPr/>
                    <a:lstStyle/>
                    <a:p>
                      <a:pPr algn="ctr"/>
                      <a:r>
                        <a:rPr lang="en-US" dirty="0" smtClean="0"/>
                        <a:t>66</a:t>
                      </a:r>
                      <a:endParaRPr lang="en-US" dirty="0"/>
                    </a:p>
                  </a:txBody>
                  <a:tcPr/>
                </a:tc>
                <a:tc>
                  <a:txBody>
                    <a:bodyPr/>
                    <a:lstStyle/>
                    <a:p>
                      <a:pPr algn="ctr"/>
                      <a:r>
                        <a:rPr lang="en-US" dirty="0" smtClean="0"/>
                        <a:t>8</a:t>
                      </a:r>
                      <a:endParaRPr lang="en-US" dirty="0"/>
                    </a:p>
                  </a:txBody>
                  <a:tcPr/>
                </a:tc>
                <a:tc>
                  <a:txBody>
                    <a:bodyPr/>
                    <a:lstStyle/>
                    <a:p>
                      <a:pPr algn="ctr"/>
                      <a:r>
                        <a:rPr lang="en-US" dirty="0" smtClean="0"/>
                        <a:t>57</a:t>
                      </a:r>
                      <a:endParaRPr lang="en-US" dirty="0"/>
                    </a:p>
                  </a:txBody>
                  <a:tcPr/>
                </a:tc>
              </a:tr>
            </a:tbl>
          </a:graphicData>
        </a:graphic>
      </p:graphicFrame>
      <p:sp>
        <p:nvSpPr>
          <p:cNvPr id="6" name="TextBox 5"/>
          <p:cNvSpPr txBox="1"/>
          <p:nvPr/>
        </p:nvSpPr>
        <p:spPr>
          <a:xfrm>
            <a:off x="533400" y="1981200"/>
            <a:ext cx="8176402" cy="369332"/>
          </a:xfrm>
          <a:prstGeom prst="rect">
            <a:avLst/>
          </a:prstGeom>
          <a:noFill/>
        </p:spPr>
        <p:txBody>
          <a:bodyPr wrap="square" rtlCol="0">
            <a:spAutoFit/>
          </a:bodyPr>
          <a:lstStyle/>
          <a:p>
            <a:pPr algn="r"/>
            <a:r>
              <a:rPr lang="en-US" dirty="0" smtClean="0"/>
              <a:t>40 with 23</a:t>
            </a: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4261160815"/>
              </p:ext>
            </p:extLst>
          </p:nvPr>
        </p:nvGraphicFramePr>
        <p:xfrm>
          <a:off x="533400" y="42672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rgbClr val="FFFFFF"/>
                          </a:solidFill>
                        </a:rPr>
                        <a:t>40</a:t>
                      </a:r>
                      <a:endParaRPr lang="en-US" dirty="0">
                        <a:solidFill>
                          <a:srgbClr val="FFFFFF"/>
                        </a:solidFill>
                      </a:endParaRPr>
                    </a:p>
                  </a:txBody>
                  <a:tcPr>
                    <a:solidFill>
                      <a:srgbClr val="000000"/>
                    </a:solidFill>
                  </a:tcPr>
                </a:tc>
                <a:tc>
                  <a:txBody>
                    <a:bodyPr/>
                    <a:lstStyle/>
                    <a:p>
                      <a:pPr algn="ctr"/>
                      <a:r>
                        <a:rPr lang="en-US" dirty="0" smtClean="0"/>
                        <a:t>23</a:t>
                      </a:r>
                      <a:endParaRPr lang="en-US" dirty="0"/>
                    </a:p>
                  </a:txBody>
                  <a:tcPr>
                    <a:noFill/>
                  </a:tcPr>
                </a:tc>
                <a:tc>
                  <a:txBody>
                    <a:bodyPr/>
                    <a:lstStyle/>
                    <a:p>
                      <a:pPr algn="ctr"/>
                      <a:r>
                        <a:rPr lang="en-US" dirty="0" smtClean="0"/>
                        <a:t>34</a:t>
                      </a:r>
                      <a:endParaRPr lang="en-US" dirty="0"/>
                    </a:p>
                  </a:txBody>
                  <a:tcPr>
                    <a:solidFill>
                      <a:srgbClr val="FFFF00"/>
                    </a:solidFill>
                  </a:tcPr>
                </a:tc>
                <a:tc>
                  <a:txBody>
                    <a:bodyPr/>
                    <a:lstStyle/>
                    <a:p>
                      <a:pPr algn="ctr"/>
                      <a:r>
                        <a:rPr lang="en-US" dirty="0" smtClean="0"/>
                        <a:t>1</a:t>
                      </a:r>
                      <a:endParaRPr lang="en-US" dirty="0"/>
                    </a:p>
                  </a:txBody>
                  <a:tcPr/>
                </a:tc>
                <a:tc>
                  <a:txBody>
                    <a:bodyPr/>
                    <a:lstStyle/>
                    <a:p>
                      <a:pPr algn="ctr"/>
                      <a:r>
                        <a:rPr lang="en-US" dirty="0" smtClean="0"/>
                        <a:t>99</a:t>
                      </a:r>
                      <a:endParaRPr lang="en-US" dirty="0"/>
                    </a:p>
                  </a:txBody>
                  <a:tcPr/>
                </a:tc>
                <a:tc>
                  <a:txBody>
                    <a:bodyPr/>
                    <a:lstStyle/>
                    <a:p>
                      <a:pPr algn="ctr"/>
                      <a:r>
                        <a:rPr lang="en-US" dirty="0" smtClean="0"/>
                        <a:t>11</a:t>
                      </a:r>
                      <a:endParaRPr lang="en-US" dirty="0"/>
                    </a:p>
                  </a:txBody>
                  <a:tcPr/>
                </a:tc>
                <a:tc>
                  <a:txBody>
                    <a:bodyPr/>
                    <a:lstStyle/>
                    <a:p>
                      <a:pPr algn="ctr"/>
                      <a:r>
                        <a:rPr lang="en-US" dirty="0" smtClean="0"/>
                        <a:t>66</a:t>
                      </a:r>
                      <a:endParaRPr lang="en-US" dirty="0"/>
                    </a:p>
                  </a:txBody>
                  <a:tcPr/>
                </a:tc>
                <a:tc>
                  <a:txBody>
                    <a:bodyPr/>
                    <a:lstStyle/>
                    <a:p>
                      <a:pPr algn="ctr"/>
                      <a:r>
                        <a:rPr lang="en-US" dirty="0" smtClean="0"/>
                        <a:t>8</a:t>
                      </a:r>
                      <a:endParaRPr lang="en-US" dirty="0"/>
                    </a:p>
                  </a:txBody>
                  <a:tcPr/>
                </a:tc>
                <a:tc>
                  <a:txBody>
                    <a:bodyPr/>
                    <a:lstStyle/>
                    <a:p>
                      <a:pPr algn="ctr"/>
                      <a:r>
                        <a:rPr lang="en-US" dirty="0" smtClean="0"/>
                        <a:t>57</a:t>
                      </a:r>
                      <a:endParaRPr lang="en-US" dirty="0"/>
                    </a:p>
                  </a:txBody>
                  <a:tcPr/>
                </a:tc>
              </a:tr>
            </a:tbl>
          </a:graphicData>
        </a:graphic>
      </p:graphicFrame>
      <p:sp>
        <p:nvSpPr>
          <p:cNvPr id="8" name="TextBox 7"/>
          <p:cNvSpPr txBox="1"/>
          <p:nvPr/>
        </p:nvSpPr>
        <p:spPr>
          <a:xfrm>
            <a:off x="609600" y="4724400"/>
            <a:ext cx="8176402" cy="369332"/>
          </a:xfrm>
          <a:prstGeom prst="rect">
            <a:avLst/>
          </a:prstGeom>
          <a:noFill/>
        </p:spPr>
        <p:txBody>
          <a:bodyPr wrap="square" rtlCol="0">
            <a:spAutoFit/>
          </a:bodyPr>
          <a:lstStyle/>
          <a:p>
            <a:pPr algn="r"/>
            <a:r>
              <a:rPr lang="en-US" dirty="0" smtClean="0"/>
              <a:t>40 with 34</a:t>
            </a:r>
            <a:endParaRPr lang="en-US" dirty="0"/>
          </a:p>
        </p:txBody>
      </p:sp>
      <p:graphicFrame>
        <p:nvGraphicFramePr>
          <p:cNvPr id="13" name="Content Placeholder 3"/>
          <p:cNvGraphicFramePr>
            <a:graphicFrameLocks/>
          </p:cNvGraphicFramePr>
          <p:nvPr>
            <p:extLst>
              <p:ext uri="{D42A27DB-BD31-4B8C-83A1-F6EECF244321}">
                <p14:modId xmlns:p14="http://schemas.microsoft.com/office/powerpoint/2010/main" val="4058009688"/>
              </p:ext>
            </p:extLst>
          </p:nvPr>
        </p:nvGraphicFramePr>
        <p:xfrm>
          <a:off x="457200" y="25146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chemeClr val="tx1"/>
                          </a:solidFill>
                        </a:rPr>
                        <a:t>23</a:t>
                      </a:r>
                      <a:endParaRPr lang="en-US" dirty="0">
                        <a:solidFill>
                          <a:schemeClr val="tx1"/>
                        </a:solidFill>
                      </a:endParaRPr>
                    </a:p>
                  </a:txBody>
                  <a:tcPr>
                    <a:noFill/>
                  </a:tcPr>
                </a:tc>
                <a:tc>
                  <a:txBody>
                    <a:bodyPr/>
                    <a:lstStyle/>
                    <a:p>
                      <a:pPr algn="ctr"/>
                      <a:r>
                        <a:rPr lang="en-US" dirty="0" smtClean="0">
                          <a:solidFill>
                            <a:schemeClr val="tx1"/>
                          </a:solidFill>
                        </a:rPr>
                        <a:t>40</a:t>
                      </a:r>
                      <a:endParaRPr lang="en-US" dirty="0">
                        <a:solidFill>
                          <a:schemeClr val="tx1"/>
                        </a:solidFill>
                      </a:endParaRPr>
                    </a:p>
                  </a:txBody>
                  <a:tcPr>
                    <a:noFill/>
                  </a:tcPr>
                </a:tc>
                <a:tc>
                  <a:txBody>
                    <a:bodyPr/>
                    <a:lstStyle/>
                    <a:p>
                      <a:pPr algn="ctr"/>
                      <a:endParaRPr lang="en-US" dirty="0">
                        <a:solidFill>
                          <a:schemeClr val="tx1"/>
                        </a:solidFill>
                      </a:endParaRPr>
                    </a:p>
                  </a:txBody>
                  <a:tcPr/>
                </a:tc>
                <a:tc>
                  <a:txBody>
                    <a:bodyPr/>
                    <a:lstStyle/>
                    <a:p>
                      <a:pPr algn="ctr"/>
                      <a:endParaRPr lang="en-US" dirty="0">
                        <a:solidFill>
                          <a:schemeClr val="tx1"/>
                        </a:solidFill>
                      </a:endParaRPr>
                    </a:p>
                  </a:txBody>
                  <a:tcPr/>
                </a:tc>
                <a:tc>
                  <a:txBody>
                    <a:bodyPr/>
                    <a:lstStyle/>
                    <a:p>
                      <a:pPr algn="ctr"/>
                      <a:endParaRPr lang="en-US" dirty="0">
                        <a:solidFill>
                          <a:schemeClr val="tx1"/>
                        </a:solidFill>
                      </a:endParaRPr>
                    </a:p>
                  </a:txBody>
                  <a:tcPr/>
                </a:tc>
                <a:tc>
                  <a:txBody>
                    <a:bodyPr/>
                    <a:lstStyle/>
                    <a:p>
                      <a:pPr algn="ctr"/>
                      <a:endParaRPr lang="en-US" dirty="0">
                        <a:solidFill>
                          <a:schemeClr val="tx1"/>
                        </a:solidFill>
                      </a:endParaRPr>
                    </a:p>
                  </a:txBody>
                  <a:tcPr/>
                </a:tc>
                <a:tc>
                  <a:txBody>
                    <a:bodyPr/>
                    <a:lstStyle/>
                    <a:p>
                      <a:pPr algn="ctr"/>
                      <a:endParaRPr lang="en-US" dirty="0">
                        <a:solidFill>
                          <a:schemeClr val="tx1"/>
                        </a:solidFill>
                      </a:endParaRPr>
                    </a:p>
                  </a:txBody>
                  <a:tcPr/>
                </a:tc>
                <a:tc>
                  <a:txBody>
                    <a:bodyPr/>
                    <a:lstStyle/>
                    <a:p>
                      <a:pPr algn="ctr"/>
                      <a:endParaRPr lang="en-US" dirty="0">
                        <a:solidFill>
                          <a:schemeClr val="tx1"/>
                        </a:solidFill>
                      </a:endParaRPr>
                    </a:p>
                  </a:txBody>
                  <a:tcPr/>
                </a:tc>
                <a:tc>
                  <a:txBody>
                    <a:bodyPr/>
                    <a:lstStyle/>
                    <a:p>
                      <a:pPr algn="ctr"/>
                      <a:endParaRPr lang="en-US" dirty="0">
                        <a:solidFill>
                          <a:schemeClr val="tx1"/>
                        </a:solidFill>
                      </a:endParaRPr>
                    </a:p>
                  </a:txBody>
                  <a:tcPr/>
                </a:tc>
              </a:tr>
            </a:tbl>
          </a:graphicData>
        </a:graphic>
      </p:graphicFrame>
      <p:graphicFrame>
        <p:nvGraphicFramePr>
          <p:cNvPr id="14" name="Content Placeholder 3"/>
          <p:cNvGraphicFramePr>
            <a:graphicFrameLocks/>
          </p:cNvGraphicFramePr>
          <p:nvPr>
            <p:extLst>
              <p:ext uri="{D42A27DB-BD31-4B8C-83A1-F6EECF244321}">
                <p14:modId xmlns:p14="http://schemas.microsoft.com/office/powerpoint/2010/main" val="721208079"/>
              </p:ext>
            </p:extLst>
          </p:nvPr>
        </p:nvGraphicFramePr>
        <p:xfrm>
          <a:off x="533400" y="52578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rgbClr val="000000"/>
                          </a:solidFill>
                        </a:rPr>
                        <a:t>23</a:t>
                      </a:r>
                      <a:endParaRPr lang="en-US" dirty="0">
                        <a:solidFill>
                          <a:srgbClr val="000000"/>
                        </a:solidFill>
                      </a:endParaRPr>
                    </a:p>
                  </a:txBody>
                  <a:tcPr>
                    <a:solidFill>
                      <a:srgbClr val="FFFFFF"/>
                    </a:solidFill>
                  </a:tcPr>
                </a:tc>
                <a:tc>
                  <a:txBody>
                    <a:bodyPr/>
                    <a:lstStyle/>
                    <a:p>
                      <a:pPr algn="ctr"/>
                      <a:r>
                        <a:rPr lang="en-US" dirty="0" smtClean="0">
                          <a:solidFill>
                            <a:srgbClr val="000000"/>
                          </a:solidFill>
                        </a:rPr>
                        <a:t>34</a:t>
                      </a:r>
                      <a:endParaRPr lang="en-US" dirty="0">
                        <a:solidFill>
                          <a:srgbClr val="000000"/>
                        </a:solidFill>
                      </a:endParaRPr>
                    </a:p>
                  </a:txBody>
                  <a:tcPr>
                    <a:solidFill>
                      <a:srgbClr val="FFFFFF"/>
                    </a:solidFill>
                  </a:tcPr>
                </a:tc>
                <a:tc>
                  <a:txBody>
                    <a:bodyPr/>
                    <a:lstStyle/>
                    <a:p>
                      <a:pPr algn="ctr"/>
                      <a:r>
                        <a:rPr lang="en-US" dirty="0" smtClean="0"/>
                        <a:t>40</a:t>
                      </a: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r>
            </a:tbl>
          </a:graphicData>
        </a:graphic>
      </p:graphicFrame>
    </p:spTree>
    <p:extLst>
      <p:ext uri="{BB962C8B-B14F-4D97-AF65-F5344CB8AC3E}">
        <p14:creationId xmlns:p14="http://schemas.microsoft.com/office/powerpoint/2010/main" val="540982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QUICKSORT</a:t>
            </a:r>
            <a:endParaRPr lang="en-US" dirty="0"/>
          </a:p>
        </p:txBody>
      </p:sp>
      <p:graphicFrame>
        <p:nvGraphicFramePr>
          <p:cNvPr id="4" name="Content Placeholder 3"/>
          <p:cNvGraphicFramePr>
            <a:graphicFrameLocks/>
          </p:cNvGraphicFramePr>
          <p:nvPr>
            <p:extLst>
              <p:ext uri="{D42A27DB-BD31-4B8C-83A1-F6EECF244321}">
                <p14:modId xmlns:p14="http://schemas.microsoft.com/office/powerpoint/2010/main" val="1606553484"/>
              </p:ext>
            </p:extLst>
          </p:nvPr>
        </p:nvGraphicFramePr>
        <p:xfrm>
          <a:off x="457200" y="15240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rgbClr val="FFFFFF"/>
                          </a:solidFill>
                        </a:rPr>
                        <a:t>40</a:t>
                      </a:r>
                      <a:endParaRPr lang="en-US" dirty="0">
                        <a:solidFill>
                          <a:srgbClr val="FFFFFF"/>
                        </a:solidFill>
                      </a:endParaRPr>
                    </a:p>
                  </a:txBody>
                  <a:tcPr>
                    <a:solidFill>
                      <a:srgbClr val="000000"/>
                    </a:solidFill>
                  </a:tcPr>
                </a:tc>
                <a:tc>
                  <a:txBody>
                    <a:bodyPr/>
                    <a:lstStyle/>
                    <a:p>
                      <a:pPr algn="ctr"/>
                      <a:r>
                        <a:rPr lang="en-US" dirty="0" smtClean="0"/>
                        <a:t>23</a:t>
                      </a:r>
                      <a:endParaRPr lang="en-US" dirty="0"/>
                    </a:p>
                  </a:txBody>
                  <a:tcPr>
                    <a:solidFill>
                      <a:srgbClr val="FFFFFF"/>
                    </a:solidFill>
                  </a:tcPr>
                </a:tc>
                <a:tc>
                  <a:txBody>
                    <a:bodyPr/>
                    <a:lstStyle/>
                    <a:p>
                      <a:pPr algn="ctr"/>
                      <a:r>
                        <a:rPr lang="en-US" dirty="0" smtClean="0"/>
                        <a:t>34</a:t>
                      </a:r>
                      <a:endParaRPr lang="en-US" dirty="0"/>
                    </a:p>
                  </a:txBody>
                  <a:tcPr/>
                </a:tc>
                <a:tc>
                  <a:txBody>
                    <a:bodyPr/>
                    <a:lstStyle/>
                    <a:p>
                      <a:pPr algn="ctr"/>
                      <a:r>
                        <a:rPr lang="en-US" dirty="0" smtClean="0"/>
                        <a:t>1</a:t>
                      </a:r>
                      <a:endParaRPr lang="en-US" dirty="0"/>
                    </a:p>
                  </a:txBody>
                  <a:tcPr>
                    <a:solidFill>
                      <a:srgbClr val="FFFF00"/>
                    </a:solidFill>
                  </a:tcPr>
                </a:tc>
                <a:tc>
                  <a:txBody>
                    <a:bodyPr/>
                    <a:lstStyle/>
                    <a:p>
                      <a:pPr algn="ctr"/>
                      <a:r>
                        <a:rPr lang="en-US" dirty="0" smtClean="0"/>
                        <a:t>99</a:t>
                      </a:r>
                      <a:endParaRPr lang="en-US" dirty="0"/>
                    </a:p>
                  </a:txBody>
                  <a:tcPr/>
                </a:tc>
                <a:tc>
                  <a:txBody>
                    <a:bodyPr/>
                    <a:lstStyle/>
                    <a:p>
                      <a:pPr algn="ctr"/>
                      <a:r>
                        <a:rPr lang="en-US" dirty="0" smtClean="0"/>
                        <a:t>11</a:t>
                      </a:r>
                      <a:endParaRPr lang="en-US" dirty="0"/>
                    </a:p>
                  </a:txBody>
                  <a:tcPr/>
                </a:tc>
                <a:tc>
                  <a:txBody>
                    <a:bodyPr/>
                    <a:lstStyle/>
                    <a:p>
                      <a:pPr algn="ctr"/>
                      <a:r>
                        <a:rPr lang="en-US" dirty="0" smtClean="0"/>
                        <a:t>66</a:t>
                      </a:r>
                      <a:endParaRPr lang="en-US" dirty="0"/>
                    </a:p>
                  </a:txBody>
                  <a:tcPr/>
                </a:tc>
                <a:tc>
                  <a:txBody>
                    <a:bodyPr/>
                    <a:lstStyle/>
                    <a:p>
                      <a:pPr algn="ctr"/>
                      <a:r>
                        <a:rPr lang="en-US" dirty="0" smtClean="0"/>
                        <a:t>8</a:t>
                      </a:r>
                      <a:endParaRPr lang="en-US" dirty="0"/>
                    </a:p>
                  </a:txBody>
                  <a:tcPr/>
                </a:tc>
                <a:tc>
                  <a:txBody>
                    <a:bodyPr/>
                    <a:lstStyle/>
                    <a:p>
                      <a:pPr algn="ctr"/>
                      <a:r>
                        <a:rPr lang="en-US" dirty="0" smtClean="0"/>
                        <a:t>57</a:t>
                      </a:r>
                      <a:endParaRPr lang="en-US" dirty="0"/>
                    </a:p>
                  </a:txBody>
                  <a:tcPr/>
                </a:tc>
              </a:tr>
            </a:tbl>
          </a:graphicData>
        </a:graphic>
      </p:graphicFrame>
      <p:sp>
        <p:nvSpPr>
          <p:cNvPr id="6" name="TextBox 5"/>
          <p:cNvSpPr txBox="1"/>
          <p:nvPr/>
        </p:nvSpPr>
        <p:spPr>
          <a:xfrm>
            <a:off x="533400" y="1981200"/>
            <a:ext cx="8176402" cy="369332"/>
          </a:xfrm>
          <a:prstGeom prst="rect">
            <a:avLst/>
          </a:prstGeom>
          <a:noFill/>
        </p:spPr>
        <p:txBody>
          <a:bodyPr wrap="square" rtlCol="0">
            <a:spAutoFit/>
          </a:bodyPr>
          <a:lstStyle/>
          <a:p>
            <a:pPr algn="r"/>
            <a:r>
              <a:rPr lang="en-US" dirty="0" smtClean="0"/>
              <a:t>40 with 1</a:t>
            </a: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4243541195"/>
              </p:ext>
            </p:extLst>
          </p:nvPr>
        </p:nvGraphicFramePr>
        <p:xfrm>
          <a:off x="533400" y="42672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rgbClr val="FFFFFF"/>
                          </a:solidFill>
                        </a:rPr>
                        <a:t>40</a:t>
                      </a:r>
                      <a:endParaRPr lang="en-US" dirty="0">
                        <a:solidFill>
                          <a:srgbClr val="FFFFFF"/>
                        </a:solidFill>
                      </a:endParaRPr>
                    </a:p>
                  </a:txBody>
                  <a:tcPr>
                    <a:solidFill>
                      <a:srgbClr val="000000"/>
                    </a:solidFill>
                  </a:tcPr>
                </a:tc>
                <a:tc>
                  <a:txBody>
                    <a:bodyPr/>
                    <a:lstStyle/>
                    <a:p>
                      <a:pPr algn="ctr"/>
                      <a:r>
                        <a:rPr lang="en-US" dirty="0" smtClean="0"/>
                        <a:t>23</a:t>
                      </a:r>
                      <a:endParaRPr lang="en-US" dirty="0"/>
                    </a:p>
                  </a:txBody>
                  <a:tcPr>
                    <a:noFill/>
                  </a:tcPr>
                </a:tc>
                <a:tc>
                  <a:txBody>
                    <a:bodyPr/>
                    <a:lstStyle/>
                    <a:p>
                      <a:pPr algn="ctr"/>
                      <a:r>
                        <a:rPr lang="en-US" dirty="0" smtClean="0"/>
                        <a:t>34</a:t>
                      </a:r>
                      <a:endParaRPr lang="en-US" dirty="0"/>
                    </a:p>
                  </a:txBody>
                  <a:tcPr>
                    <a:noFill/>
                  </a:tcPr>
                </a:tc>
                <a:tc>
                  <a:txBody>
                    <a:bodyPr/>
                    <a:lstStyle/>
                    <a:p>
                      <a:pPr algn="ctr"/>
                      <a:r>
                        <a:rPr lang="en-US" dirty="0" smtClean="0"/>
                        <a:t>1</a:t>
                      </a:r>
                      <a:endParaRPr lang="en-US" dirty="0"/>
                    </a:p>
                  </a:txBody>
                  <a:tcPr/>
                </a:tc>
                <a:tc>
                  <a:txBody>
                    <a:bodyPr/>
                    <a:lstStyle/>
                    <a:p>
                      <a:pPr algn="ctr"/>
                      <a:r>
                        <a:rPr lang="en-US" dirty="0" smtClean="0"/>
                        <a:t>99</a:t>
                      </a:r>
                      <a:endParaRPr lang="en-US" dirty="0"/>
                    </a:p>
                  </a:txBody>
                  <a:tcPr>
                    <a:solidFill>
                      <a:srgbClr val="FFFF00"/>
                    </a:solidFill>
                  </a:tcPr>
                </a:tc>
                <a:tc>
                  <a:txBody>
                    <a:bodyPr/>
                    <a:lstStyle/>
                    <a:p>
                      <a:pPr algn="ctr"/>
                      <a:r>
                        <a:rPr lang="en-US" dirty="0" smtClean="0"/>
                        <a:t>11</a:t>
                      </a:r>
                      <a:endParaRPr lang="en-US" dirty="0"/>
                    </a:p>
                  </a:txBody>
                  <a:tcPr/>
                </a:tc>
                <a:tc>
                  <a:txBody>
                    <a:bodyPr/>
                    <a:lstStyle/>
                    <a:p>
                      <a:pPr algn="ctr"/>
                      <a:r>
                        <a:rPr lang="en-US" dirty="0" smtClean="0"/>
                        <a:t>66</a:t>
                      </a:r>
                      <a:endParaRPr lang="en-US" dirty="0"/>
                    </a:p>
                  </a:txBody>
                  <a:tcPr/>
                </a:tc>
                <a:tc>
                  <a:txBody>
                    <a:bodyPr/>
                    <a:lstStyle/>
                    <a:p>
                      <a:pPr algn="ctr"/>
                      <a:r>
                        <a:rPr lang="en-US" dirty="0" smtClean="0"/>
                        <a:t>8</a:t>
                      </a:r>
                      <a:endParaRPr lang="en-US" dirty="0"/>
                    </a:p>
                  </a:txBody>
                  <a:tcPr/>
                </a:tc>
                <a:tc>
                  <a:txBody>
                    <a:bodyPr/>
                    <a:lstStyle/>
                    <a:p>
                      <a:pPr algn="ctr"/>
                      <a:r>
                        <a:rPr lang="en-US" dirty="0" smtClean="0"/>
                        <a:t>57</a:t>
                      </a:r>
                      <a:endParaRPr lang="en-US" dirty="0"/>
                    </a:p>
                  </a:txBody>
                  <a:tcPr/>
                </a:tc>
              </a:tr>
            </a:tbl>
          </a:graphicData>
        </a:graphic>
      </p:graphicFrame>
      <p:sp>
        <p:nvSpPr>
          <p:cNvPr id="8" name="TextBox 7"/>
          <p:cNvSpPr txBox="1"/>
          <p:nvPr/>
        </p:nvSpPr>
        <p:spPr>
          <a:xfrm>
            <a:off x="609600" y="4724400"/>
            <a:ext cx="8176402" cy="369332"/>
          </a:xfrm>
          <a:prstGeom prst="rect">
            <a:avLst/>
          </a:prstGeom>
          <a:noFill/>
        </p:spPr>
        <p:txBody>
          <a:bodyPr wrap="square" rtlCol="0">
            <a:spAutoFit/>
          </a:bodyPr>
          <a:lstStyle/>
          <a:p>
            <a:pPr algn="r"/>
            <a:r>
              <a:rPr lang="en-US" dirty="0" smtClean="0"/>
              <a:t>40 with 99</a:t>
            </a:r>
            <a:endParaRPr lang="en-US" dirty="0"/>
          </a:p>
        </p:txBody>
      </p:sp>
      <p:graphicFrame>
        <p:nvGraphicFramePr>
          <p:cNvPr id="13" name="Content Placeholder 3"/>
          <p:cNvGraphicFramePr>
            <a:graphicFrameLocks/>
          </p:cNvGraphicFramePr>
          <p:nvPr>
            <p:extLst>
              <p:ext uri="{D42A27DB-BD31-4B8C-83A1-F6EECF244321}">
                <p14:modId xmlns:p14="http://schemas.microsoft.com/office/powerpoint/2010/main" val="4019874466"/>
              </p:ext>
            </p:extLst>
          </p:nvPr>
        </p:nvGraphicFramePr>
        <p:xfrm>
          <a:off x="457200" y="25146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chemeClr val="tx1"/>
                          </a:solidFill>
                        </a:rPr>
                        <a:t>23</a:t>
                      </a:r>
                      <a:endParaRPr lang="en-US" dirty="0">
                        <a:solidFill>
                          <a:schemeClr val="tx1"/>
                        </a:solidFill>
                      </a:endParaRPr>
                    </a:p>
                  </a:txBody>
                  <a:tcPr>
                    <a:noFill/>
                  </a:tcPr>
                </a:tc>
                <a:tc>
                  <a:txBody>
                    <a:bodyPr/>
                    <a:lstStyle/>
                    <a:p>
                      <a:pPr algn="ctr"/>
                      <a:r>
                        <a:rPr lang="en-US" dirty="0" smtClean="0">
                          <a:solidFill>
                            <a:schemeClr val="tx1"/>
                          </a:solidFill>
                        </a:rPr>
                        <a:t>34</a:t>
                      </a:r>
                      <a:endParaRPr lang="en-US" dirty="0">
                        <a:solidFill>
                          <a:schemeClr val="tx1"/>
                        </a:solidFill>
                      </a:endParaRPr>
                    </a:p>
                  </a:txBody>
                  <a:tcPr>
                    <a:noFill/>
                  </a:tcPr>
                </a:tc>
                <a:tc>
                  <a:txBody>
                    <a:bodyPr/>
                    <a:lstStyle/>
                    <a:p>
                      <a:pPr algn="ctr"/>
                      <a:r>
                        <a:rPr lang="en-US" dirty="0" smtClean="0">
                          <a:solidFill>
                            <a:schemeClr val="tx1"/>
                          </a:solidFill>
                        </a:rPr>
                        <a:t>1</a:t>
                      </a:r>
                      <a:endParaRPr lang="en-US" dirty="0">
                        <a:solidFill>
                          <a:schemeClr val="tx1"/>
                        </a:solidFill>
                      </a:endParaRPr>
                    </a:p>
                  </a:txBody>
                  <a:tcPr/>
                </a:tc>
                <a:tc>
                  <a:txBody>
                    <a:bodyPr/>
                    <a:lstStyle/>
                    <a:p>
                      <a:pPr algn="ctr"/>
                      <a:r>
                        <a:rPr lang="en-US" dirty="0" smtClean="0">
                          <a:solidFill>
                            <a:schemeClr val="tx1"/>
                          </a:solidFill>
                        </a:rPr>
                        <a:t>40</a:t>
                      </a:r>
                      <a:endParaRPr lang="en-US" dirty="0">
                        <a:solidFill>
                          <a:schemeClr val="tx1"/>
                        </a:solidFill>
                      </a:endParaRPr>
                    </a:p>
                  </a:txBody>
                  <a:tcPr/>
                </a:tc>
                <a:tc>
                  <a:txBody>
                    <a:bodyPr/>
                    <a:lstStyle/>
                    <a:p>
                      <a:pPr algn="ctr"/>
                      <a:endParaRPr lang="en-US" dirty="0">
                        <a:solidFill>
                          <a:schemeClr val="tx1"/>
                        </a:solidFill>
                      </a:endParaRPr>
                    </a:p>
                  </a:txBody>
                  <a:tcPr/>
                </a:tc>
                <a:tc>
                  <a:txBody>
                    <a:bodyPr/>
                    <a:lstStyle/>
                    <a:p>
                      <a:pPr algn="ctr"/>
                      <a:endParaRPr lang="en-US" dirty="0">
                        <a:solidFill>
                          <a:schemeClr val="tx1"/>
                        </a:solidFill>
                      </a:endParaRPr>
                    </a:p>
                  </a:txBody>
                  <a:tcPr/>
                </a:tc>
                <a:tc>
                  <a:txBody>
                    <a:bodyPr/>
                    <a:lstStyle/>
                    <a:p>
                      <a:pPr algn="ctr"/>
                      <a:endParaRPr lang="en-US" dirty="0">
                        <a:solidFill>
                          <a:schemeClr val="tx1"/>
                        </a:solidFill>
                      </a:endParaRPr>
                    </a:p>
                  </a:txBody>
                  <a:tcPr/>
                </a:tc>
                <a:tc>
                  <a:txBody>
                    <a:bodyPr/>
                    <a:lstStyle/>
                    <a:p>
                      <a:pPr algn="ctr"/>
                      <a:endParaRPr lang="en-US" dirty="0">
                        <a:solidFill>
                          <a:schemeClr val="tx1"/>
                        </a:solidFill>
                      </a:endParaRPr>
                    </a:p>
                  </a:txBody>
                  <a:tcPr/>
                </a:tc>
                <a:tc>
                  <a:txBody>
                    <a:bodyPr/>
                    <a:lstStyle/>
                    <a:p>
                      <a:pPr algn="ctr"/>
                      <a:endParaRPr lang="en-US" dirty="0">
                        <a:solidFill>
                          <a:schemeClr val="tx1"/>
                        </a:solidFill>
                      </a:endParaRPr>
                    </a:p>
                  </a:txBody>
                  <a:tcPr/>
                </a:tc>
              </a:tr>
            </a:tbl>
          </a:graphicData>
        </a:graphic>
      </p:graphicFrame>
      <p:graphicFrame>
        <p:nvGraphicFramePr>
          <p:cNvPr id="14" name="Content Placeholder 3"/>
          <p:cNvGraphicFramePr>
            <a:graphicFrameLocks/>
          </p:cNvGraphicFramePr>
          <p:nvPr>
            <p:extLst>
              <p:ext uri="{D42A27DB-BD31-4B8C-83A1-F6EECF244321}">
                <p14:modId xmlns:p14="http://schemas.microsoft.com/office/powerpoint/2010/main" val="1630385771"/>
              </p:ext>
            </p:extLst>
          </p:nvPr>
        </p:nvGraphicFramePr>
        <p:xfrm>
          <a:off x="533400" y="52578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rgbClr val="000000"/>
                          </a:solidFill>
                        </a:rPr>
                        <a:t>23</a:t>
                      </a:r>
                      <a:endParaRPr lang="en-US" dirty="0">
                        <a:solidFill>
                          <a:srgbClr val="000000"/>
                        </a:solidFill>
                      </a:endParaRPr>
                    </a:p>
                  </a:txBody>
                  <a:tcPr>
                    <a:solidFill>
                      <a:srgbClr val="FFFFFF"/>
                    </a:solidFill>
                  </a:tcPr>
                </a:tc>
                <a:tc>
                  <a:txBody>
                    <a:bodyPr/>
                    <a:lstStyle/>
                    <a:p>
                      <a:pPr algn="ctr"/>
                      <a:r>
                        <a:rPr lang="en-US" dirty="0" smtClean="0">
                          <a:solidFill>
                            <a:srgbClr val="000000"/>
                          </a:solidFill>
                        </a:rPr>
                        <a:t>34</a:t>
                      </a:r>
                      <a:endParaRPr lang="en-US" dirty="0">
                        <a:solidFill>
                          <a:srgbClr val="000000"/>
                        </a:solidFill>
                      </a:endParaRPr>
                    </a:p>
                  </a:txBody>
                  <a:tcPr>
                    <a:solidFill>
                      <a:srgbClr val="FFFFFF"/>
                    </a:solidFill>
                  </a:tcPr>
                </a:tc>
                <a:tc>
                  <a:txBody>
                    <a:bodyPr/>
                    <a:lstStyle/>
                    <a:p>
                      <a:pPr algn="ctr"/>
                      <a:r>
                        <a:rPr lang="en-US" dirty="0" smtClean="0"/>
                        <a:t>1</a:t>
                      </a:r>
                      <a:endParaRPr lang="en-US" dirty="0"/>
                    </a:p>
                  </a:txBody>
                  <a:tcPr/>
                </a:tc>
                <a:tc>
                  <a:txBody>
                    <a:bodyPr/>
                    <a:lstStyle/>
                    <a:p>
                      <a:pPr algn="ctr"/>
                      <a:r>
                        <a:rPr lang="en-US" dirty="0" smtClean="0"/>
                        <a:t>40</a:t>
                      </a: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r>
                        <a:rPr lang="en-US" dirty="0" smtClean="0"/>
                        <a:t>99</a:t>
                      </a:r>
                      <a:endParaRPr lang="en-US" dirty="0"/>
                    </a:p>
                  </a:txBody>
                  <a:tcPr/>
                </a:tc>
              </a:tr>
            </a:tbl>
          </a:graphicData>
        </a:graphic>
      </p:graphicFrame>
    </p:spTree>
    <p:extLst>
      <p:ext uri="{BB962C8B-B14F-4D97-AF65-F5344CB8AC3E}">
        <p14:creationId xmlns:p14="http://schemas.microsoft.com/office/powerpoint/2010/main" val="16840047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QUICKSORT</a:t>
            </a:r>
            <a:endParaRPr lang="en-US" dirty="0"/>
          </a:p>
        </p:txBody>
      </p:sp>
      <p:graphicFrame>
        <p:nvGraphicFramePr>
          <p:cNvPr id="4" name="Content Placeholder 3"/>
          <p:cNvGraphicFramePr>
            <a:graphicFrameLocks/>
          </p:cNvGraphicFramePr>
          <p:nvPr>
            <p:extLst>
              <p:ext uri="{D42A27DB-BD31-4B8C-83A1-F6EECF244321}">
                <p14:modId xmlns:p14="http://schemas.microsoft.com/office/powerpoint/2010/main" val="3738118058"/>
              </p:ext>
            </p:extLst>
          </p:nvPr>
        </p:nvGraphicFramePr>
        <p:xfrm>
          <a:off x="457200" y="15240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rgbClr val="FFFFFF"/>
                          </a:solidFill>
                        </a:rPr>
                        <a:t>40</a:t>
                      </a:r>
                      <a:endParaRPr lang="en-US" dirty="0">
                        <a:solidFill>
                          <a:srgbClr val="FFFFFF"/>
                        </a:solidFill>
                      </a:endParaRPr>
                    </a:p>
                  </a:txBody>
                  <a:tcPr>
                    <a:solidFill>
                      <a:srgbClr val="000000"/>
                    </a:solidFill>
                  </a:tcPr>
                </a:tc>
                <a:tc>
                  <a:txBody>
                    <a:bodyPr/>
                    <a:lstStyle/>
                    <a:p>
                      <a:pPr algn="ctr"/>
                      <a:r>
                        <a:rPr lang="en-US" dirty="0" smtClean="0"/>
                        <a:t>23</a:t>
                      </a:r>
                      <a:endParaRPr lang="en-US" dirty="0"/>
                    </a:p>
                  </a:txBody>
                  <a:tcPr>
                    <a:solidFill>
                      <a:srgbClr val="FFFFFF"/>
                    </a:solidFill>
                  </a:tcPr>
                </a:tc>
                <a:tc>
                  <a:txBody>
                    <a:bodyPr/>
                    <a:lstStyle/>
                    <a:p>
                      <a:pPr algn="ctr"/>
                      <a:r>
                        <a:rPr lang="en-US" dirty="0" smtClean="0"/>
                        <a:t>34</a:t>
                      </a:r>
                      <a:endParaRPr lang="en-US" dirty="0"/>
                    </a:p>
                  </a:txBody>
                  <a:tcPr/>
                </a:tc>
                <a:tc>
                  <a:txBody>
                    <a:bodyPr/>
                    <a:lstStyle/>
                    <a:p>
                      <a:pPr algn="ctr"/>
                      <a:r>
                        <a:rPr lang="en-US" dirty="0" smtClean="0"/>
                        <a:t>1</a:t>
                      </a:r>
                      <a:endParaRPr lang="en-US" dirty="0"/>
                    </a:p>
                  </a:txBody>
                  <a:tcPr>
                    <a:solidFill>
                      <a:srgbClr val="FFFFFF"/>
                    </a:solidFill>
                  </a:tcPr>
                </a:tc>
                <a:tc>
                  <a:txBody>
                    <a:bodyPr/>
                    <a:lstStyle/>
                    <a:p>
                      <a:pPr algn="ctr"/>
                      <a:r>
                        <a:rPr lang="en-US" dirty="0" smtClean="0"/>
                        <a:t>99</a:t>
                      </a:r>
                      <a:endParaRPr lang="en-US" dirty="0"/>
                    </a:p>
                  </a:txBody>
                  <a:tcPr/>
                </a:tc>
                <a:tc>
                  <a:txBody>
                    <a:bodyPr/>
                    <a:lstStyle/>
                    <a:p>
                      <a:pPr algn="ctr"/>
                      <a:r>
                        <a:rPr lang="en-US" dirty="0" smtClean="0"/>
                        <a:t>11</a:t>
                      </a:r>
                      <a:endParaRPr lang="en-US" dirty="0"/>
                    </a:p>
                  </a:txBody>
                  <a:tcPr>
                    <a:solidFill>
                      <a:srgbClr val="FFFF00"/>
                    </a:solidFill>
                  </a:tcPr>
                </a:tc>
                <a:tc>
                  <a:txBody>
                    <a:bodyPr/>
                    <a:lstStyle/>
                    <a:p>
                      <a:pPr algn="ctr"/>
                      <a:r>
                        <a:rPr lang="en-US" dirty="0" smtClean="0"/>
                        <a:t>66</a:t>
                      </a:r>
                      <a:endParaRPr lang="en-US" dirty="0"/>
                    </a:p>
                  </a:txBody>
                  <a:tcPr/>
                </a:tc>
                <a:tc>
                  <a:txBody>
                    <a:bodyPr/>
                    <a:lstStyle/>
                    <a:p>
                      <a:pPr algn="ctr"/>
                      <a:r>
                        <a:rPr lang="en-US" dirty="0" smtClean="0"/>
                        <a:t>8</a:t>
                      </a:r>
                      <a:endParaRPr lang="en-US" dirty="0"/>
                    </a:p>
                  </a:txBody>
                  <a:tcPr/>
                </a:tc>
                <a:tc>
                  <a:txBody>
                    <a:bodyPr/>
                    <a:lstStyle/>
                    <a:p>
                      <a:pPr algn="ctr"/>
                      <a:r>
                        <a:rPr lang="en-US" dirty="0" smtClean="0"/>
                        <a:t>57</a:t>
                      </a:r>
                      <a:endParaRPr lang="en-US" dirty="0"/>
                    </a:p>
                  </a:txBody>
                  <a:tcPr/>
                </a:tc>
              </a:tr>
            </a:tbl>
          </a:graphicData>
        </a:graphic>
      </p:graphicFrame>
      <p:sp>
        <p:nvSpPr>
          <p:cNvPr id="6" name="TextBox 5"/>
          <p:cNvSpPr txBox="1"/>
          <p:nvPr/>
        </p:nvSpPr>
        <p:spPr>
          <a:xfrm>
            <a:off x="533400" y="1981200"/>
            <a:ext cx="8176402" cy="369332"/>
          </a:xfrm>
          <a:prstGeom prst="rect">
            <a:avLst/>
          </a:prstGeom>
          <a:noFill/>
        </p:spPr>
        <p:txBody>
          <a:bodyPr wrap="square" rtlCol="0">
            <a:spAutoFit/>
          </a:bodyPr>
          <a:lstStyle/>
          <a:p>
            <a:pPr algn="r"/>
            <a:r>
              <a:rPr lang="en-US" dirty="0" smtClean="0"/>
              <a:t>40 with 11</a:t>
            </a: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2102097954"/>
              </p:ext>
            </p:extLst>
          </p:nvPr>
        </p:nvGraphicFramePr>
        <p:xfrm>
          <a:off x="533400" y="42672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rgbClr val="FFFFFF"/>
                          </a:solidFill>
                        </a:rPr>
                        <a:t>40</a:t>
                      </a:r>
                      <a:endParaRPr lang="en-US" dirty="0">
                        <a:solidFill>
                          <a:srgbClr val="FFFFFF"/>
                        </a:solidFill>
                      </a:endParaRPr>
                    </a:p>
                  </a:txBody>
                  <a:tcPr>
                    <a:solidFill>
                      <a:srgbClr val="000000"/>
                    </a:solidFill>
                  </a:tcPr>
                </a:tc>
                <a:tc>
                  <a:txBody>
                    <a:bodyPr/>
                    <a:lstStyle/>
                    <a:p>
                      <a:pPr algn="ctr"/>
                      <a:r>
                        <a:rPr lang="en-US" dirty="0" smtClean="0"/>
                        <a:t>23</a:t>
                      </a:r>
                      <a:endParaRPr lang="en-US" dirty="0"/>
                    </a:p>
                  </a:txBody>
                  <a:tcPr>
                    <a:noFill/>
                  </a:tcPr>
                </a:tc>
                <a:tc>
                  <a:txBody>
                    <a:bodyPr/>
                    <a:lstStyle/>
                    <a:p>
                      <a:pPr algn="ctr"/>
                      <a:r>
                        <a:rPr lang="en-US" dirty="0" smtClean="0"/>
                        <a:t>34</a:t>
                      </a:r>
                      <a:endParaRPr lang="en-US" dirty="0"/>
                    </a:p>
                  </a:txBody>
                  <a:tcPr>
                    <a:noFill/>
                  </a:tcPr>
                </a:tc>
                <a:tc>
                  <a:txBody>
                    <a:bodyPr/>
                    <a:lstStyle/>
                    <a:p>
                      <a:pPr algn="ctr"/>
                      <a:r>
                        <a:rPr lang="en-US" dirty="0" smtClean="0"/>
                        <a:t>1</a:t>
                      </a:r>
                      <a:endParaRPr lang="en-US" dirty="0"/>
                    </a:p>
                  </a:txBody>
                  <a:tcPr/>
                </a:tc>
                <a:tc>
                  <a:txBody>
                    <a:bodyPr/>
                    <a:lstStyle/>
                    <a:p>
                      <a:pPr algn="ctr"/>
                      <a:r>
                        <a:rPr lang="en-US" dirty="0" smtClean="0"/>
                        <a:t>99</a:t>
                      </a:r>
                      <a:endParaRPr lang="en-US" dirty="0"/>
                    </a:p>
                  </a:txBody>
                  <a:tcPr>
                    <a:noFill/>
                  </a:tcPr>
                </a:tc>
                <a:tc>
                  <a:txBody>
                    <a:bodyPr/>
                    <a:lstStyle/>
                    <a:p>
                      <a:pPr algn="ctr"/>
                      <a:r>
                        <a:rPr lang="en-US" dirty="0" smtClean="0"/>
                        <a:t>11</a:t>
                      </a:r>
                      <a:endParaRPr lang="en-US" dirty="0"/>
                    </a:p>
                  </a:txBody>
                  <a:tcPr/>
                </a:tc>
                <a:tc>
                  <a:txBody>
                    <a:bodyPr/>
                    <a:lstStyle/>
                    <a:p>
                      <a:pPr algn="ctr"/>
                      <a:r>
                        <a:rPr lang="en-US" dirty="0" smtClean="0"/>
                        <a:t>66</a:t>
                      </a:r>
                      <a:endParaRPr lang="en-US" dirty="0"/>
                    </a:p>
                  </a:txBody>
                  <a:tcPr>
                    <a:solidFill>
                      <a:srgbClr val="FFFF00"/>
                    </a:solidFill>
                  </a:tcPr>
                </a:tc>
                <a:tc>
                  <a:txBody>
                    <a:bodyPr/>
                    <a:lstStyle/>
                    <a:p>
                      <a:pPr algn="ctr"/>
                      <a:r>
                        <a:rPr lang="en-US" dirty="0" smtClean="0"/>
                        <a:t>8</a:t>
                      </a:r>
                      <a:endParaRPr lang="en-US" dirty="0"/>
                    </a:p>
                  </a:txBody>
                  <a:tcPr/>
                </a:tc>
                <a:tc>
                  <a:txBody>
                    <a:bodyPr/>
                    <a:lstStyle/>
                    <a:p>
                      <a:pPr algn="ctr"/>
                      <a:r>
                        <a:rPr lang="en-US" dirty="0" smtClean="0"/>
                        <a:t>57</a:t>
                      </a:r>
                      <a:endParaRPr lang="en-US" dirty="0"/>
                    </a:p>
                  </a:txBody>
                  <a:tcPr/>
                </a:tc>
              </a:tr>
            </a:tbl>
          </a:graphicData>
        </a:graphic>
      </p:graphicFrame>
      <p:sp>
        <p:nvSpPr>
          <p:cNvPr id="8" name="TextBox 7"/>
          <p:cNvSpPr txBox="1"/>
          <p:nvPr/>
        </p:nvSpPr>
        <p:spPr>
          <a:xfrm>
            <a:off x="609600" y="4724400"/>
            <a:ext cx="8176402" cy="369332"/>
          </a:xfrm>
          <a:prstGeom prst="rect">
            <a:avLst/>
          </a:prstGeom>
          <a:noFill/>
        </p:spPr>
        <p:txBody>
          <a:bodyPr wrap="square" rtlCol="0">
            <a:spAutoFit/>
          </a:bodyPr>
          <a:lstStyle/>
          <a:p>
            <a:pPr algn="r"/>
            <a:r>
              <a:rPr lang="en-US" dirty="0" smtClean="0"/>
              <a:t>40 with 66</a:t>
            </a:r>
            <a:endParaRPr lang="en-US" dirty="0"/>
          </a:p>
        </p:txBody>
      </p:sp>
      <p:graphicFrame>
        <p:nvGraphicFramePr>
          <p:cNvPr id="13" name="Content Placeholder 3"/>
          <p:cNvGraphicFramePr>
            <a:graphicFrameLocks/>
          </p:cNvGraphicFramePr>
          <p:nvPr>
            <p:extLst>
              <p:ext uri="{D42A27DB-BD31-4B8C-83A1-F6EECF244321}">
                <p14:modId xmlns:p14="http://schemas.microsoft.com/office/powerpoint/2010/main" val="2072747069"/>
              </p:ext>
            </p:extLst>
          </p:nvPr>
        </p:nvGraphicFramePr>
        <p:xfrm>
          <a:off x="457200" y="25146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chemeClr val="tx1"/>
                          </a:solidFill>
                        </a:rPr>
                        <a:t>23</a:t>
                      </a:r>
                      <a:endParaRPr lang="en-US" dirty="0">
                        <a:solidFill>
                          <a:schemeClr val="tx1"/>
                        </a:solidFill>
                      </a:endParaRPr>
                    </a:p>
                  </a:txBody>
                  <a:tcPr>
                    <a:noFill/>
                  </a:tcPr>
                </a:tc>
                <a:tc>
                  <a:txBody>
                    <a:bodyPr/>
                    <a:lstStyle/>
                    <a:p>
                      <a:pPr algn="ctr"/>
                      <a:r>
                        <a:rPr lang="en-US" dirty="0" smtClean="0">
                          <a:solidFill>
                            <a:schemeClr val="tx1"/>
                          </a:solidFill>
                        </a:rPr>
                        <a:t>34</a:t>
                      </a:r>
                      <a:endParaRPr lang="en-US" dirty="0">
                        <a:solidFill>
                          <a:schemeClr val="tx1"/>
                        </a:solidFill>
                      </a:endParaRPr>
                    </a:p>
                  </a:txBody>
                  <a:tcPr>
                    <a:noFill/>
                  </a:tcPr>
                </a:tc>
                <a:tc>
                  <a:txBody>
                    <a:bodyPr/>
                    <a:lstStyle/>
                    <a:p>
                      <a:pPr algn="ctr"/>
                      <a:r>
                        <a:rPr lang="en-US" dirty="0" smtClean="0">
                          <a:solidFill>
                            <a:schemeClr val="tx1"/>
                          </a:solidFill>
                        </a:rPr>
                        <a:t>1</a:t>
                      </a:r>
                      <a:endParaRPr lang="en-US" dirty="0">
                        <a:solidFill>
                          <a:schemeClr val="tx1"/>
                        </a:solidFill>
                      </a:endParaRPr>
                    </a:p>
                  </a:txBody>
                  <a:tcPr/>
                </a:tc>
                <a:tc>
                  <a:txBody>
                    <a:bodyPr/>
                    <a:lstStyle/>
                    <a:p>
                      <a:pPr algn="ctr"/>
                      <a:r>
                        <a:rPr lang="en-US" dirty="0" smtClean="0">
                          <a:solidFill>
                            <a:schemeClr val="tx1"/>
                          </a:solidFill>
                        </a:rPr>
                        <a:t>11</a:t>
                      </a:r>
                      <a:endParaRPr lang="en-US" dirty="0">
                        <a:solidFill>
                          <a:schemeClr val="tx1"/>
                        </a:solidFill>
                      </a:endParaRPr>
                    </a:p>
                  </a:txBody>
                  <a:tcPr/>
                </a:tc>
                <a:tc>
                  <a:txBody>
                    <a:bodyPr/>
                    <a:lstStyle/>
                    <a:p>
                      <a:pPr algn="ctr"/>
                      <a:r>
                        <a:rPr lang="en-US" dirty="0" smtClean="0">
                          <a:solidFill>
                            <a:schemeClr val="tx1"/>
                          </a:solidFill>
                        </a:rPr>
                        <a:t>40</a:t>
                      </a:r>
                      <a:endParaRPr lang="en-US" dirty="0">
                        <a:solidFill>
                          <a:schemeClr val="tx1"/>
                        </a:solidFill>
                      </a:endParaRPr>
                    </a:p>
                  </a:txBody>
                  <a:tcPr/>
                </a:tc>
                <a:tc>
                  <a:txBody>
                    <a:bodyPr/>
                    <a:lstStyle/>
                    <a:p>
                      <a:pPr algn="ctr"/>
                      <a:endParaRPr lang="en-US" dirty="0">
                        <a:solidFill>
                          <a:schemeClr val="tx1"/>
                        </a:solidFill>
                      </a:endParaRPr>
                    </a:p>
                  </a:txBody>
                  <a:tcPr/>
                </a:tc>
                <a:tc>
                  <a:txBody>
                    <a:bodyPr/>
                    <a:lstStyle/>
                    <a:p>
                      <a:pPr algn="ctr"/>
                      <a:endParaRPr lang="en-US" dirty="0">
                        <a:solidFill>
                          <a:schemeClr val="tx1"/>
                        </a:solidFill>
                      </a:endParaRPr>
                    </a:p>
                  </a:txBody>
                  <a:tcPr/>
                </a:tc>
                <a:tc>
                  <a:txBody>
                    <a:bodyPr/>
                    <a:lstStyle/>
                    <a:p>
                      <a:pPr algn="ctr"/>
                      <a:endParaRPr lang="en-US" dirty="0">
                        <a:solidFill>
                          <a:schemeClr val="tx1"/>
                        </a:solidFill>
                      </a:endParaRPr>
                    </a:p>
                  </a:txBody>
                  <a:tcPr/>
                </a:tc>
                <a:tc>
                  <a:txBody>
                    <a:bodyPr/>
                    <a:lstStyle/>
                    <a:p>
                      <a:pPr algn="ctr"/>
                      <a:r>
                        <a:rPr lang="en-US" dirty="0" smtClean="0">
                          <a:solidFill>
                            <a:schemeClr val="tx1"/>
                          </a:solidFill>
                        </a:rPr>
                        <a:t>99</a:t>
                      </a:r>
                      <a:endParaRPr lang="en-US" dirty="0">
                        <a:solidFill>
                          <a:schemeClr val="tx1"/>
                        </a:solidFill>
                      </a:endParaRPr>
                    </a:p>
                  </a:txBody>
                  <a:tcPr/>
                </a:tc>
              </a:tr>
            </a:tbl>
          </a:graphicData>
        </a:graphic>
      </p:graphicFrame>
      <p:graphicFrame>
        <p:nvGraphicFramePr>
          <p:cNvPr id="14" name="Content Placeholder 3"/>
          <p:cNvGraphicFramePr>
            <a:graphicFrameLocks/>
          </p:cNvGraphicFramePr>
          <p:nvPr>
            <p:extLst>
              <p:ext uri="{D42A27DB-BD31-4B8C-83A1-F6EECF244321}">
                <p14:modId xmlns:p14="http://schemas.microsoft.com/office/powerpoint/2010/main" val="721158427"/>
              </p:ext>
            </p:extLst>
          </p:nvPr>
        </p:nvGraphicFramePr>
        <p:xfrm>
          <a:off x="533400" y="52578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rgbClr val="000000"/>
                          </a:solidFill>
                        </a:rPr>
                        <a:t>23</a:t>
                      </a:r>
                      <a:endParaRPr lang="en-US" dirty="0">
                        <a:solidFill>
                          <a:srgbClr val="000000"/>
                        </a:solidFill>
                      </a:endParaRPr>
                    </a:p>
                  </a:txBody>
                  <a:tcPr>
                    <a:solidFill>
                      <a:srgbClr val="FFFFFF"/>
                    </a:solidFill>
                  </a:tcPr>
                </a:tc>
                <a:tc>
                  <a:txBody>
                    <a:bodyPr/>
                    <a:lstStyle/>
                    <a:p>
                      <a:pPr algn="ctr"/>
                      <a:r>
                        <a:rPr lang="en-US" dirty="0" smtClean="0">
                          <a:solidFill>
                            <a:srgbClr val="000000"/>
                          </a:solidFill>
                        </a:rPr>
                        <a:t>34</a:t>
                      </a:r>
                      <a:endParaRPr lang="en-US" dirty="0">
                        <a:solidFill>
                          <a:srgbClr val="000000"/>
                        </a:solidFill>
                      </a:endParaRPr>
                    </a:p>
                  </a:txBody>
                  <a:tcPr>
                    <a:solidFill>
                      <a:srgbClr val="FFFFFF"/>
                    </a:solidFill>
                  </a:tcPr>
                </a:tc>
                <a:tc>
                  <a:txBody>
                    <a:bodyPr/>
                    <a:lstStyle/>
                    <a:p>
                      <a:pPr algn="ctr"/>
                      <a:r>
                        <a:rPr lang="en-US" dirty="0" smtClean="0"/>
                        <a:t>1</a:t>
                      </a:r>
                      <a:endParaRPr lang="en-US" dirty="0"/>
                    </a:p>
                  </a:txBody>
                  <a:tcPr/>
                </a:tc>
                <a:tc>
                  <a:txBody>
                    <a:bodyPr/>
                    <a:lstStyle/>
                    <a:p>
                      <a:pPr algn="ctr"/>
                      <a:r>
                        <a:rPr lang="en-US" dirty="0" smtClean="0"/>
                        <a:t>11</a:t>
                      </a:r>
                      <a:endParaRPr lang="en-US" dirty="0"/>
                    </a:p>
                  </a:txBody>
                  <a:tcPr/>
                </a:tc>
                <a:tc>
                  <a:txBody>
                    <a:bodyPr/>
                    <a:lstStyle/>
                    <a:p>
                      <a:pPr algn="ctr"/>
                      <a:r>
                        <a:rPr lang="en-US" dirty="0" smtClean="0"/>
                        <a:t>40</a:t>
                      </a: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r>
                        <a:rPr lang="en-US" dirty="0" smtClean="0"/>
                        <a:t>66</a:t>
                      </a:r>
                      <a:endParaRPr lang="en-US" dirty="0"/>
                    </a:p>
                  </a:txBody>
                  <a:tcPr/>
                </a:tc>
                <a:tc>
                  <a:txBody>
                    <a:bodyPr/>
                    <a:lstStyle/>
                    <a:p>
                      <a:pPr algn="ctr"/>
                      <a:r>
                        <a:rPr lang="en-US" dirty="0" smtClean="0"/>
                        <a:t>99</a:t>
                      </a:r>
                      <a:endParaRPr lang="en-US" dirty="0"/>
                    </a:p>
                  </a:txBody>
                  <a:tcPr/>
                </a:tc>
              </a:tr>
            </a:tbl>
          </a:graphicData>
        </a:graphic>
      </p:graphicFrame>
    </p:spTree>
    <p:extLst>
      <p:ext uri="{BB962C8B-B14F-4D97-AF65-F5344CB8AC3E}">
        <p14:creationId xmlns:p14="http://schemas.microsoft.com/office/powerpoint/2010/main" val="10881334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QUICKSORT</a:t>
            </a:r>
            <a:endParaRPr lang="en-US" dirty="0"/>
          </a:p>
        </p:txBody>
      </p:sp>
      <p:graphicFrame>
        <p:nvGraphicFramePr>
          <p:cNvPr id="4" name="Content Placeholder 3"/>
          <p:cNvGraphicFramePr>
            <a:graphicFrameLocks/>
          </p:cNvGraphicFramePr>
          <p:nvPr>
            <p:extLst>
              <p:ext uri="{D42A27DB-BD31-4B8C-83A1-F6EECF244321}">
                <p14:modId xmlns:p14="http://schemas.microsoft.com/office/powerpoint/2010/main" val="3209956496"/>
              </p:ext>
            </p:extLst>
          </p:nvPr>
        </p:nvGraphicFramePr>
        <p:xfrm>
          <a:off x="457200" y="15240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rgbClr val="FFFFFF"/>
                          </a:solidFill>
                        </a:rPr>
                        <a:t>40</a:t>
                      </a:r>
                      <a:endParaRPr lang="en-US" dirty="0">
                        <a:solidFill>
                          <a:srgbClr val="FFFFFF"/>
                        </a:solidFill>
                      </a:endParaRPr>
                    </a:p>
                  </a:txBody>
                  <a:tcPr>
                    <a:solidFill>
                      <a:srgbClr val="000000"/>
                    </a:solidFill>
                  </a:tcPr>
                </a:tc>
                <a:tc>
                  <a:txBody>
                    <a:bodyPr/>
                    <a:lstStyle/>
                    <a:p>
                      <a:pPr algn="ctr"/>
                      <a:r>
                        <a:rPr lang="en-US" dirty="0" smtClean="0"/>
                        <a:t>23</a:t>
                      </a:r>
                      <a:endParaRPr lang="en-US" dirty="0"/>
                    </a:p>
                  </a:txBody>
                  <a:tcPr>
                    <a:solidFill>
                      <a:srgbClr val="FFFFFF"/>
                    </a:solidFill>
                  </a:tcPr>
                </a:tc>
                <a:tc>
                  <a:txBody>
                    <a:bodyPr/>
                    <a:lstStyle/>
                    <a:p>
                      <a:pPr algn="ctr"/>
                      <a:r>
                        <a:rPr lang="en-US" dirty="0" smtClean="0"/>
                        <a:t>34</a:t>
                      </a:r>
                      <a:endParaRPr lang="en-US" dirty="0"/>
                    </a:p>
                  </a:txBody>
                  <a:tcPr/>
                </a:tc>
                <a:tc>
                  <a:txBody>
                    <a:bodyPr/>
                    <a:lstStyle/>
                    <a:p>
                      <a:pPr algn="ctr"/>
                      <a:r>
                        <a:rPr lang="en-US" dirty="0" smtClean="0"/>
                        <a:t>1</a:t>
                      </a:r>
                      <a:endParaRPr lang="en-US" dirty="0"/>
                    </a:p>
                  </a:txBody>
                  <a:tcPr>
                    <a:solidFill>
                      <a:srgbClr val="FFFFFF"/>
                    </a:solidFill>
                  </a:tcPr>
                </a:tc>
                <a:tc>
                  <a:txBody>
                    <a:bodyPr/>
                    <a:lstStyle/>
                    <a:p>
                      <a:pPr algn="ctr"/>
                      <a:r>
                        <a:rPr lang="en-US" dirty="0" smtClean="0"/>
                        <a:t>99</a:t>
                      </a:r>
                      <a:endParaRPr lang="en-US" dirty="0"/>
                    </a:p>
                  </a:txBody>
                  <a:tcPr/>
                </a:tc>
                <a:tc>
                  <a:txBody>
                    <a:bodyPr/>
                    <a:lstStyle/>
                    <a:p>
                      <a:pPr algn="ctr"/>
                      <a:r>
                        <a:rPr lang="en-US" dirty="0" smtClean="0"/>
                        <a:t>11</a:t>
                      </a:r>
                      <a:endParaRPr lang="en-US" dirty="0"/>
                    </a:p>
                  </a:txBody>
                  <a:tcPr>
                    <a:noFill/>
                  </a:tcPr>
                </a:tc>
                <a:tc>
                  <a:txBody>
                    <a:bodyPr/>
                    <a:lstStyle/>
                    <a:p>
                      <a:pPr algn="ctr"/>
                      <a:r>
                        <a:rPr lang="en-US" dirty="0" smtClean="0"/>
                        <a:t>66</a:t>
                      </a:r>
                      <a:endParaRPr lang="en-US" dirty="0"/>
                    </a:p>
                  </a:txBody>
                  <a:tcPr/>
                </a:tc>
                <a:tc>
                  <a:txBody>
                    <a:bodyPr/>
                    <a:lstStyle/>
                    <a:p>
                      <a:pPr algn="ctr"/>
                      <a:r>
                        <a:rPr lang="en-US" dirty="0" smtClean="0"/>
                        <a:t>8</a:t>
                      </a:r>
                      <a:endParaRPr lang="en-US" dirty="0"/>
                    </a:p>
                  </a:txBody>
                  <a:tcPr>
                    <a:solidFill>
                      <a:srgbClr val="FFFF00"/>
                    </a:solidFill>
                  </a:tcPr>
                </a:tc>
                <a:tc>
                  <a:txBody>
                    <a:bodyPr/>
                    <a:lstStyle/>
                    <a:p>
                      <a:pPr algn="ctr"/>
                      <a:r>
                        <a:rPr lang="en-US" dirty="0" smtClean="0"/>
                        <a:t>57</a:t>
                      </a:r>
                      <a:endParaRPr lang="en-US" dirty="0"/>
                    </a:p>
                  </a:txBody>
                  <a:tcPr/>
                </a:tc>
              </a:tr>
            </a:tbl>
          </a:graphicData>
        </a:graphic>
      </p:graphicFrame>
      <p:sp>
        <p:nvSpPr>
          <p:cNvPr id="6" name="TextBox 5"/>
          <p:cNvSpPr txBox="1"/>
          <p:nvPr/>
        </p:nvSpPr>
        <p:spPr>
          <a:xfrm>
            <a:off x="533400" y="1981200"/>
            <a:ext cx="8176402" cy="369332"/>
          </a:xfrm>
          <a:prstGeom prst="rect">
            <a:avLst/>
          </a:prstGeom>
          <a:noFill/>
        </p:spPr>
        <p:txBody>
          <a:bodyPr wrap="square" rtlCol="0">
            <a:spAutoFit/>
          </a:bodyPr>
          <a:lstStyle/>
          <a:p>
            <a:pPr algn="r"/>
            <a:r>
              <a:rPr lang="en-US" dirty="0" smtClean="0"/>
              <a:t>40 with 11</a:t>
            </a: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2005640757"/>
              </p:ext>
            </p:extLst>
          </p:nvPr>
        </p:nvGraphicFramePr>
        <p:xfrm>
          <a:off x="533400" y="42672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rgbClr val="FFFFFF"/>
                          </a:solidFill>
                        </a:rPr>
                        <a:t>40</a:t>
                      </a:r>
                      <a:endParaRPr lang="en-US" dirty="0">
                        <a:solidFill>
                          <a:srgbClr val="FFFFFF"/>
                        </a:solidFill>
                      </a:endParaRPr>
                    </a:p>
                  </a:txBody>
                  <a:tcPr>
                    <a:solidFill>
                      <a:srgbClr val="000000"/>
                    </a:solidFill>
                  </a:tcPr>
                </a:tc>
                <a:tc>
                  <a:txBody>
                    <a:bodyPr/>
                    <a:lstStyle/>
                    <a:p>
                      <a:pPr algn="ctr"/>
                      <a:r>
                        <a:rPr lang="en-US" dirty="0" smtClean="0"/>
                        <a:t>23</a:t>
                      </a:r>
                      <a:endParaRPr lang="en-US" dirty="0"/>
                    </a:p>
                  </a:txBody>
                  <a:tcPr>
                    <a:noFill/>
                  </a:tcPr>
                </a:tc>
                <a:tc>
                  <a:txBody>
                    <a:bodyPr/>
                    <a:lstStyle/>
                    <a:p>
                      <a:pPr algn="ctr"/>
                      <a:r>
                        <a:rPr lang="en-US" dirty="0" smtClean="0"/>
                        <a:t>34</a:t>
                      </a:r>
                      <a:endParaRPr lang="en-US" dirty="0"/>
                    </a:p>
                  </a:txBody>
                  <a:tcPr>
                    <a:noFill/>
                  </a:tcPr>
                </a:tc>
                <a:tc>
                  <a:txBody>
                    <a:bodyPr/>
                    <a:lstStyle/>
                    <a:p>
                      <a:pPr algn="ctr"/>
                      <a:r>
                        <a:rPr lang="en-US" dirty="0" smtClean="0"/>
                        <a:t>1</a:t>
                      </a:r>
                      <a:endParaRPr lang="en-US" dirty="0"/>
                    </a:p>
                  </a:txBody>
                  <a:tcPr/>
                </a:tc>
                <a:tc>
                  <a:txBody>
                    <a:bodyPr/>
                    <a:lstStyle/>
                    <a:p>
                      <a:pPr algn="ctr"/>
                      <a:r>
                        <a:rPr lang="en-US" dirty="0" smtClean="0"/>
                        <a:t>99</a:t>
                      </a:r>
                      <a:endParaRPr lang="en-US" dirty="0"/>
                    </a:p>
                  </a:txBody>
                  <a:tcPr>
                    <a:noFill/>
                  </a:tcPr>
                </a:tc>
                <a:tc>
                  <a:txBody>
                    <a:bodyPr/>
                    <a:lstStyle/>
                    <a:p>
                      <a:pPr algn="ctr"/>
                      <a:r>
                        <a:rPr lang="en-US" dirty="0" smtClean="0"/>
                        <a:t>11</a:t>
                      </a:r>
                      <a:endParaRPr lang="en-US" dirty="0"/>
                    </a:p>
                  </a:txBody>
                  <a:tcPr/>
                </a:tc>
                <a:tc>
                  <a:txBody>
                    <a:bodyPr/>
                    <a:lstStyle/>
                    <a:p>
                      <a:pPr algn="ctr"/>
                      <a:r>
                        <a:rPr lang="en-US" dirty="0" smtClean="0"/>
                        <a:t>66</a:t>
                      </a:r>
                      <a:endParaRPr lang="en-US" dirty="0"/>
                    </a:p>
                  </a:txBody>
                  <a:tcPr>
                    <a:solidFill>
                      <a:srgbClr val="FFFFFF"/>
                    </a:solidFill>
                  </a:tcPr>
                </a:tc>
                <a:tc>
                  <a:txBody>
                    <a:bodyPr/>
                    <a:lstStyle/>
                    <a:p>
                      <a:pPr algn="ctr"/>
                      <a:r>
                        <a:rPr lang="en-US" dirty="0" smtClean="0"/>
                        <a:t>8</a:t>
                      </a:r>
                      <a:endParaRPr lang="en-US" dirty="0"/>
                    </a:p>
                  </a:txBody>
                  <a:tcPr/>
                </a:tc>
                <a:tc>
                  <a:txBody>
                    <a:bodyPr/>
                    <a:lstStyle/>
                    <a:p>
                      <a:pPr algn="ctr"/>
                      <a:r>
                        <a:rPr lang="en-US" dirty="0" smtClean="0"/>
                        <a:t>57</a:t>
                      </a:r>
                      <a:endParaRPr lang="en-US" dirty="0"/>
                    </a:p>
                  </a:txBody>
                  <a:tcPr>
                    <a:solidFill>
                      <a:srgbClr val="FFFF00"/>
                    </a:solidFill>
                  </a:tcPr>
                </a:tc>
              </a:tr>
            </a:tbl>
          </a:graphicData>
        </a:graphic>
      </p:graphicFrame>
      <p:sp>
        <p:nvSpPr>
          <p:cNvPr id="8" name="TextBox 7"/>
          <p:cNvSpPr txBox="1"/>
          <p:nvPr/>
        </p:nvSpPr>
        <p:spPr>
          <a:xfrm>
            <a:off x="609600" y="4724400"/>
            <a:ext cx="8176402" cy="369332"/>
          </a:xfrm>
          <a:prstGeom prst="rect">
            <a:avLst/>
          </a:prstGeom>
          <a:noFill/>
        </p:spPr>
        <p:txBody>
          <a:bodyPr wrap="square" rtlCol="0">
            <a:spAutoFit/>
          </a:bodyPr>
          <a:lstStyle/>
          <a:p>
            <a:pPr algn="r"/>
            <a:r>
              <a:rPr lang="en-US" dirty="0" smtClean="0"/>
              <a:t>40 with 66</a:t>
            </a:r>
            <a:endParaRPr lang="en-US" dirty="0"/>
          </a:p>
        </p:txBody>
      </p:sp>
      <p:graphicFrame>
        <p:nvGraphicFramePr>
          <p:cNvPr id="13" name="Content Placeholder 3"/>
          <p:cNvGraphicFramePr>
            <a:graphicFrameLocks/>
          </p:cNvGraphicFramePr>
          <p:nvPr>
            <p:extLst>
              <p:ext uri="{D42A27DB-BD31-4B8C-83A1-F6EECF244321}">
                <p14:modId xmlns:p14="http://schemas.microsoft.com/office/powerpoint/2010/main" val="1821213902"/>
              </p:ext>
            </p:extLst>
          </p:nvPr>
        </p:nvGraphicFramePr>
        <p:xfrm>
          <a:off x="457200" y="25146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chemeClr val="tx1"/>
                          </a:solidFill>
                        </a:rPr>
                        <a:t>23</a:t>
                      </a:r>
                      <a:endParaRPr lang="en-US" dirty="0">
                        <a:solidFill>
                          <a:schemeClr val="tx1"/>
                        </a:solidFill>
                      </a:endParaRPr>
                    </a:p>
                  </a:txBody>
                  <a:tcPr>
                    <a:noFill/>
                  </a:tcPr>
                </a:tc>
                <a:tc>
                  <a:txBody>
                    <a:bodyPr/>
                    <a:lstStyle/>
                    <a:p>
                      <a:pPr algn="ctr"/>
                      <a:r>
                        <a:rPr lang="en-US" dirty="0" smtClean="0">
                          <a:solidFill>
                            <a:schemeClr val="tx1"/>
                          </a:solidFill>
                        </a:rPr>
                        <a:t>34</a:t>
                      </a:r>
                      <a:endParaRPr lang="en-US" dirty="0">
                        <a:solidFill>
                          <a:schemeClr val="tx1"/>
                        </a:solidFill>
                      </a:endParaRPr>
                    </a:p>
                  </a:txBody>
                  <a:tcPr>
                    <a:noFill/>
                  </a:tcPr>
                </a:tc>
                <a:tc>
                  <a:txBody>
                    <a:bodyPr/>
                    <a:lstStyle/>
                    <a:p>
                      <a:pPr algn="ctr"/>
                      <a:r>
                        <a:rPr lang="en-US" dirty="0" smtClean="0">
                          <a:solidFill>
                            <a:schemeClr val="tx1"/>
                          </a:solidFill>
                        </a:rPr>
                        <a:t>1</a:t>
                      </a:r>
                      <a:endParaRPr lang="en-US" dirty="0">
                        <a:solidFill>
                          <a:schemeClr val="tx1"/>
                        </a:solidFill>
                      </a:endParaRPr>
                    </a:p>
                  </a:txBody>
                  <a:tcPr/>
                </a:tc>
                <a:tc>
                  <a:txBody>
                    <a:bodyPr/>
                    <a:lstStyle/>
                    <a:p>
                      <a:pPr algn="ctr"/>
                      <a:r>
                        <a:rPr lang="en-US" dirty="0" smtClean="0">
                          <a:solidFill>
                            <a:schemeClr val="tx1"/>
                          </a:solidFill>
                        </a:rPr>
                        <a:t>11</a:t>
                      </a:r>
                      <a:endParaRPr lang="en-US" dirty="0">
                        <a:solidFill>
                          <a:schemeClr val="tx1"/>
                        </a:solidFill>
                      </a:endParaRPr>
                    </a:p>
                  </a:txBody>
                  <a:tcPr/>
                </a:tc>
                <a:tc>
                  <a:txBody>
                    <a:bodyPr/>
                    <a:lstStyle/>
                    <a:p>
                      <a:pPr algn="ctr"/>
                      <a:r>
                        <a:rPr lang="en-US" dirty="0" smtClean="0">
                          <a:solidFill>
                            <a:schemeClr val="tx1"/>
                          </a:solidFill>
                        </a:rPr>
                        <a:t>8</a:t>
                      </a:r>
                      <a:endParaRPr lang="en-US" dirty="0">
                        <a:solidFill>
                          <a:schemeClr val="tx1"/>
                        </a:solidFill>
                      </a:endParaRPr>
                    </a:p>
                  </a:txBody>
                  <a:tcPr/>
                </a:tc>
                <a:tc>
                  <a:txBody>
                    <a:bodyPr/>
                    <a:lstStyle/>
                    <a:p>
                      <a:pPr algn="ctr"/>
                      <a:r>
                        <a:rPr lang="en-US" dirty="0" smtClean="0">
                          <a:solidFill>
                            <a:schemeClr val="tx1"/>
                          </a:solidFill>
                        </a:rPr>
                        <a:t>40</a:t>
                      </a:r>
                      <a:endParaRPr lang="en-US" dirty="0">
                        <a:solidFill>
                          <a:schemeClr val="tx1"/>
                        </a:solidFill>
                      </a:endParaRPr>
                    </a:p>
                  </a:txBody>
                  <a:tcPr/>
                </a:tc>
                <a:tc>
                  <a:txBody>
                    <a:bodyPr/>
                    <a:lstStyle/>
                    <a:p>
                      <a:pPr algn="ctr"/>
                      <a:endParaRPr lang="en-US" dirty="0">
                        <a:solidFill>
                          <a:schemeClr val="tx1"/>
                        </a:solidFill>
                      </a:endParaRPr>
                    </a:p>
                  </a:txBody>
                  <a:tcPr/>
                </a:tc>
                <a:tc>
                  <a:txBody>
                    <a:bodyPr/>
                    <a:lstStyle/>
                    <a:p>
                      <a:pPr algn="ctr"/>
                      <a:r>
                        <a:rPr lang="en-US" dirty="0" smtClean="0">
                          <a:solidFill>
                            <a:schemeClr val="tx1"/>
                          </a:solidFill>
                        </a:rPr>
                        <a:t>66</a:t>
                      </a:r>
                      <a:endParaRPr lang="en-US" dirty="0">
                        <a:solidFill>
                          <a:schemeClr val="tx1"/>
                        </a:solidFill>
                      </a:endParaRPr>
                    </a:p>
                  </a:txBody>
                  <a:tcPr/>
                </a:tc>
                <a:tc>
                  <a:txBody>
                    <a:bodyPr/>
                    <a:lstStyle/>
                    <a:p>
                      <a:pPr algn="ctr"/>
                      <a:r>
                        <a:rPr lang="en-US" dirty="0" smtClean="0">
                          <a:solidFill>
                            <a:schemeClr val="tx1"/>
                          </a:solidFill>
                        </a:rPr>
                        <a:t>99</a:t>
                      </a:r>
                      <a:endParaRPr lang="en-US" dirty="0">
                        <a:solidFill>
                          <a:schemeClr val="tx1"/>
                        </a:solidFill>
                      </a:endParaRPr>
                    </a:p>
                  </a:txBody>
                  <a:tcPr/>
                </a:tc>
              </a:tr>
            </a:tbl>
          </a:graphicData>
        </a:graphic>
      </p:graphicFrame>
      <p:graphicFrame>
        <p:nvGraphicFramePr>
          <p:cNvPr id="14" name="Content Placeholder 3"/>
          <p:cNvGraphicFramePr>
            <a:graphicFrameLocks/>
          </p:cNvGraphicFramePr>
          <p:nvPr>
            <p:extLst>
              <p:ext uri="{D42A27DB-BD31-4B8C-83A1-F6EECF244321}">
                <p14:modId xmlns:p14="http://schemas.microsoft.com/office/powerpoint/2010/main" val="2787297110"/>
              </p:ext>
            </p:extLst>
          </p:nvPr>
        </p:nvGraphicFramePr>
        <p:xfrm>
          <a:off x="533400" y="52578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rgbClr val="000000"/>
                          </a:solidFill>
                        </a:rPr>
                        <a:t>23</a:t>
                      </a:r>
                      <a:endParaRPr lang="en-US" dirty="0">
                        <a:solidFill>
                          <a:srgbClr val="000000"/>
                        </a:solidFill>
                      </a:endParaRPr>
                    </a:p>
                  </a:txBody>
                  <a:tcPr>
                    <a:solidFill>
                      <a:srgbClr val="FFFFFF"/>
                    </a:solidFill>
                  </a:tcPr>
                </a:tc>
                <a:tc>
                  <a:txBody>
                    <a:bodyPr/>
                    <a:lstStyle/>
                    <a:p>
                      <a:pPr algn="ctr"/>
                      <a:r>
                        <a:rPr lang="en-US" dirty="0" smtClean="0">
                          <a:solidFill>
                            <a:srgbClr val="000000"/>
                          </a:solidFill>
                        </a:rPr>
                        <a:t>34</a:t>
                      </a:r>
                      <a:endParaRPr lang="en-US" dirty="0">
                        <a:solidFill>
                          <a:srgbClr val="000000"/>
                        </a:solidFill>
                      </a:endParaRPr>
                    </a:p>
                  </a:txBody>
                  <a:tcPr>
                    <a:solidFill>
                      <a:srgbClr val="FFFFFF"/>
                    </a:solidFill>
                  </a:tcPr>
                </a:tc>
                <a:tc>
                  <a:txBody>
                    <a:bodyPr/>
                    <a:lstStyle/>
                    <a:p>
                      <a:pPr algn="ctr"/>
                      <a:r>
                        <a:rPr lang="en-US" dirty="0" smtClean="0"/>
                        <a:t>1</a:t>
                      </a:r>
                      <a:endParaRPr lang="en-US" dirty="0"/>
                    </a:p>
                  </a:txBody>
                  <a:tcPr/>
                </a:tc>
                <a:tc>
                  <a:txBody>
                    <a:bodyPr/>
                    <a:lstStyle/>
                    <a:p>
                      <a:pPr algn="ctr"/>
                      <a:r>
                        <a:rPr lang="en-US" dirty="0" smtClean="0"/>
                        <a:t>11</a:t>
                      </a:r>
                      <a:endParaRPr lang="en-US" dirty="0"/>
                    </a:p>
                  </a:txBody>
                  <a:tcPr/>
                </a:tc>
                <a:tc>
                  <a:txBody>
                    <a:bodyPr/>
                    <a:lstStyle/>
                    <a:p>
                      <a:pPr algn="ctr"/>
                      <a:r>
                        <a:rPr lang="en-US" dirty="0" smtClean="0"/>
                        <a:t>8</a:t>
                      </a:r>
                      <a:endParaRPr lang="en-US" dirty="0"/>
                    </a:p>
                  </a:txBody>
                  <a:tcPr/>
                </a:tc>
                <a:tc>
                  <a:txBody>
                    <a:bodyPr/>
                    <a:lstStyle/>
                    <a:p>
                      <a:pPr algn="ctr"/>
                      <a:r>
                        <a:rPr lang="en-US" dirty="0" smtClean="0"/>
                        <a:t>40</a:t>
                      </a:r>
                      <a:endParaRPr lang="en-US" dirty="0"/>
                    </a:p>
                  </a:txBody>
                  <a:tcPr>
                    <a:solidFill>
                      <a:srgbClr val="3366FF"/>
                    </a:solidFill>
                  </a:tcPr>
                </a:tc>
                <a:tc>
                  <a:txBody>
                    <a:bodyPr/>
                    <a:lstStyle/>
                    <a:p>
                      <a:pPr algn="ctr"/>
                      <a:r>
                        <a:rPr lang="en-US" dirty="0" smtClean="0"/>
                        <a:t>57</a:t>
                      </a:r>
                      <a:endParaRPr lang="en-US" dirty="0"/>
                    </a:p>
                  </a:txBody>
                  <a:tcPr/>
                </a:tc>
                <a:tc>
                  <a:txBody>
                    <a:bodyPr/>
                    <a:lstStyle/>
                    <a:p>
                      <a:pPr algn="ctr"/>
                      <a:r>
                        <a:rPr lang="en-US" dirty="0" smtClean="0"/>
                        <a:t>66</a:t>
                      </a:r>
                      <a:endParaRPr lang="en-US" dirty="0"/>
                    </a:p>
                  </a:txBody>
                  <a:tcPr/>
                </a:tc>
                <a:tc>
                  <a:txBody>
                    <a:bodyPr/>
                    <a:lstStyle/>
                    <a:p>
                      <a:pPr algn="ctr"/>
                      <a:r>
                        <a:rPr lang="en-US" dirty="0" smtClean="0"/>
                        <a:t>99</a:t>
                      </a:r>
                      <a:endParaRPr lang="en-US" dirty="0"/>
                    </a:p>
                  </a:txBody>
                  <a:tcPr/>
                </a:tc>
              </a:tr>
            </a:tbl>
          </a:graphicData>
        </a:graphic>
      </p:graphicFrame>
      <p:sp>
        <p:nvSpPr>
          <p:cNvPr id="3" name="TextBox 2"/>
          <p:cNvSpPr txBox="1"/>
          <p:nvPr/>
        </p:nvSpPr>
        <p:spPr>
          <a:xfrm>
            <a:off x="3581400" y="6324600"/>
            <a:ext cx="1821344" cy="369332"/>
          </a:xfrm>
          <a:prstGeom prst="rect">
            <a:avLst/>
          </a:prstGeom>
          <a:noFill/>
        </p:spPr>
        <p:txBody>
          <a:bodyPr wrap="none" rtlCol="0">
            <a:spAutoFit/>
          </a:bodyPr>
          <a:lstStyle/>
          <a:p>
            <a:r>
              <a:rPr lang="en-US" dirty="0" smtClean="0"/>
              <a:t>40 IS SORTED</a:t>
            </a:r>
            <a:endParaRPr lang="en-US" dirty="0"/>
          </a:p>
        </p:txBody>
      </p:sp>
    </p:spTree>
    <p:extLst>
      <p:ext uri="{BB962C8B-B14F-4D97-AF65-F5344CB8AC3E}">
        <p14:creationId xmlns:p14="http://schemas.microsoft.com/office/powerpoint/2010/main" val="2988528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OF QUICKSORT : LEFT PASS</a:t>
            </a:r>
            <a:endParaRPr lang="en-US" dirty="0"/>
          </a:p>
        </p:txBody>
      </p:sp>
      <p:sp>
        <p:nvSpPr>
          <p:cNvPr id="6" name="TextBox 5"/>
          <p:cNvSpPr txBox="1"/>
          <p:nvPr/>
        </p:nvSpPr>
        <p:spPr>
          <a:xfrm>
            <a:off x="533400" y="1981200"/>
            <a:ext cx="8176402" cy="369332"/>
          </a:xfrm>
          <a:prstGeom prst="rect">
            <a:avLst/>
          </a:prstGeom>
          <a:noFill/>
        </p:spPr>
        <p:txBody>
          <a:bodyPr wrap="square" rtlCol="0">
            <a:spAutoFit/>
          </a:bodyPr>
          <a:lstStyle/>
          <a:p>
            <a:pPr algn="r"/>
            <a:r>
              <a:rPr lang="en-US" dirty="0" smtClean="0"/>
              <a:t>23 WITH</a:t>
            </a:r>
            <a:endParaRPr lang="en-US" dirty="0"/>
          </a:p>
        </p:txBody>
      </p:sp>
      <p:sp>
        <p:nvSpPr>
          <p:cNvPr id="8" name="TextBox 7"/>
          <p:cNvSpPr txBox="1"/>
          <p:nvPr/>
        </p:nvSpPr>
        <p:spPr>
          <a:xfrm>
            <a:off x="609600" y="4724400"/>
            <a:ext cx="8176402" cy="369332"/>
          </a:xfrm>
          <a:prstGeom prst="rect">
            <a:avLst/>
          </a:prstGeom>
          <a:noFill/>
        </p:spPr>
        <p:txBody>
          <a:bodyPr wrap="square" rtlCol="0">
            <a:spAutoFit/>
          </a:bodyPr>
          <a:lstStyle/>
          <a:p>
            <a:pPr algn="r"/>
            <a:r>
              <a:rPr lang="en-US" dirty="0" smtClean="0"/>
              <a:t>23 WITH</a:t>
            </a:r>
            <a:endParaRPr lang="en-US" dirty="0"/>
          </a:p>
        </p:txBody>
      </p:sp>
      <p:graphicFrame>
        <p:nvGraphicFramePr>
          <p:cNvPr id="13" name="Content Placeholder 3"/>
          <p:cNvGraphicFramePr>
            <a:graphicFrameLocks/>
          </p:cNvGraphicFramePr>
          <p:nvPr>
            <p:extLst>
              <p:ext uri="{D42A27DB-BD31-4B8C-83A1-F6EECF244321}">
                <p14:modId xmlns:p14="http://schemas.microsoft.com/office/powerpoint/2010/main" val="2495205013"/>
              </p:ext>
            </p:extLst>
          </p:nvPr>
        </p:nvGraphicFramePr>
        <p:xfrm>
          <a:off x="457200" y="25146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chemeClr val="tx1"/>
                          </a:solidFill>
                        </a:rPr>
                        <a:t>23</a:t>
                      </a:r>
                      <a:endParaRPr lang="en-US" dirty="0">
                        <a:solidFill>
                          <a:schemeClr val="tx1"/>
                        </a:solidFill>
                      </a:endParaRPr>
                    </a:p>
                  </a:txBody>
                  <a:tcPr>
                    <a:noFill/>
                  </a:tcPr>
                </a:tc>
                <a:tc>
                  <a:txBody>
                    <a:bodyPr/>
                    <a:lstStyle/>
                    <a:p>
                      <a:pPr algn="ctr"/>
                      <a:endParaRPr lang="en-US" dirty="0">
                        <a:solidFill>
                          <a:schemeClr val="tx1"/>
                        </a:solidFill>
                      </a:endParaRPr>
                    </a:p>
                  </a:txBody>
                  <a:tcPr>
                    <a:noFill/>
                  </a:tcPr>
                </a:tc>
                <a:tc>
                  <a:txBody>
                    <a:bodyPr/>
                    <a:lstStyle/>
                    <a:p>
                      <a:pPr algn="ctr"/>
                      <a:endParaRPr lang="en-US" dirty="0">
                        <a:solidFill>
                          <a:schemeClr val="tx1"/>
                        </a:solidFill>
                      </a:endParaRPr>
                    </a:p>
                  </a:txBody>
                  <a:tcPr/>
                </a:tc>
                <a:tc>
                  <a:txBody>
                    <a:bodyPr/>
                    <a:lstStyle/>
                    <a:p>
                      <a:pPr algn="ctr"/>
                      <a:endParaRPr lang="en-US" dirty="0">
                        <a:solidFill>
                          <a:schemeClr val="tx1"/>
                        </a:solidFill>
                      </a:endParaRPr>
                    </a:p>
                  </a:txBody>
                  <a:tcPr/>
                </a:tc>
                <a:tc>
                  <a:txBody>
                    <a:bodyPr/>
                    <a:lstStyle/>
                    <a:p>
                      <a:pPr algn="ctr"/>
                      <a:r>
                        <a:rPr lang="en-US" dirty="0" smtClean="0">
                          <a:solidFill>
                            <a:schemeClr val="tx1"/>
                          </a:solidFill>
                        </a:rPr>
                        <a:t>34</a:t>
                      </a:r>
                      <a:endParaRPr lang="en-US" dirty="0">
                        <a:solidFill>
                          <a:schemeClr val="tx1"/>
                        </a:solidFill>
                      </a:endParaRPr>
                    </a:p>
                  </a:txBody>
                  <a:tcPr/>
                </a:tc>
                <a:tc>
                  <a:txBody>
                    <a:bodyPr/>
                    <a:lstStyle/>
                    <a:p>
                      <a:pPr algn="ctr"/>
                      <a:r>
                        <a:rPr lang="en-US" dirty="0" smtClean="0">
                          <a:solidFill>
                            <a:schemeClr val="tx1"/>
                          </a:solidFill>
                        </a:rPr>
                        <a:t>40</a:t>
                      </a:r>
                      <a:endParaRPr lang="en-US" dirty="0">
                        <a:solidFill>
                          <a:schemeClr val="tx1"/>
                        </a:solidFill>
                      </a:endParaRPr>
                    </a:p>
                  </a:txBody>
                  <a:tcPr>
                    <a:solidFill>
                      <a:srgbClr val="3366FF"/>
                    </a:solidFill>
                  </a:tcPr>
                </a:tc>
                <a:tc>
                  <a:txBody>
                    <a:bodyPr/>
                    <a:lstStyle/>
                    <a:p>
                      <a:pPr algn="ctr"/>
                      <a:endParaRPr lang="en-US" dirty="0">
                        <a:solidFill>
                          <a:schemeClr val="tx1"/>
                        </a:solidFill>
                      </a:endParaRPr>
                    </a:p>
                  </a:txBody>
                  <a:tcPr/>
                </a:tc>
                <a:tc>
                  <a:txBody>
                    <a:bodyPr/>
                    <a:lstStyle/>
                    <a:p>
                      <a:pPr algn="ctr"/>
                      <a:endParaRPr lang="en-US" dirty="0">
                        <a:solidFill>
                          <a:schemeClr val="tx1"/>
                        </a:solidFill>
                      </a:endParaRPr>
                    </a:p>
                  </a:txBody>
                  <a:tcPr/>
                </a:tc>
                <a:tc>
                  <a:txBody>
                    <a:bodyPr/>
                    <a:lstStyle/>
                    <a:p>
                      <a:pPr algn="ctr"/>
                      <a:endParaRPr lang="en-US" dirty="0">
                        <a:solidFill>
                          <a:schemeClr val="tx1"/>
                        </a:solidFill>
                      </a:endParaRPr>
                    </a:p>
                  </a:txBody>
                  <a:tcPr/>
                </a:tc>
              </a:tr>
            </a:tbl>
          </a:graphicData>
        </a:graphic>
      </p:graphicFrame>
      <p:graphicFrame>
        <p:nvGraphicFramePr>
          <p:cNvPr id="14" name="Content Placeholder 3"/>
          <p:cNvGraphicFramePr>
            <a:graphicFrameLocks/>
          </p:cNvGraphicFramePr>
          <p:nvPr>
            <p:extLst>
              <p:ext uri="{D42A27DB-BD31-4B8C-83A1-F6EECF244321}">
                <p14:modId xmlns:p14="http://schemas.microsoft.com/office/powerpoint/2010/main" val="4290526360"/>
              </p:ext>
            </p:extLst>
          </p:nvPr>
        </p:nvGraphicFramePr>
        <p:xfrm>
          <a:off x="533400" y="52578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rgbClr val="000000"/>
                          </a:solidFill>
                        </a:rPr>
                        <a:t>1</a:t>
                      </a:r>
                      <a:endParaRPr lang="en-US" dirty="0">
                        <a:solidFill>
                          <a:srgbClr val="000000"/>
                        </a:solidFill>
                      </a:endParaRPr>
                    </a:p>
                  </a:txBody>
                  <a:tcPr>
                    <a:solidFill>
                      <a:srgbClr val="FFFFFF"/>
                    </a:solidFill>
                  </a:tcPr>
                </a:tc>
                <a:tc>
                  <a:txBody>
                    <a:bodyPr/>
                    <a:lstStyle/>
                    <a:p>
                      <a:pPr algn="ctr"/>
                      <a:r>
                        <a:rPr lang="en-US" dirty="0" smtClean="0">
                          <a:solidFill>
                            <a:srgbClr val="000000"/>
                          </a:solidFill>
                        </a:rPr>
                        <a:t>23</a:t>
                      </a:r>
                      <a:endParaRPr lang="en-US" dirty="0">
                        <a:solidFill>
                          <a:srgbClr val="000000"/>
                        </a:solidFill>
                      </a:endParaRPr>
                    </a:p>
                  </a:txBody>
                  <a:tcPr>
                    <a:solidFill>
                      <a:srgbClr val="FFFFFF"/>
                    </a:solidFill>
                  </a:tcPr>
                </a:tc>
                <a:tc>
                  <a:txBody>
                    <a:bodyPr/>
                    <a:lstStyle/>
                    <a:p>
                      <a:pPr algn="ctr"/>
                      <a:endParaRPr lang="en-US" dirty="0"/>
                    </a:p>
                  </a:txBody>
                  <a:tcPr/>
                </a:tc>
                <a:tc>
                  <a:txBody>
                    <a:bodyPr/>
                    <a:lstStyle/>
                    <a:p>
                      <a:pPr algn="ctr"/>
                      <a:endParaRPr lang="en-US" dirty="0"/>
                    </a:p>
                  </a:txBody>
                  <a:tcPr/>
                </a:tc>
                <a:tc>
                  <a:txBody>
                    <a:bodyPr/>
                    <a:lstStyle/>
                    <a:p>
                      <a:pPr algn="ctr"/>
                      <a:r>
                        <a:rPr lang="en-US" dirty="0" smtClean="0"/>
                        <a:t>34</a:t>
                      </a:r>
                      <a:endParaRPr lang="en-US" dirty="0"/>
                    </a:p>
                  </a:txBody>
                  <a:tcPr/>
                </a:tc>
                <a:tc>
                  <a:txBody>
                    <a:bodyPr/>
                    <a:lstStyle/>
                    <a:p>
                      <a:pPr algn="ctr"/>
                      <a:r>
                        <a:rPr lang="en-US" dirty="0" smtClean="0"/>
                        <a:t>40</a:t>
                      </a:r>
                      <a:endParaRPr lang="en-US" dirty="0"/>
                    </a:p>
                  </a:txBody>
                  <a:tcPr>
                    <a:solidFill>
                      <a:srgbClr val="3366FF"/>
                    </a:solidFill>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r>
            </a:tbl>
          </a:graphicData>
        </a:graphic>
      </p:graphicFrame>
      <p:graphicFrame>
        <p:nvGraphicFramePr>
          <p:cNvPr id="10" name="Content Placeholder 3"/>
          <p:cNvGraphicFramePr>
            <a:graphicFrameLocks/>
          </p:cNvGraphicFramePr>
          <p:nvPr>
            <p:extLst>
              <p:ext uri="{D42A27DB-BD31-4B8C-83A1-F6EECF244321}">
                <p14:modId xmlns:p14="http://schemas.microsoft.com/office/powerpoint/2010/main" val="2088327981"/>
              </p:ext>
            </p:extLst>
          </p:nvPr>
        </p:nvGraphicFramePr>
        <p:xfrm>
          <a:off x="533400" y="43434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rgbClr val="FFFFFF"/>
                          </a:solidFill>
                        </a:rPr>
                        <a:t>23</a:t>
                      </a:r>
                      <a:endParaRPr lang="en-US" dirty="0">
                        <a:solidFill>
                          <a:srgbClr val="FFFFFF"/>
                        </a:solidFill>
                      </a:endParaRPr>
                    </a:p>
                  </a:txBody>
                  <a:tcPr>
                    <a:solidFill>
                      <a:srgbClr val="000000"/>
                    </a:solidFill>
                  </a:tcPr>
                </a:tc>
                <a:tc>
                  <a:txBody>
                    <a:bodyPr/>
                    <a:lstStyle/>
                    <a:p>
                      <a:pPr algn="ctr"/>
                      <a:r>
                        <a:rPr lang="en-US" dirty="0" smtClean="0">
                          <a:solidFill>
                            <a:srgbClr val="000000"/>
                          </a:solidFill>
                        </a:rPr>
                        <a:t>34</a:t>
                      </a:r>
                      <a:endParaRPr lang="en-US" dirty="0">
                        <a:solidFill>
                          <a:srgbClr val="000000"/>
                        </a:solidFill>
                      </a:endParaRPr>
                    </a:p>
                  </a:txBody>
                  <a:tcPr>
                    <a:solidFill>
                      <a:srgbClr val="FFFFFF"/>
                    </a:solidFill>
                  </a:tcPr>
                </a:tc>
                <a:tc>
                  <a:txBody>
                    <a:bodyPr/>
                    <a:lstStyle/>
                    <a:p>
                      <a:pPr algn="ctr"/>
                      <a:r>
                        <a:rPr lang="en-US" dirty="0" smtClean="0"/>
                        <a:t>1</a:t>
                      </a:r>
                      <a:endParaRPr lang="en-US" dirty="0"/>
                    </a:p>
                  </a:txBody>
                  <a:tcPr>
                    <a:solidFill>
                      <a:srgbClr val="FFFF00"/>
                    </a:solidFill>
                  </a:tcPr>
                </a:tc>
                <a:tc>
                  <a:txBody>
                    <a:bodyPr/>
                    <a:lstStyle/>
                    <a:p>
                      <a:pPr algn="ctr"/>
                      <a:r>
                        <a:rPr lang="en-US" dirty="0" smtClean="0"/>
                        <a:t>11</a:t>
                      </a:r>
                      <a:endParaRPr lang="en-US" dirty="0"/>
                    </a:p>
                  </a:txBody>
                  <a:tcPr/>
                </a:tc>
                <a:tc>
                  <a:txBody>
                    <a:bodyPr/>
                    <a:lstStyle/>
                    <a:p>
                      <a:pPr algn="ctr"/>
                      <a:r>
                        <a:rPr lang="en-US" dirty="0" smtClean="0"/>
                        <a:t>8</a:t>
                      </a:r>
                      <a:endParaRPr lang="en-US" dirty="0"/>
                    </a:p>
                  </a:txBody>
                  <a:tcPr/>
                </a:tc>
                <a:tc>
                  <a:txBody>
                    <a:bodyPr/>
                    <a:lstStyle/>
                    <a:p>
                      <a:pPr algn="ctr"/>
                      <a:r>
                        <a:rPr lang="en-US" dirty="0" smtClean="0"/>
                        <a:t>40</a:t>
                      </a:r>
                      <a:endParaRPr lang="en-US" dirty="0"/>
                    </a:p>
                  </a:txBody>
                  <a:tcPr>
                    <a:solidFill>
                      <a:srgbClr val="3366FF"/>
                    </a:solidFill>
                  </a:tcPr>
                </a:tc>
                <a:tc>
                  <a:txBody>
                    <a:bodyPr/>
                    <a:lstStyle/>
                    <a:p>
                      <a:pPr algn="ctr"/>
                      <a:r>
                        <a:rPr lang="en-US" dirty="0" smtClean="0"/>
                        <a:t>57</a:t>
                      </a:r>
                      <a:endParaRPr lang="en-US" dirty="0"/>
                    </a:p>
                  </a:txBody>
                  <a:tcPr/>
                </a:tc>
                <a:tc>
                  <a:txBody>
                    <a:bodyPr/>
                    <a:lstStyle/>
                    <a:p>
                      <a:pPr algn="ctr"/>
                      <a:r>
                        <a:rPr lang="en-US" dirty="0" smtClean="0"/>
                        <a:t>66</a:t>
                      </a:r>
                      <a:endParaRPr lang="en-US" dirty="0"/>
                    </a:p>
                  </a:txBody>
                  <a:tcPr/>
                </a:tc>
                <a:tc>
                  <a:txBody>
                    <a:bodyPr/>
                    <a:lstStyle/>
                    <a:p>
                      <a:pPr algn="ctr"/>
                      <a:r>
                        <a:rPr lang="en-US" dirty="0" smtClean="0"/>
                        <a:t>99</a:t>
                      </a:r>
                      <a:endParaRPr lang="en-US" dirty="0"/>
                    </a:p>
                  </a:txBody>
                  <a:tcPr/>
                </a:tc>
              </a:tr>
            </a:tbl>
          </a:graphicData>
        </a:graphic>
      </p:graphicFrame>
      <p:graphicFrame>
        <p:nvGraphicFramePr>
          <p:cNvPr id="11" name="Content Placeholder 3"/>
          <p:cNvGraphicFramePr>
            <a:graphicFrameLocks/>
          </p:cNvGraphicFramePr>
          <p:nvPr>
            <p:extLst>
              <p:ext uri="{D42A27DB-BD31-4B8C-83A1-F6EECF244321}">
                <p14:modId xmlns:p14="http://schemas.microsoft.com/office/powerpoint/2010/main" val="1058809482"/>
              </p:ext>
            </p:extLst>
          </p:nvPr>
        </p:nvGraphicFramePr>
        <p:xfrm>
          <a:off x="457200" y="16002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chemeClr val="bg1"/>
                          </a:solidFill>
                        </a:rPr>
                        <a:t>23</a:t>
                      </a:r>
                      <a:endParaRPr lang="en-US" dirty="0">
                        <a:solidFill>
                          <a:schemeClr val="bg1"/>
                        </a:solidFill>
                      </a:endParaRPr>
                    </a:p>
                  </a:txBody>
                  <a:tcPr>
                    <a:solidFill>
                      <a:schemeClr val="tx1"/>
                    </a:solidFill>
                  </a:tcPr>
                </a:tc>
                <a:tc>
                  <a:txBody>
                    <a:bodyPr/>
                    <a:lstStyle/>
                    <a:p>
                      <a:pPr algn="ctr"/>
                      <a:r>
                        <a:rPr lang="en-US" dirty="0" smtClean="0">
                          <a:solidFill>
                            <a:srgbClr val="000000"/>
                          </a:solidFill>
                        </a:rPr>
                        <a:t>34</a:t>
                      </a:r>
                      <a:endParaRPr lang="en-US" dirty="0">
                        <a:solidFill>
                          <a:srgbClr val="000000"/>
                        </a:solidFill>
                      </a:endParaRPr>
                    </a:p>
                  </a:txBody>
                  <a:tcPr>
                    <a:solidFill>
                      <a:srgbClr val="FFFF00"/>
                    </a:solidFill>
                  </a:tcPr>
                </a:tc>
                <a:tc>
                  <a:txBody>
                    <a:bodyPr/>
                    <a:lstStyle/>
                    <a:p>
                      <a:pPr algn="ctr"/>
                      <a:r>
                        <a:rPr lang="en-US" dirty="0" smtClean="0"/>
                        <a:t>1</a:t>
                      </a:r>
                      <a:endParaRPr lang="en-US" dirty="0"/>
                    </a:p>
                  </a:txBody>
                  <a:tcPr/>
                </a:tc>
                <a:tc>
                  <a:txBody>
                    <a:bodyPr/>
                    <a:lstStyle/>
                    <a:p>
                      <a:pPr algn="ctr"/>
                      <a:r>
                        <a:rPr lang="en-US" dirty="0" smtClean="0"/>
                        <a:t>11</a:t>
                      </a:r>
                      <a:endParaRPr lang="en-US" dirty="0"/>
                    </a:p>
                  </a:txBody>
                  <a:tcPr/>
                </a:tc>
                <a:tc>
                  <a:txBody>
                    <a:bodyPr/>
                    <a:lstStyle/>
                    <a:p>
                      <a:pPr algn="ctr"/>
                      <a:r>
                        <a:rPr lang="en-US" dirty="0" smtClean="0"/>
                        <a:t>8</a:t>
                      </a:r>
                      <a:endParaRPr lang="en-US" dirty="0"/>
                    </a:p>
                  </a:txBody>
                  <a:tcPr/>
                </a:tc>
                <a:tc>
                  <a:txBody>
                    <a:bodyPr/>
                    <a:lstStyle/>
                    <a:p>
                      <a:pPr algn="ctr"/>
                      <a:r>
                        <a:rPr lang="en-US" dirty="0" smtClean="0"/>
                        <a:t>40</a:t>
                      </a:r>
                      <a:endParaRPr lang="en-US" dirty="0"/>
                    </a:p>
                  </a:txBody>
                  <a:tcPr>
                    <a:solidFill>
                      <a:srgbClr val="3366FF"/>
                    </a:solidFill>
                  </a:tcPr>
                </a:tc>
                <a:tc>
                  <a:txBody>
                    <a:bodyPr/>
                    <a:lstStyle/>
                    <a:p>
                      <a:pPr algn="ctr"/>
                      <a:r>
                        <a:rPr lang="en-US" dirty="0" smtClean="0"/>
                        <a:t>57</a:t>
                      </a:r>
                      <a:endParaRPr lang="en-US" dirty="0"/>
                    </a:p>
                  </a:txBody>
                  <a:tcPr/>
                </a:tc>
                <a:tc>
                  <a:txBody>
                    <a:bodyPr/>
                    <a:lstStyle/>
                    <a:p>
                      <a:pPr algn="ctr"/>
                      <a:r>
                        <a:rPr lang="en-US" dirty="0" smtClean="0"/>
                        <a:t>66</a:t>
                      </a:r>
                      <a:endParaRPr lang="en-US" dirty="0"/>
                    </a:p>
                  </a:txBody>
                  <a:tcPr/>
                </a:tc>
                <a:tc>
                  <a:txBody>
                    <a:bodyPr/>
                    <a:lstStyle/>
                    <a:p>
                      <a:pPr algn="ctr"/>
                      <a:r>
                        <a:rPr lang="en-US" dirty="0" smtClean="0"/>
                        <a:t>99</a:t>
                      </a:r>
                      <a:endParaRPr lang="en-US" dirty="0"/>
                    </a:p>
                  </a:txBody>
                  <a:tcPr/>
                </a:tc>
              </a:tr>
            </a:tbl>
          </a:graphicData>
        </a:graphic>
      </p:graphicFrame>
    </p:spTree>
    <p:extLst>
      <p:ext uri="{BB962C8B-B14F-4D97-AF65-F5344CB8AC3E}">
        <p14:creationId xmlns:p14="http://schemas.microsoft.com/office/powerpoint/2010/main" val="65411164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OF QUICKSORT : LEFT PASS</a:t>
            </a:r>
            <a:endParaRPr lang="en-US" dirty="0"/>
          </a:p>
        </p:txBody>
      </p:sp>
      <p:sp>
        <p:nvSpPr>
          <p:cNvPr id="6" name="TextBox 5"/>
          <p:cNvSpPr txBox="1"/>
          <p:nvPr/>
        </p:nvSpPr>
        <p:spPr>
          <a:xfrm>
            <a:off x="533400" y="1981200"/>
            <a:ext cx="8176402" cy="369332"/>
          </a:xfrm>
          <a:prstGeom prst="rect">
            <a:avLst/>
          </a:prstGeom>
          <a:noFill/>
        </p:spPr>
        <p:txBody>
          <a:bodyPr wrap="square" rtlCol="0">
            <a:spAutoFit/>
          </a:bodyPr>
          <a:lstStyle/>
          <a:p>
            <a:pPr algn="r"/>
            <a:r>
              <a:rPr lang="en-US" dirty="0" smtClean="0"/>
              <a:t>23 WITH</a:t>
            </a:r>
            <a:endParaRPr lang="en-US" dirty="0"/>
          </a:p>
        </p:txBody>
      </p:sp>
      <p:sp>
        <p:nvSpPr>
          <p:cNvPr id="8" name="TextBox 7"/>
          <p:cNvSpPr txBox="1"/>
          <p:nvPr/>
        </p:nvSpPr>
        <p:spPr>
          <a:xfrm>
            <a:off x="609600" y="4724400"/>
            <a:ext cx="8176402" cy="369332"/>
          </a:xfrm>
          <a:prstGeom prst="rect">
            <a:avLst/>
          </a:prstGeom>
          <a:noFill/>
        </p:spPr>
        <p:txBody>
          <a:bodyPr wrap="square" rtlCol="0">
            <a:spAutoFit/>
          </a:bodyPr>
          <a:lstStyle/>
          <a:p>
            <a:pPr algn="r"/>
            <a:r>
              <a:rPr lang="en-US" dirty="0" smtClean="0"/>
              <a:t>23 WITH</a:t>
            </a:r>
            <a:endParaRPr lang="en-US" dirty="0"/>
          </a:p>
        </p:txBody>
      </p:sp>
      <p:graphicFrame>
        <p:nvGraphicFramePr>
          <p:cNvPr id="13" name="Content Placeholder 3"/>
          <p:cNvGraphicFramePr>
            <a:graphicFrameLocks/>
          </p:cNvGraphicFramePr>
          <p:nvPr>
            <p:extLst>
              <p:ext uri="{D42A27DB-BD31-4B8C-83A1-F6EECF244321}">
                <p14:modId xmlns:p14="http://schemas.microsoft.com/office/powerpoint/2010/main" val="3190981842"/>
              </p:ext>
            </p:extLst>
          </p:nvPr>
        </p:nvGraphicFramePr>
        <p:xfrm>
          <a:off x="457200" y="25146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chemeClr val="tx1"/>
                          </a:solidFill>
                        </a:rPr>
                        <a:t>1</a:t>
                      </a:r>
                      <a:endParaRPr lang="en-US" dirty="0">
                        <a:solidFill>
                          <a:schemeClr val="tx1"/>
                        </a:solidFill>
                      </a:endParaRPr>
                    </a:p>
                  </a:txBody>
                  <a:tcPr>
                    <a:noFill/>
                  </a:tcPr>
                </a:tc>
                <a:tc>
                  <a:txBody>
                    <a:bodyPr/>
                    <a:lstStyle/>
                    <a:p>
                      <a:pPr algn="ctr"/>
                      <a:r>
                        <a:rPr lang="en-US" dirty="0" smtClean="0">
                          <a:solidFill>
                            <a:schemeClr val="tx1"/>
                          </a:solidFill>
                        </a:rPr>
                        <a:t>11</a:t>
                      </a:r>
                      <a:endParaRPr lang="en-US" dirty="0">
                        <a:solidFill>
                          <a:schemeClr val="tx1"/>
                        </a:solidFill>
                      </a:endParaRPr>
                    </a:p>
                  </a:txBody>
                  <a:tcPr>
                    <a:noFill/>
                  </a:tcPr>
                </a:tc>
                <a:tc>
                  <a:txBody>
                    <a:bodyPr/>
                    <a:lstStyle/>
                    <a:p>
                      <a:pPr algn="ctr"/>
                      <a:r>
                        <a:rPr lang="en-US" dirty="0" smtClean="0">
                          <a:solidFill>
                            <a:schemeClr val="tx1"/>
                          </a:solidFill>
                        </a:rPr>
                        <a:t>23</a:t>
                      </a:r>
                      <a:endParaRPr lang="en-US" dirty="0">
                        <a:solidFill>
                          <a:schemeClr val="tx1"/>
                        </a:solidFill>
                      </a:endParaRPr>
                    </a:p>
                  </a:txBody>
                  <a:tcPr/>
                </a:tc>
                <a:tc>
                  <a:txBody>
                    <a:bodyPr/>
                    <a:lstStyle/>
                    <a:p>
                      <a:pPr algn="ctr"/>
                      <a:endParaRPr lang="en-US" dirty="0">
                        <a:solidFill>
                          <a:schemeClr val="tx1"/>
                        </a:solidFill>
                      </a:endParaRPr>
                    </a:p>
                  </a:txBody>
                  <a:tcPr/>
                </a:tc>
                <a:tc>
                  <a:txBody>
                    <a:bodyPr/>
                    <a:lstStyle/>
                    <a:p>
                      <a:pPr algn="ctr"/>
                      <a:r>
                        <a:rPr lang="en-US" dirty="0" smtClean="0">
                          <a:solidFill>
                            <a:schemeClr val="tx1"/>
                          </a:solidFill>
                        </a:rPr>
                        <a:t>34</a:t>
                      </a:r>
                      <a:endParaRPr lang="en-US" dirty="0">
                        <a:solidFill>
                          <a:schemeClr val="tx1"/>
                        </a:solidFill>
                      </a:endParaRPr>
                    </a:p>
                  </a:txBody>
                  <a:tcPr/>
                </a:tc>
                <a:tc>
                  <a:txBody>
                    <a:bodyPr/>
                    <a:lstStyle/>
                    <a:p>
                      <a:pPr algn="ctr"/>
                      <a:r>
                        <a:rPr lang="en-US" dirty="0" smtClean="0">
                          <a:solidFill>
                            <a:schemeClr val="tx1"/>
                          </a:solidFill>
                        </a:rPr>
                        <a:t>40</a:t>
                      </a:r>
                      <a:endParaRPr lang="en-US" dirty="0">
                        <a:solidFill>
                          <a:schemeClr val="tx1"/>
                        </a:solidFill>
                      </a:endParaRPr>
                    </a:p>
                  </a:txBody>
                  <a:tcPr>
                    <a:solidFill>
                      <a:srgbClr val="3366FF"/>
                    </a:solidFill>
                  </a:tcPr>
                </a:tc>
                <a:tc>
                  <a:txBody>
                    <a:bodyPr/>
                    <a:lstStyle/>
                    <a:p>
                      <a:pPr algn="ctr"/>
                      <a:endParaRPr lang="en-US" dirty="0">
                        <a:solidFill>
                          <a:schemeClr val="tx1"/>
                        </a:solidFill>
                      </a:endParaRPr>
                    </a:p>
                  </a:txBody>
                  <a:tcPr/>
                </a:tc>
                <a:tc>
                  <a:txBody>
                    <a:bodyPr/>
                    <a:lstStyle/>
                    <a:p>
                      <a:pPr algn="ctr"/>
                      <a:endParaRPr lang="en-US" dirty="0">
                        <a:solidFill>
                          <a:schemeClr val="tx1"/>
                        </a:solidFill>
                      </a:endParaRPr>
                    </a:p>
                  </a:txBody>
                  <a:tcPr/>
                </a:tc>
                <a:tc>
                  <a:txBody>
                    <a:bodyPr/>
                    <a:lstStyle/>
                    <a:p>
                      <a:pPr algn="ctr"/>
                      <a:endParaRPr lang="en-US" dirty="0">
                        <a:solidFill>
                          <a:schemeClr val="tx1"/>
                        </a:solidFill>
                      </a:endParaRPr>
                    </a:p>
                  </a:txBody>
                  <a:tcPr/>
                </a:tc>
              </a:tr>
            </a:tbl>
          </a:graphicData>
        </a:graphic>
      </p:graphicFrame>
      <p:graphicFrame>
        <p:nvGraphicFramePr>
          <p:cNvPr id="14" name="Content Placeholder 3"/>
          <p:cNvGraphicFramePr>
            <a:graphicFrameLocks/>
          </p:cNvGraphicFramePr>
          <p:nvPr>
            <p:extLst>
              <p:ext uri="{D42A27DB-BD31-4B8C-83A1-F6EECF244321}">
                <p14:modId xmlns:p14="http://schemas.microsoft.com/office/powerpoint/2010/main" val="3971676620"/>
              </p:ext>
            </p:extLst>
          </p:nvPr>
        </p:nvGraphicFramePr>
        <p:xfrm>
          <a:off x="533400" y="52578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rgbClr val="000000"/>
                          </a:solidFill>
                        </a:rPr>
                        <a:t>1</a:t>
                      </a:r>
                      <a:endParaRPr lang="en-US" dirty="0">
                        <a:solidFill>
                          <a:srgbClr val="000000"/>
                        </a:solidFill>
                      </a:endParaRPr>
                    </a:p>
                  </a:txBody>
                  <a:tcPr>
                    <a:solidFill>
                      <a:srgbClr val="FFFFFF"/>
                    </a:solidFill>
                  </a:tcPr>
                </a:tc>
                <a:tc>
                  <a:txBody>
                    <a:bodyPr/>
                    <a:lstStyle/>
                    <a:p>
                      <a:pPr algn="ctr"/>
                      <a:r>
                        <a:rPr lang="en-US" dirty="0" smtClean="0">
                          <a:solidFill>
                            <a:srgbClr val="000000"/>
                          </a:solidFill>
                        </a:rPr>
                        <a:t>11</a:t>
                      </a:r>
                      <a:endParaRPr lang="en-US" dirty="0">
                        <a:solidFill>
                          <a:srgbClr val="000000"/>
                        </a:solidFill>
                      </a:endParaRPr>
                    </a:p>
                  </a:txBody>
                  <a:tcPr>
                    <a:solidFill>
                      <a:srgbClr val="FFFFFF"/>
                    </a:solidFill>
                  </a:tcPr>
                </a:tc>
                <a:tc>
                  <a:txBody>
                    <a:bodyPr/>
                    <a:lstStyle/>
                    <a:p>
                      <a:pPr algn="ctr"/>
                      <a:r>
                        <a:rPr lang="en-US" dirty="0" smtClean="0"/>
                        <a:t>8</a:t>
                      </a:r>
                      <a:endParaRPr lang="en-US" dirty="0"/>
                    </a:p>
                  </a:txBody>
                  <a:tcPr/>
                </a:tc>
                <a:tc>
                  <a:txBody>
                    <a:bodyPr/>
                    <a:lstStyle/>
                    <a:p>
                      <a:pPr algn="ctr"/>
                      <a:r>
                        <a:rPr lang="en-US" dirty="0" smtClean="0"/>
                        <a:t>23</a:t>
                      </a:r>
                      <a:endParaRPr lang="en-US" dirty="0"/>
                    </a:p>
                  </a:txBody>
                  <a:tcPr>
                    <a:solidFill>
                      <a:srgbClr val="3366FF"/>
                    </a:solidFill>
                  </a:tcPr>
                </a:tc>
                <a:tc>
                  <a:txBody>
                    <a:bodyPr/>
                    <a:lstStyle/>
                    <a:p>
                      <a:pPr algn="ctr"/>
                      <a:r>
                        <a:rPr lang="en-US" dirty="0" smtClean="0"/>
                        <a:t>34</a:t>
                      </a:r>
                      <a:endParaRPr lang="en-US" dirty="0"/>
                    </a:p>
                  </a:txBody>
                  <a:tcPr>
                    <a:solidFill>
                      <a:srgbClr val="3366FF"/>
                    </a:solidFill>
                  </a:tcPr>
                </a:tc>
                <a:tc>
                  <a:txBody>
                    <a:bodyPr/>
                    <a:lstStyle/>
                    <a:p>
                      <a:pPr algn="ctr"/>
                      <a:r>
                        <a:rPr lang="en-US" dirty="0" smtClean="0"/>
                        <a:t>40</a:t>
                      </a:r>
                      <a:endParaRPr lang="en-US" dirty="0"/>
                    </a:p>
                  </a:txBody>
                  <a:tcPr>
                    <a:solidFill>
                      <a:srgbClr val="3366FF"/>
                    </a:solidFill>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r>
            </a:tbl>
          </a:graphicData>
        </a:graphic>
      </p:graphicFrame>
      <p:graphicFrame>
        <p:nvGraphicFramePr>
          <p:cNvPr id="10" name="Content Placeholder 3"/>
          <p:cNvGraphicFramePr>
            <a:graphicFrameLocks/>
          </p:cNvGraphicFramePr>
          <p:nvPr>
            <p:extLst>
              <p:ext uri="{D42A27DB-BD31-4B8C-83A1-F6EECF244321}">
                <p14:modId xmlns:p14="http://schemas.microsoft.com/office/powerpoint/2010/main" val="1780014509"/>
              </p:ext>
            </p:extLst>
          </p:nvPr>
        </p:nvGraphicFramePr>
        <p:xfrm>
          <a:off x="533400" y="43434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rgbClr val="FFFFFF"/>
                          </a:solidFill>
                        </a:rPr>
                        <a:t>23</a:t>
                      </a:r>
                      <a:endParaRPr lang="en-US" dirty="0">
                        <a:solidFill>
                          <a:srgbClr val="FFFFFF"/>
                        </a:solidFill>
                      </a:endParaRPr>
                    </a:p>
                  </a:txBody>
                  <a:tcPr>
                    <a:solidFill>
                      <a:srgbClr val="000000"/>
                    </a:solidFill>
                  </a:tcPr>
                </a:tc>
                <a:tc>
                  <a:txBody>
                    <a:bodyPr/>
                    <a:lstStyle/>
                    <a:p>
                      <a:pPr algn="ctr"/>
                      <a:r>
                        <a:rPr lang="en-US" dirty="0" smtClean="0">
                          <a:solidFill>
                            <a:srgbClr val="000000"/>
                          </a:solidFill>
                        </a:rPr>
                        <a:t>34</a:t>
                      </a:r>
                      <a:endParaRPr lang="en-US" dirty="0">
                        <a:solidFill>
                          <a:srgbClr val="000000"/>
                        </a:solidFill>
                      </a:endParaRPr>
                    </a:p>
                  </a:txBody>
                  <a:tcPr>
                    <a:solidFill>
                      <a:srgbClr val="FFFFFF"/>
                    </a:solidFill>
                  </a:tcPr>
                </a:tc>
                <a:tc>
                  <a:txBody>
                    <a:bodyPr/>
                    <a:lstStyle/>
                    <a:p>
                      <a:pPr algn="ctr"/>
                      <a:r>
                        <a:rPr lang="en-US" dirty="0" smtClean="0"/>
                        <a:t>1</a:t>
                      </a:r>
                      <a:endParaRPr lang="en-US" dirty="0"/>
                    </a:p>
                  </a:txBody>
                  <a:tcPr/>
                </a:tc>
                <a:tc>
                  <a:txBody>
                    <a:bodyPr/>
                    <a:lstStyle/>
                    <a:p>
                      <a:pPr algn="ctr"/>
                      <a:r>
                        <a:rPr lang="en-US" dirty="0" smtClean="0"/>
                        <a:t>11</a:t>
                      </a:r>
                      <a:endParaRPr lang="en-US" dirty="0"/>
                    </a:p>
                  </a:txBody>
                  <a:tcPr/>
                </a:tc>
                <a:tc>
                  <a:txBody>
                    <a:bodyPr/>
                    <a:lstStyle/>
                    <a:p>
                      <a:pPr algn="ctr"/>
                      <a:r>
                        <a:rPr lang="en-US" dirty="0" smtClean="0"/>
                        <a:t>8</a:t>
                      </a:r>
                      <a:endParaRPr lang="en-US" dirty="0"/>
                    </a:p>
                  </a:txBody>
                  <a:tcPr>
                    <a:solidFill>
                      <a:srgbClr val="FFFF00"/>
                    </a:solidFill>
                  </a:tcPr>
                </a:tc>
                <a:tc>
                  <a:txBody>
                    <a:bodyPr/>
                    <a:lstStyle/>
                    <a:p>
                      <a:pPr algn="ctr"/>
                      <a:r>
                        <a:rPr lang="en-US" dirty="0" smtClean="0"/>
                        <a:t>40</a:t>
                      </a:r>
                      <a:endParaRPr lang="en-US" dirty="0"/>
                    </a:p>
                  </a:txBody>
                  <a:tcPr>
                    <a:solidFill>
                      <a:srgbClr val="3366FF"/>
                    </a:solidFill>
                  </a:tcPr>
                </a:tc>
                <a:tc>
                  <a:txBody>
                    <a:bodyPr/>
                    <a:lstStyle/>
                    <a:p>
                      <a:pPr algn="ctr"/>
                      <a:r>
                        <a:rPr lang="en-US" dirty="0" smtClean="0"/>
                        <a:t>57</a:t>
                      </a:r>
                      <a:endParaRPr lang="en-US" dirty="0"/>
                    </a:p>
                  </a:txBody>
                  <a:tcPr/>
                </a:tc>
                <a:tc>
                  <a:txBody>
                    <a:bodyPr/>
                    <a:lstStyle/>
                    <a:p>
                      <a:pPr algn="ctr"/>
                      <a:r>
                        <a:rPr lang="en-US" dirty="0" smtClean="0"/>
                        <a:t>66</a:t>
                      </a:r>
                      <a:endParaRPr lang="en-US" dirty="0"/>
                    </a:p>
                  </a:txBody>
                  <a:tcPr/>
                </a:tc>
                <a:tc>
                  <a:txBody>
                    <a:bodyPr/>
                    <a:lstStyle/>
                    <a:p>
                      <a:pPr algn="ctr"/>
                      <a:r>
                        <a:rPr lang="en-US" dirty="0" smtClean="0"/>
                        <a:t>99</a:t>
                      </a:r>
                      <a:endParaRPr lang="en-US" dirty="0"/>
                    </a:p>
                  </a:txBody>
                  <a:tcPr/>
                </a:tc>
              </a:tr>
            </a:tbl>
          </a:graphicData>
        </a:graphic>
      </p:graphicFrame>
      <p:graphicFrame>
        <p:nvGraphicFramePr>
          <p:cNvPr id="11" name="Content Placeholder 3"/>
          <p:cNvGraphicFramePr>
            <a:graphicFrameLocks/>
          </p:cNvGraphicFramePr>
          <p:nvPr>
            <p:extLst>
              <p:ext uri="{D42A27DB-BD31-4B8C-83A1-F6EECF244321}">
                <p14:modId xmlns:p14="http://schemas.microsoft.com/office/powerpoint/2010/main" val="3977107755"/>
              </p:ext>
            </p:extLst>
          </p:nvPr>
        </p:nvGraphicFramePr>
        <p:xfrm>
          <a:off x="457200" y="16002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chemeClr val="bg1"/>
                          </a:solidFill>
                        </a:rPr>
                        <a:t>23</a:t>
                      </a:r>
                      <a:endParaRPr lang="en-US" dirty="0">
                        <a:solidFill>
                          <a:schemeClr val="bg1"/>
                        </a:solidFill>
                      </a:endParaRPr>
                    </a:p>
                  </a:txBody>
                  <a:tcPr>
                    <a:solidFill>
                      <a:schemeClr val="tx1"/>
                    </a:solidFill>
                  </a:tcPr>
                </a:tc>
                <a:tc>
                  <a:txBody>
                    <a:bodyPr/>
                    <a:lstStyle/>
                    <a:p>
                      <a:pPr algn="ctr"/>
                      <a:r>
                        <a:rPr lang="en-US" dirty="0" smtClean="0">
                          <a:solidFill>
                            <a:srgbClr val="000000"/>
                          </a:solidFill>
                        </a:rPr>
                        <a:t>34</a:t>
                      </a:r>
                      <a:endParaRPr lang="en-US" dirty="0">
                        <a:solidFill>
                          <a:srgbClr val="000000"/>
                        </a:solidFill>
                      </a:endParaRPr>
                    </a:p>
                  </a:txBody>
                  <a:tcPr>
                    <a:solidFill>
                      <a:srgbClr val="FFFFFF"/>
                    </a:solidFill>
                  </a:tcPr>
                </a:tc>
                <a:tc>
                  <a:txBody>
                    <a:bodyPr/>
                    <a:lstStyle/>
                    <a:p>
                      <a:pPr algn="ctr"/>
                      <a:r>
                        <a:rPr lang="en-US" dirty="0" smtClean="0"/>
                        <a:t>1</a:t>
                      </a:r>
                      <a:endParaRPr lang="en-US" dirty="0"/>
                    </a:p>
                  </a:txBody>
                  <a:tcPr/>
                </a:tc>
                <a:tc>
                  <a:txBody>
                    <a:bodyPr/>
                    <a:lstStyle/>
                    <a:p>
                      <a:pPr algn="ctr"/>
                      <a:r>
                        <a:rPr lang="en-US" dirty="0" smtClean="0"/>
                        <a:t>11</a:t>
                      </a:r>
                      <a:endParaRPr lang="en-US" dirty="0"/>
                    </a:p>
                  </a:txBody>
                  <a:tcPr>
                    <a:solidFill>
                      <a:srgbClr val="FFFF00"/>
                    </a:solidFill>
                  </a:tcPr>
                </a:tc>
                <a:tc>
                  <a:txBody>
                    <a:bodyPr/>
                    <a:lstStyle/>
                    <a:p>
                      <a:pPr algn="ctr"/>
                      <a:r>
                        <a:rPr lang="en-US" dirty="0" smtClean="0"/>
                        <a:t>8</a:t>
                      </a:r>
                      <a:endParaRPr lang="en-US" dirty="0"/>
                    </a:p>
                  </a:txBody>
                  <a:tcPr/>
                </a:tc>
                <a:tc>
                  <a:txBody>
                    <a:bodyPr/>
                    <a:lstStyle/>
                    <a:p>
                      <a:pPr algn="ctr"/>
                      <a:r>
                        <a:rPr lang="en-US" dirty="0" smtClean="0"/>
                        <a:t>40</a:t>
                      </a:r>
                      <a:endParaRPr lang="en-US" dirty="0"/>
                    </a:p>
                  </a:txBody>
                  <a:tcPr>
                    <a:solidFill>
                      <a:srgbClr val="3366FF"/>
                    </a:solidFill>
                  </a:tcPr>
                </a:tc>
                <a:tc>
                  <a:txBody>
                    <a:bodyPr/>
                    <a:lstStyle/>
                    <a:p>
                      <a:pPr algn="ctr"/>
                      <a:r>
                        <a:rPr lang="en-US" dirty="0" smtClean="0"/>
                        <a:t>57</a:t>
                      </a:r>
                      <a:endParaRPr lang="en-US" dirty="0"/>
                    </a:p>
                  </a:txBody>
                  <a:tcPr/>
                </a:tc>
                <a:tc>
                  <a:txBody>
                    <a:bodyPr/>
                    <a:lstStyle/>
                    <a:p>
                      <a:pPr algn="ctr"/>
                      <a:r>
                        <a:rPr lang="en-US" dirty="0" smtClean="0"/>
                        <a:t>66</a:t>
                      </a:r>
                      <a:endParaRPr lang="en-US" dirty="0"/>
                    </a:p>
                  </a:txBody>
                  <a:tcPr/>
                </a:tc>
                <a:tc>
                  <a:txBody>
                    <a:bodyPr/>
                    <a:lstStyle/>
                    <a:p>
                      <a:pPr algn="ctr"/>
                      <a:r>
                        <a:rPr lang="en-US" dirty="0" smtClean="0"/>
                        <a:t>99</a:t>
                      </a:r>
                      <a:endParaRPr lang="en-US" dirty="0"/>
                    </a:p>
                  </a:txBody>
                  <a:tcPr/>
                </a:tc>
              </a:tr>
            </a:tbl>
          </a:graphicData>
        </a:graphic>
      </p:graphicFrame>
      <p:sp>
        <p:nvSpPr>
          <p:cNvPr id="9" name="TextBox 8"/>
          <p:cNvSpPr txBox="1"/>
          <p:nvPr/>
        </p:nvSpPr>
        <p:spPr>
          <a:xfrm>
            <a:off x="533400" y="5791200"/>
            <a:ext cx="8090338" cy="923330"/>
          </a:xfrm>
          <a:prstGeom prst="rect">
            <a:avLst/>
          </a:prstGeom>
          <a:noFill/>
        </p:spPr>
        <p:txBody>
          <a:bodyPr wrap="none" rtlCol="0">
            <a:spAutoFit/>
          </a:bodyPr>
          <a:lstStyle/>
          <a:p>
            <a:r>
              <a:rPr lang="en-US" dirty="0" smtClean="0"/>
              <a:t>23 AND 34 ARE SORTED</a:t>
            </a:r>
          </a:p>
          <a:p>
            <a:r>
              <a:rPr lang="en-US" dirty="0" smtClean="0"/>
              <a:t>IF THERE IS ONLY ONE ELEMENT. THERE IS NO NEED FOR SORTING</a:t>
            </a:r>
          </a:p>
          <a:p>
            <a:endParaRPr lang="en-US" dirty="0"/>
          </a:p>
        </p:txBody>
      </p:sp>
    </p:spTree>
    <p:extLst>
      <p:ext uri="{BB962C8B-B14F-4D97-AF65-F5344CB8AC3E}">
        <p14:creationId xmlns:p14="http://schemas.microsoft.com/office/powerpoint/2010/main" val="193615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OF QUICKSORT : LEFT PASS</a:t>
            </a:r>
            <a:endParaRPr lang="en-US" dirty="0"/>
          </a:p>
        </p:txBody>
      </p:sp>
      <p:sp>
        <p:nvSpPr>
          <p:cNvPr id="6" name="TextBox 5"/>
          <p:cNvSpPr txBox="1"/>
          <p:nvPr/>
        </p:nvSpPr>
        <p:spPr>
          <a:xfrm>
            <a:off x="533400" y="1981200"/>
            <a:ext cx="8176402" cy="369332"/>
          </a:xfrm>
          <a:prstGeom prst="rect">
            <a:avLst/>
          </a:prstGeom>
          <a:noFill/>
        </p:spPr>
        <p:txBody>
          <a:bodyPr wrap="square" rtlCol="0">
            <a:spAutoFit/>
          </a:bodyPr>
          <a:lstStyle/>
          <a:p>
            <a:pPr algn="r"/>
            <a:r>
              <a:rPr lang="en-US" dirty="0"/>
              <a:t>1</a:t>
            </a:r>
            <a:r>
              <a:rPr lang="en-US" dirty="0" smtClean="0"/>
              <a:t> WITH</a:t>
            </a:r>
            <a:endParaRPr lang="en-US" dirty="0"/>
          </a:p>
        </p:txBody>
      </p:sp>
      <p:sp>
        <p:nvSpPr>
          <p:cNvPr id="8" name="TextBox 7"/>
          <p:cNvSpPr txBox="1"/>
          <p:nvPr/>
        </p:nvSpPr>
        <p:spPr>
          <a:xfrm>
            <a:off x="609600" y="4724400"/>
            <a:ext cx="8176402" cy="369332"/>
          </a:xfrm>
          <a:prstGeom prst="rect">
            <a:avLst/>
          </a:prstGeom>
          <a:noFill/>
        </p:spPr>
        <p:txBody>
          <a:bodyPr wrap="square" rtlCol="0">
            <a:spAutoFit/>
          </a:bodyPr>
          <a:lstStyle/>
          <a:p>
            <a:pPr algn="r"/>
            <a:r>
              <a:rPr lang="en-US" dirty="0"/>
              <a:t>1</a:t>
            </a:r>
            <a:r>
              <a:rPr lang="en-US" dirty="0" smtClean="0"/>
              <a:t> WITH</a:t>
            </a:r>
            <a:endParaRPr lang="en-US" dirty="0"/>
          </a:p>
        </p:txBody>
      </p:sp>
      <p:graphicFrame>
        <p:nvGraphicFramePr>
          <p:cNvPr id="13" name="Content Placeholder 3"/>
          <p:cNvGraphicFramePr>
            <a:graphicFrameLocks/>
          </p:cNvGraphicFramePr>
          <p:nvPr>
            <p:extLst>
              <p:ext uri="{D42A27DB-BD31-4B8C-83A1-F6EECF244321}">
                <p14:modId xmlns:p14="http://schemas.microsoft.com/office/powerpoint/2010/main" val="2303841520"/>
              </p:ext>
            </p:extLst>
          </p:nvPr>
        </p:nvGraphicFramePr>
        <p:xfrm>
          <a:off x="457200" y="25146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chemeClr val="tx1"/>
                          </a:solidFill>
                        </a:rPr>
                        <a:t>1</a:t>
                      </a:r>
                      <a:endParaRPr lang="en-US" dirty="0">
                        <a:solidFill>
                          <a:schemeClr val="tx1"/>
                        </a:solidFill>
                      </a:endParaRPr>
                    </a:p>
                  </a:txBody>
                  <a:tcPr>
                    <a:noFill/>
                  </a:tcPr>
                </a:tc>
                <a:tc>
                  <a:txBody>
                    <a:bodyPr/>
                    <a:lstStyle/>
                    <a:p>
                      <a:pPr algn="ctr"/>
                      <a:endParaRPr lang="en-US" dirty="0">
                        <a:solidFill>
                          <a:schemeClr val="tx1"/>
                        </a:solidFill>
                      </a:endParaRPr>
                    </a:p>
                  </a:txBody>
                  <a:tcPr>
                    <a:noFill/>
                  </a:tcPr>
                </a:tc>
                <a:tc>
                  <a:txBody>
                    <a:bodyPr/>
                    <a:lstStyle/>
                    <a:p>
                      <a:pPr algn="ctr"/>
                      <a:r>
                        <a:rPr lang="en-US" dirty="0" smtClean="0">
                          <a:solidFill>
                            <a:schemeClr val="tx1"/>
                          </a:solidFill>
                        </a:rPr>
                        <a:t>11</a:t>
                      </a:r>
                      <a:endParaRPr lang="en-US" dirty="0">
                        <a:solidFill>
                          <a:schemeClr val="tx1"/>
                        </a:solidFill>
                      </a:endParaRPr>
                    </a:p>
                  </a:txBody>
                  <a:tcPr/>
                </a:tc>
                <a:tc>
                  <a:txBody>
                    <a:bodyPr/>
                    <a:lstStyle/>
                    <a:p>
                      <a:pPr algn="ctr"/>
                      <a:r>
                        <a:rPr lang="en-US" dirty="0" smtClean="0">
                          <a:solidFill>
                            <a:schemeClr val="tx1"/>
                          </a:solidFill>
                        </a:rPr>
                        <a:t>23</a:t>
                      </a:r>
                      <a:endParaRPr lang="en-US" dirty="0">
                        <a:solidFill>
                          <a:schemeClr val="tx1"/>
                        </a:solidFill>
                      </a:endParaRPr>
                    </a:p>
                  </a:txBody>
                  <a:tcPr>
                    <a:solidFill>
                      <a:srgbClr val="3366FF"/>
                    </a:solidFill>
                  </a:tcPr>
                </a:tc>
                <a:tc>
                  <a:txBody>
                    <a:bodyPr/>
                    <a:lstStyle/>
                    <a:p>
                      <a:pPr algn="ctr"/>
                      <a:r>
                        <a:rPr lang="en-US" dirty="0" smtClean="0">
                          <a:solidFill>
                            <a:schemeClr val="tx1"/>
                          </a:solidFill>
                        </a:rPr>
                        <a:t>34</a:t>
                      </a:r>
                      <a:endParaRPr lang="en-US" dirty="0">
                        <a:solidFill>
                          <a:schemeClr val="tx1"/>
                        </a:solidFill>
                      </a:endParaRPr>
                    </a:p>
                  </a:txBody>
                  <a:tcPr>
                    <a:solidFill>
                      <a:srgbClr val="3366FF"/>
                    </a:solidFill>
                  </a:tcPr>
                </a:tc>
                <a:tc>
                  <a:txBody>
                    <a:bodyPr/>
                    <a:lstStyle/>
                    <a:p>
                      <a:pPr algn="ctr"/>
                      <a:r>
                        <a:rPr lang="en-US" dirty="0" smtClean="0">
                          <a:solidFill>
                            <a:schemeClr val="tx1"/>
                          </a:solidFill>
                        </a:rPr>
                        <a:t>40</a:t>
                      </a:r>
                      <a:endParaRPr lang="en-US" dirty="0">
                        <a:solidFill>
                          <a:schemeClr val="tx1"/>
                        </a:solidFill>
                      </a:endParaRPr>
                    </a:p>
                  </a:txBody>
                  <a:tcPr>
                    <a:solidFill>
                      <a:srgbClr val="3366FF"/>
                    </a:solidFill>
                  </a:tcPr>
                </a:tc>
                <a:tc>
                  <a:txBody>
                    <a:bodyPr/>
                    <a:lstStyle/>
                    <a:p>
                      <a:pPr algn="ctr"/>
                      <a:endParaRPr lang="en-US" dirty="0">
                        <a:solidFill>
                          <a:schemeClr val="tx1"/>
                        </a:solidFill>
                      </a:endParaRPr>
                    </a:p>
                  </a:txBody>
                  <a:tcPr/>
                </a:tc>
                <a:tc>
                  <a:txBody>
                    <a:bodyPr/>
                    <a:lstStyle/>
                    <a:p>
                      <a:pPr algn="ctr"/>
                      <a:endParaRPr lang="en-US" dirty="0">
                        <a:solidFill>
                          <a:schemeClr val="tx1"/>
                        </a:solidFill>
                      </a:endParaRPr>
                    </a:p>
                  </a:txBody>
                  <a:tcPr/>
                </a:tc>
                <a:tc>
                  <a:txBody>
                    <a:bodyPr/>
                    <a:lstStyle/>
                    <a:p>
                      <a:pPr algn="ctr"/>
                      <a:endParaRPr lang="en-US" dirty="0">
                        <a:solidFill>
                          <a:schemeClr val="tx1"/>
                        </a:solidFill>
                      </a:endParaRPr>
                    </a:p>
                  </a:txBody>
                  <a:tcPr/>
                </a:tc>
              </a:tr>
            </a:tbl>
          </a:graphicData>
        </a:graphic>
      </p:graphicFrame>
      <p:graphicFrame>
        <p:nvGraphicFramePr>
          <p:cNvPr id="14" name="Content Placeholder 3"/>
          <p:cNvGraphicFramePr>
            <a:graphicFrameLocks/>
          </p:cNvGraphicFramePr>
          <p:nvPr>
            <p:extLst>
              <p:ext uri="{D42A27DB-BD31-4B8C-83A1-F6EECF244321}">
                <p14:modId xmlns:p14="http://schemas.microsoft.com/office/powerpoint/2010/main" val="3772153002"/>
              </p:ext>
            </p:extLst>
          </p:nvPr>
        </p:nvGraphicFramePr>
        <p:xfrm>
          <a:off x="533400" y="52578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rgbClr val="000000"/>
                          </a:solidFill>
                        </a:rPr>
                        <a:t>1</a:t>
                      </a:r>
                      <a:endParaRPr lang="en-US" dirty="0">
                        <a:solidFill>
                          <a:srgbClr val="000000"/>
                        </a:solidFill>
                      </a:endParaRPr>
                    </a:p>
                  </a:txBody>
                  <a:tcPr>
                    <a:solidFill>
                      <a:srgbClr val="3366FF"/>
                    </a:solidFill>
                  </a:tcPr>
                </a:tc>
                <a:tc>
                  <a:txBody>
                    <a:bodyPr/>
                    <a:lstStyle/>
                    <a:p>
                      <a:pPr algn="ctr"/>
                      <a:r>
                        <a:rPr lang="en-US" dirty="0" smtClean="0">
                          <a:solidFill>
                            <a:srgbClr val="000000"/>
                          </a:solidFill>
                        </a:rPr>
                        <a:t>8</a:t>
                      </a:r>
                      <a:endParaRPr lang="en-US" dirty="0">
                        <a:solidFill>
                          <a:srgbClr val="000000"/>
                        </a:solidFill>
                      </a:endParaRPr>
                    </a:p>
                  </a:txBody>
                  <a:tcPr>
                    <a:solidFill>
                      <a:srgbClr val="FFFFFF"/>
                    </a:solidFill>
                  </a:tcPr>
                </a:tc>
                <a:tc>
                  <a:txBody>
                    <a:bodyPr/>
                    <a:lstStyle/>
                    <a:p>
                      <a:pPr algn="ctr"/>
                      <a:r>
                        <a:rPr lang="en-US" dirty="0" smtClean="0"/>
                        <a:t>11</a:t>
                      </a:r>
                      <a:endParaRPr lang="en-US" dirty="0"/>
                    </a:p>
                  </a:txBody>
                  <a:tcPr/>
                </a:tc>
                <a:tc>
                  <a:txBody>
                    <a:bodyPr/>
                    <a:lstStyle/>
                    <a:p>
                      <a:pPr algn="ctr"/>
                      <a:r>
                        <a:rPr lang="en-US" dirty="0" smtClean="0"/>
                        <a:t>23</a:t>
                      </a:r>
                      <a:endParaRPr lang="en-US" dirty="0"/>
                    </a:p>
                  </a:txBody>
                  <a:tcPr>
                    <a:solidFill>
                      <a:srgbClr val="3366FF"/>
                    </a:solidFill>
                  </a:tcPr>
                </a:tc>
                <a:tc>
                  <a:txBody>
                    <a:bodyPr/>
                    <a:lstStyle/>
                    <a:p>
                      <a:pPr algn="ctr"/>
                      <a:r>
                        <a:rPr lang="en-US" dirty="0" smtClean="0"/>
                        <a:t>34</a:t>
                      </a:r>
                      <a:endParaRPr lang="en-US" dirty="0"/>
                    </a:p>
                  </a:txBody>
                  <a:tcPr>
                    <a:solidFill>
                      <a:srgbClr val="3366FF"/>
                    </a:solidFill>
                  </a:tcPr>
                </a:tc>
                <a:tc>
                  <a:txBody>
                    <a:bodyPr/>
                    <a:lstStyle/>
                    <a:p>
                      <a:pPr algn="ctr"/>
                      <a:r>
                        <a:rPr lang="en-US" dirty="0" smtClean="0"/>
                        <a:t>40</a:t>
                      </a:r>
                      <a:endParaRPr lang="en-US" dirty="0"/>
                    </a:p>
                  </a:txBody>
                  <a:tcPr>
                    <a:solidFill>
                      <a:srgbClr val="3366FF"/>
                    </a:solidFill>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r>
            </a:tbl>
          </a:graphicData>
        </a:graphic>
      </p:graphicFrame>
      <p:graphicFrame>
        <p:nvGraphicFramePr>
          <p:cNvPr id="11" name="Content Placeholder 3"/>
          <p:cNvGraphicFramePr>
            <a:graphicFrameLocks/>
          </p:cNvGraphicFramePr>
          <p:nvPr>
            <p:extLst>
              <p:ext uri="{D42A27DB-BD31-4B8C-83A1-F6EECF244321}">
                <p14:modId xmlns:p14="http://schemas.microsoft.com/office/powerpoint/2010/main" val="250503164"/>
              </p:ext>
            </p:extLst>
          </p:nvPr>
        </p:nvGraphicFramePr>
        <p:xfrm>
          <a:off x="457200" y="16002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rgbClr val="FFFFFF"/>
                          </a:solidFill>
                        </a:rPr>
                        <a:t>1</a:t>
                      </a:r>
                      <a:endParaRPr lang="en-US" dirty="0">
                        <a:solidFill>
                          <a:srgbClr val="FFFFFF"/>
                        </a:solidFill>
                      </a:endParaRPr>
                    </a:p>
                  </a:txBody>
                  <a:tcPr>
                    <a:solidFill>
                      <a:srgbClr val="000000"/>
                    </a:solidFill>
                  </a:tcPr>
                </a:tc>
                <a:tc>
                  <a:txBody>
                    <a:bodyPr/>
                    <a:lstStyle/>
                    <a:p>
                      <a:pPr algn="ctr"/>
                      <a:r>
                        <a:rPr lang="en-US" dirty="0" smtClean="0">
                          <a:solidFill>
                            <a:srgbClr val="000000"/>
                          </a:solidFill>
                        </a:rPr>
                        <a:t>11</a:t>
                      </a:r>
                      <a:endParaRPr lang="en-US" dirty="0">
                        <a:solidFill>
                          <a:srgbClr val="000000"/>
                        </a:solidFill>
                      </a:endParaRPr>
                    </a:p>
                  </a:txBody>
                  <a:tcPr>
                    <a:solidFill>
                      <a:srgbClr val="FFFF00"/>
                    </a:solidFill>
                  </a:tcPr>
                </a:tc>
                <a:tc>
                  <a:txBody>
                    <a:bodyPr/>
                    <a:lstStyle/>
                    <a:p>
                      <a:pPr algn="ctr"/>
                      <a:r>
                        <a:rPr lang="en-US" dirty="0" smtClean="0"/>
                        <a:t>8</a:t>
                      </a:r>
                      <a:endParaRPr lang="en-US" dirty="0"/>
                    </a:p>
                  </a:txBody>
                  <a:tcPr/>
                </a:tc>
                <a:tc>
                  <a:txBody>
                    <a:bodyPr/>
                    <a:lstStyle/>
                    <a:p>
                      <a:pPr algn="ctr"/>
                      <a:r>
                        <a:rPr lang="en-US" dirty="0" smtClean="0"/>
                        <a:t>23</a:t>
                      </a:r>
                      <a:endParaRPr lang="en-US" dirty="0"/>
                    </a:p>
                  </a:txBody>
                  <a:tcPr>
                    <a:solidFill>
                      <a:srgbClr val="3366FF"/>
                    </a:solidFill>
                  </a:tcPr>
                </a:tc>
                <a:tc>
                  <a:txBody>
                    <a:bodyPr/>
                    <a:lstStyle/>
                    <a:p>
                      <a:pPr algn="ctr"/>
                      <a:r>
                        <a:rPr lang="en-US" dirty="0" smtClean="0"/>
                        <a:t>34</a:t>
                      </a:r>
                      <a:endParaRPr lang="en-US" dirty="0"/>
                    </a:p>
                  </a:txBody>
                  <a:tcPr>
                    <a:solidFill>
                      <a:srgbClr val="3366FF"/>
                    </a:solidFill>
                  </a:tcPr>
                </a:tc>
                <a:tc>
                  <a:txBody>
                    <a:bodyPr/>
                    <a:lstStyle/>
                    <a:p>
                      <a:pPr algn="ctr"/>
                      <a:r>
                        <a:rPr lang="en-US" dirty="0" smtClean="0"/>
                        <a:t>40</a:t>
                      </a:r>
                      <a:endParaRPr lang="en-US" dirty="0"/>
                    </a:p>
                  </a:txBody>
                  <a:tcPr>
                    <a:solidFill>
                      <a:srgbClr val="3366FF"/>
                    </a:solidFill>
                  </a:tcPr>
                </a:tc>
                <a:tc>
                  <a:txBody>
                    <a:bodyPr/>
                    <a:lstStyle/>
                    <a:p>
                      <a:pPr algn="ctr"/>
                      <a:r>
                        <a:rPr lang="en-US" dirty="0" smtClean="0"/>
                        <a:t>57</a:t>
                      </a:r>
                      <a:endParaRPr lang="en-US" dirty="0"/>
                    </a:p>
                  </a:txBody>
                  <a:tcPr/>
                </a:tc>
                <a:tc>
                  <a:txBody>
                    <a:bodyPr/>
                    <a:lstStyle/>
                    <a:p>
                      <a:pPr algn="ctr"/>
                      <a:r>
                        <a:rPr lang="en-US" dirty="0" smtClean="0"/>
                        <a:t>66</a:t>
                      </a:r>
                      <a:endParaRPr lang="en-US" dirty="0"/>
                    </a:p>
                  </a:txBody>
                  <a:tcPr/>
                </a:tc>
                <a:tc>
                  <a:txBody>
                    <a:bodyPr/>
                    <a:lstStyle/>
                    <a:p>
                      <a:pPr algn="ctr"/>
                      <a:r>
                        <a:rPr lang="en-US" dirty="0" smtClean="0"/>
                        <a:t>99</a:t>
                      </a:r>
                      <a:endParaRPr lang="en-US" dirty="0"/>
                    </a:p>
                  </a:txBody>
                  <a:tcPr/>
                </a:tc>
              </a:tr>
            </a:tbl>
          </a:graphicData>
        </a:graphic>
      </p:graphicFrame>
      <p:graphicFrame>
        <p:nvGraphicFramePr>
          <p:cNvPr id="9" name="Content Placeholder 3"/>
          <p:cNvGraphicFramePr>
            <a:graphicFrameLocks/>
          </p:cNvGraphicFramePr>
          <p:nvPr>
            <p:extLst>
              <p:ext uri="{D42A27DB-BD31-4B8C-83A1-F6EECF244321}">
                <p14:modId xmlns:p14="http://schemas.microsoft.com/office/powerpoint/2010/main" val="525107746"/>
              </p:ext>
            </p:extLst>
          </p:nvPr>
        </p:nvGraphicFramePr>
        <p:xfrm>
          <a:off x="533400" y="42672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rgbClr val="FFFFFF"/>
                          </a:solidFill>
                        </a:rPr>
                        <a:t>1</a:t>
                      </a:r>
                      <a:endParaRPr lang="en-US" dirty="0">
                        <a:solidFill>
                          <a:srgbClr val="FFFFFF"/>
                        </a:solidFill>
                      </a:endParaRPr>
                    </a:p>
                  </a:txBody>
                  <a:tcPr>
                    <a:solidFill>
                      <a:schemeClr val="tx1"/>
                    </a:solidFill>
                  </a:tcPr>
                </a:tc>
                <a:tc>
                  <a:txBody>
                    <a:bodyPr/>
                    <a:lstStyle/>
                    <a:p>
                      <a:pPr algn="ctr"/>
                      <a:r>
                        <a:rPr lang="en-US" dirty="0" smtClean="0">
                          <a:solidFill>
                            <a:srgbClr val="000000"/>
                          </a:solidFill>
                        </a:rPr>
                        <a:t>11</a:t>
                      </a:r>
                      <a:endParaRPr lang="en-US" dirty="0">
                        <a:solidFill>
                          <a:srgbClr val="000000"/>
                        </a:solidFill>
                      </a:endParaRPr>
                    </a:p>
                  </a:txBody>
                  <a:tcPr>
                    <a:noFill/>
                  </a:tcPr>
                </a:tc>
                <a:tc>
                  <a:txBody>
                    <a:bodyPr/>
                    <a:lstStyle/>
                    <a:p>
                      <a:pPr algn="ctr"/>
                      <a:r>
                        <a:rPr lang="en-US" dirty="0" smtClean="0"/>
                        <a:t>8</a:t>
                      </a:r>
                      <a:endParaRPr lang="en-US" dirty="0"/>
                    </a:p>
                  </a:txBody>
                  <a:tcPr>
                    <a:solidFill>
                      <a:srgbClr val="FFFF00"/>
                    </a:solidFill>
                  </a:tcPr>
                </a:tc>
                <a:tc>
                  <a:txBody>
                    <a:bodyPr/>
                    <a:lstStyle/>
                    <a:p>
                      <a:pPr algn="ctr"/>
                      <a:r>
                        <a:rPr lang="en-US" dirty="0" smtClean="0"/>
                        <a:t>23</a:t>
                      </a:r>
                      <a:endParaRPr lang="en-US" dirty="0"/>
                    </a:p>
                  </a:txBody>
                  <a:tcPr>
                    <a:solidFill>
                      <a:srgbClr val="3366FF"/>
                    </a:solidFill>
                  </a:tcPr>
                </a:tc>
                <a:tc>
                  <a:txBody>
                    <a:bodyPr/>
                    <a:lstStyle/>
                    <a:p>
                      <a:pPr algn="ctr"/>
                      <a:r>
                        <a:rPr lang="en-US" dirty="0" smtClean="0"/>
                        <a:t>34</a:t>
                      </a:r>
                      <a:endParaRPr lang="en-US" dirty="0"/>
                    </a:p>
                  </a:txBody>
                  <a:tcPr>
                    <a:solidFill>
                      <a:srgbClr val="3366FF"/>
                    </a:solidFill>
                  </a:tcPr>
                </a:tc>
                <a:tc>
                  <a:txBody>
                    <a:bodyPr/>
                    <a:lstStyle/>
                    <a:p>
                      <a:pPr algn="ctr"/>
                      <a:r>
                        <a:rPr lang="en-US" dirty="0" smtClean="0"/>
                        <a:t>40</a:t>
                      </a:r>
                      <a:endParaRPr lang="en-US" dirty="0"/>
                    </a:p>
                  </a:txBody>
                  <a:tcPr>
                    <a:solidFill>
                      <a:srgbClr val="3366FF"/>
                    </a:solidFill>
                  </a:tcPr>
                </a:tc>
                <a:tc>
                  <a:txBody>
                    <a:bodyPr/>
                    <a:lstStyle/>
                    <a:p>
                      <a:pPr algn="ctr"/>
                      <a:r>
                        <a:rPr lang="en-US" dirty="0" smtClean="0"/>
                        <a:t>57</a:t>
                      </a:r>
                      <a:endParaRPr lang="en-US" dirty="0"/>
                    </a:p>
                  </a:txBody>
                  <a:tcPr/>
                </a:tc>
                <a:tc>
                  <a:txBody>
                    <a:bodyPr/>
                    <a:lstStyle/>
                    <a:p>
                      <a:pPr algn="ctr"/>
                      <a:r>
                        <a:rPr lang="en-US" dirty="0" smtClean="0"/>
                        <a:t>66</a:t>
                      </a:r>
                      <a:endParaRPr lang="en-US" dirty="0"/>
                    </a:p>
                  </a:txBody>
                  <a:tcPr/>
                </a:tc>
                <a:tc>
                  <a:txBody>
                    <a:bodyPr/>
                    <a:lstStyle/>
                    <a:p>
                      <a:pPr algn="ctr"/>
                      <a:r>
                        <a:rPr lang="en-US" dirty="0" smtClean="0"/>
                        <a:t>99</a:t>
                      </a:r>
                      <a:endParaRPr lang="en-US" dirty="0"/>
                    </a:p>
                  </a:txBody>
                  <a:tcPr/>
                </a:tc>
              </a:tr>
            </a:tbl>
          </a:graphicData>
        </a:graphic>
      </p:graphicFrame>
      <p:sp>
        <p:nvSpPr>
          <p:cNvPr id="3" name="TextBox 2"/>
          <p:cNvSpPr txBox="1"/>
          <p:nvPr/>
        </p:nvSpPr>
        <p:spPr>
          <a:xfrm>
            <a:off x="1295400" y="5943600"/>
            <a:ext cx="1674369" cy="369332"/>
          </a:xfrm>
          <a:prstGeom prst="rect">
            <a:avLst/>
          </a:prstGeom>
          <a:noFill/>
        </p:spPr>
        <p:txBody>
          <a:bodyPr wrap="none" rtlCol="0">
            <a:spAutoFit/>
          </a:bodyPr>
          <a:lstStyle/>
          <a:p>
            <a:r>
              <a:rPr lang="en-US" dirty="0" smtClean="0"/>
              <a:t>1 IS SORTED</a:t>
            </a:r>
            <a:endParaRPr lang="en-US" dirty="0"/>
          </a:p>
        </p:txBody>
      </p:sp>
    </p:spTree>
    <p:extLst>
      <p:ext uri="{BB962C8B-B14F-4D97-AF65-F5344CB8AC3E}">
        <p14:creationId xmlns:p14="http://schemas.microsoft.com/office/powerpoint/2010/main" val="4423497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OF QUICKSORT : LEFT PASS</a:t>
            </a:r>
            <a:endParaRPr lang="en-US" dirty="0"/>
          </a:p>
        </p:txBody>
      </p:sp>
      <p:sp>
        <p:nvSpPr>
          <p:cNvPr id="6" name="TextBox 5"/>
          <p:cNvSpPr txBox="1"/>
          <p:nvPr/>
        </p:nvSpPr>
        <p:spPr>
          <a:xfrm>
            <a:off x="533400" y="1981200"/>
            <a:ext cx="8176402" cy="369332"/>
          </a:xfrm>
          <a:prstGeom prst="rect">
            <a:avLst/>
          </a:prstGeom>
          <a:noFill/>
        </p:spPr>
        <p:txBody>
          <a:bodyPr wrap="square" rtlCol="0">
            <a:spAutoFit/>
          </a:bodyPr>
          <a:lstStyle/>
          <a:p>
            <a:pPr algn="r"/>
            <a:r>
              <a:rPr lang="en-US" dirty="0" smtClean="0"/>
              <a:t>8 WITH 11</a:t>
            </a:r>
            <a:endParaRPr lang="en-US" dirty="0"/>
          </a:p>
        </p:txBody>
      </p:sp>
      <p:graphicFrame>
        <p:nvGraphicFramePr>
          <p:cNvPr id="13" name="Content Placeholder 3"/>
          <p:cNvGraphicFramePr>
            <a:graphicFrameLocks/>
          </p:cNvGraphicFramePr>
          <p:nvPr>
            <p:extLst>
              <p:ext uri="{D42A27DB-BD31-4B8C-83A1-F6EECF244321}">
                <p14:modId xmlns:p14="http://schemas.microsoft.com/office/powerpoint/2010/main" val="4049981270"/>
              </p:ext>
            </p:extLst>
          </p:nvPr>
        </p:nvGraphicFramePr>
        <p:xfrm>
          <a:off x="457200" y="25146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chemeClr val="tx1"/>
                          </a:solidFill>
                        </a:rPr>
                        <a:t>1</a:t>
                      </a:r>
                      <a:endParaRPr lang="en-US" dirty="0">
                        <a:solidFill>
                          <a:schemeClr val="tx1"/>
                        </a:solidFill>
                      </a:endParaRPr>
                    </a:p>
                  </a:txBody>
                  <a:tcPr>
                    <a:solidFill>
                      <a:srgbClr val="3366FF"/>
                    </a:solidFill>
                  </a:tcPr>
                </a:tc>
                <a:tc>
                  <a:txBody>
                    <a:bodyPr/>
                    <a:lstStyle/>
                    <a:p>
                      <a:pPr algn="ctr"/>
                      <a:r>
                        <a:rPr lang="en-US" dirty="0" smtClean="0">
                          <a:solidFill>
                            <a:schemeClr val="tx1"/>
                          </a:solidFill>
                        </a:rPr>
                        <a:t>8</a:t>
                      </a:r>
                      <a:endParaRPr lang="en-US" dirty="0">
                        <a:solidFill>
                          <a:schemeClr val="tx1"/>
                        </a:solidFill>
                      </a:endParaRPr>
                    </a:p>
                  </a:txBody>
                  <a:tcPr>
                    <a:solidFill>
                      <a:srgbClr val="3366FF"/>
                    </a:solidFill>
                  </a:tcPr>
                </a:tc>
                <a:tc>
                  <a:txBody>
                    <a:bodyPr/>
                    <a:lstStyle/>
                    <a:p>
                      <a:pPr algn="ctr"/>
                      <a:r>
                        <a:rPr lang="en-US" dirty="0" smtClean="0">
                          <a:solidFill>
                            <a:schemeClr val="tx1"/>
                          </a:solidFill>
                        </a:rPr>
                        <a:t>11</a:t>
                      </a:r>
                      <a:endParaRPr lang="en-US" dirty="0">
                        <a:solidFill>
                          <a:schemeClr val="tx1"/>
                        </a:solidFill>
                      </a:endParaRPr>
                    </a:p>
                  </a:txBody>
                  <a:tcPr>
                    <a:solidFill>
                      <a:srgbClr val="3366FF"/>
                    </a:solidFill>
                  </a:tcPr>
                </a:tc>
                <a:tc>
                  <a:txBody>
                    <a:bodyPr/>
                    <a:lstStyle/>
                    <a:p>
                      <a:pPr algn="ctr"/>
                      <a:r>
                        <a:rPr lang="en-US" dirty="0" smtClean="0">
                          <a:solidFill>
                            <a:schemeClr val="tx1"/>
                          </a:solidFill>
                        </a:rPr>
                        <a:t>23</a:t>
                      </a:r>
                      <a:endParaRPr lang="en-US" dirty="0">
                        <a:solidFill>
                          <a:schemeClr val="tx1"/>
                        </a:solidFill>
                      </a:endParaRPr>
                    </a:p>
                  </a:txBody>
                  <a:tcPr>
                    <a:solidFill>
                      <a:srgbClr val="3366FF"/>
                    </a:solidFill>
                  </a:tcPr>
                </a:tc>
                <a:tc>
                  <a:txBody>
                    <a:bodyPr/>
                    <a:lstStyle/>
                    <a:p>
                      <a:pPr algn="ctr"/>
                      <a:r>
                        <a:rPr lang="en-US" dirty="0" smtClean="0">
                          <a:solidFill>
                            <a:schemeClr val="tx1"/>
                          </a:solidFill>
                        </a:rPr>
                        <a:t>34</a:t>
                      </a:r>
                      <a:endParaRPr lang="en-US" dirty="0">
                        <a:solidFill>
                          <a:schemeClr val="tx1"/>
                        </a:solidFill>
                      </a:endParaRPr>
                    </a:p>
                  </a:txBody>
                  <a:tcPr>
                    <a:solidFill>
                      <a:srgbClr val="3366FF"/>
                    </a:solidFill>
                  </a:tcPr>
                </a:tc>
                <a:tc>
                  <a:txBody>
                    <a:bodyPr/>
                    <a:lstStyle/>
                    <a:p>
                      <a:pPr algn="ctr"/>
                      <a:r>
                        <a:rPr lang="en-US" dirty="0" smtClean="0">
                          <a:solidFill>
                            <a:schemeClr val="tx1"/>
                          </a:solidFill>
                        </a:rPr>
                        <a:t>40</a:t>
                      </a:r>
                      <a:endParaRPr lang="en-US" dirty="0">
                        <a:solidFill>
                          <a:schemeClr val="tx1"/>
                        </a:solidFill>
                      </a:endParaRPr>
                    </a:p>
                  </a:txBody>
                  <a:tcPr>
                    <a:solidFill>
                      <a:srgbClr val="3366FF"/>
                    </a:solidFill>
                  </a:tcPr>
                </a:tc>
                <a:tc>
                  <a:txBody>
                    <a:bodyPr/>
                    <a:lstStyle/>
                    <a:p>
                      <a:pPr algn="ctr"/>
                      <a:endParaRPr lang="en-US" dirty="0">
                        <a:solidFill>
                          <a:schemeClr val="tx1"/>
                        </a:solidFill>
                      </a:endParaRPr>
                    </a:p>
                  </a:txBody>
                  <a:tcPr/>
                </a:tc>
                <a:tc>
                  <a:txBody>
                    <a:bodyPr/>
                    <a:lstStyle/>
                    <a:p>
                      <a:pPr algn="ctr"/>
                      <a:endParaRPr lang="en-US" dirty="0">
                        <a:solidFill>
                          <a:schemeClr val="tx1"/>
                        </a:solidFill>
                      </a:endParaRPr>
                    </a:p>
                  </a:txBody>
                  <a:tcPr/>
                </a:tc>
                <a:tc>
                  <a:txBody>
                    <a:bodyPr/>
                    <a:lstStyle/>
                    <a:p>
                      <a:pPr algn="ctr"/>
                      <a:endParaRPr lang="en-US" dirty="0">
                        <a:solidFill>
                          <a:schemeClr val="tx1"/>
                        </a:solidFill>
                      </a:endParaRPr>
                    </a:p>
                  </a:txBody>
                  <a:tcPr/>
                </a:tc>
              </a:tr>
            </a:tbl>
          </a:graphicData>
        </a:graphic>
      </p:graphicFrame>
      <p:sp>
        <p:nvSpPr>
          <p:cNvPr id="3" name="TextBox 2"/>
          <p:cNvSpPr txBox="1"/>
          <p:nvPr/>
        </p:nvSpPr>
        <p:spPr>
          <a:xfrm>
            <a:off x="1295400" y="3124200"/>
            <a:ext cx="2824135" cy="369332"/>
          </a:xfrm>
          <a:prstGeom prst="rect">
            <a:avLst/>
          </a:prstGeom>
          <a:noFill/>
        </p:spPr>
        <p:txBody>
          <a:bodyPr wrap="none" rtlCol="0">
            <a:spAutoFit/>
          </a:bodyPr>
          <a:lstStyle/>
          <a:p>
            <a:r>
              <a:rPr lang="en-US" dirty="0" smtClean="0"/>
              <a:t>8 AND 11 ARE SORTED</a:t>
            </a:r>
            <a:endParaRPr lang="en-US" dirty="0"/>
          </a:p>
        </p:txBody>
      </p:sp>
      <p:graphicFrame>
        <p:nvGraphicFramePr>
          <p:cNvPr id="10" name="Content Placeholder 3"/>
          <p:cNvGraphicFramePr>
            <a:graphicFrameLocks/>
          </p:cNvGraphicFramePr>
          <p:nvPr>
            <p:extLst>
              <p:ext uri="{D42A27DB-BD31-4B8C-83A1-F6EECF244321}">
                <p14:modId xmlns:p14="http://schemas.microsoft.com/office/powerpoint/2010/main" val="1206428000"/>
              </p:ext>
            </p:extLst>
          </p:nvPr>
        </p:nvGraphicFramePr>
        <p:xfrm>
          <a:off x="457200" y="14478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rgbClr val="000000"/>
                          </a:solidFill>
                        </a:rPr>
                        <a:t>1</a:t>
                      </a:r>
                      <a:endParaRPr lang="en-US" dirty="0">
                        <a:solidFill>
                          <a:srgbClr val="000000"/>
                        </a:solidFill>
                      </a:endParaRPr>
                    </a:p>
                  </a:txBody>
                  <a:tcPr>
                    <a:solidFill>
                      <a:srgbClr val="3366FF"/>
                    </a:solidFill>
                  </a:tcPr>
                </a:tc>
                <a:tc>
                  <a:txBody>
                    <a:bodyPr/>
                    <a:lstStyle/>
                    <a:p>
                      <a:pPr algn="ctr"/>
                      <a:r>
                        <a:rPr lang="en-US" dirty="0" smtClean="0">
                          <a:solidFill>
                            <a:srgbClr val="FFFFFF"/>
                          </a:solidFill>
                        </a:rPr>
                        <a:t>8</a:t>
                      </a:r>
                      <a:endParaRPr lang="en-US" dirty="0">
                        <a:solidFill>
                          <a:srgbClr val="FFFFFF"/>
                        </a:solidFill>
                      </a:endParaRPr>
                    </a:p>
                  </a:txBody>
                  <a:tcPr>
                    <a:solidFill>
                      <a:schemeClr val="tx1"/>
                    </a:solidFill>
                  </a:tcPr>
                </a:tc>
                <a:tc>
                  <a:txBody>
                    <a:bodyPr/>
                    <a:lstStyle/>
                    <a:p>
                      <a:pPr algn="ctr"/>
                      <a:r>
                        <a:rPr lang="en-US" dirty="0" smtClean="0"/>
                        <a:t>11</a:t>
                      </a:r>
                      <a:endParaRPr lang="en-US" dirty="0"/>
                    </a:p>
                  </a:txBody>
                  <a:tcPr>
                    <a:solidFill>
                      <a:srgbClr val="FFFF00"/>
                    </a:solidFill>
                  </a:tcPr>
                </a:tc>
                <a:tc>
                  <a:txBody>
                    <a:bodyPr/>
                    <a:lstStyle/>
                    <a:p>
                      <a:pPr algn="ctr"/>
                      <a:r>
                        <a:rPr lang="en-US" dirty="0" smtClean="0"/>
                        <a:t>23</a:t>
                      </a:r>
                      <a:endParaRPr lang="en-US" dirty="0"/>
                    </a:p>
                  </a:txBody>
                  <a:tcPr>
                    <a:solidFill>
                      <a:srgbClr val="3366FF"/>
                    </a:solidFill>
                  </a:tcPr>
                </a:tc>
                <a:tc>
                  <a:txBody>
                    <a:bodyPr/>
                    <a:lstStyle/>
                    <a:p>
                      <a:pPr algn="ctr"/>
                      <a:r>
                        <a:rPr lang="en-US" dirty="0" smtClean="0"/>
                        <a:t>34</a:t>
                      </a:r>
                      <a:endParaRPr lang="en-US" dirty="0"/>
                    </a:p>
                  </a:txBody>
                  <a:tcPr>
                    <a:solidFill>
                      <a:srgbClr val="3366FF"/>
                    </a:solidFill>
                  </a:tcPr>
                </a:tc>
                <a:tc>
                  <a:txBody>
                    <a:bodyPr/>
                    <a:lstStyle/>
                    <a:p>
                      <a:pPr algn="ctr"/>
                      <a:r>
                        <a:rPr lang="en-US" dirty="0" smtClean="0"/>
                        <a:t>40</a:t>
                      </a:r>
                      <a:endParaRPr lang="en-US" dirty="0"/>
                    </a:p>
                  </a:txBody>
                  <a:tcPr>
                    <a:solidFill>
                      <a:srgbClr val="3366FF"/>
                    </a:solidFill>
                  </a:tcPr>
                </a:tc>
                <a:tc>
                  <a:txBody>
                    <a:bodyPr/>
                    <a:lstStyle/>
                    <a:p>
                      <a:pPr algn="ctr"/>
                      <a:r>
                        <a:rPr lang="en-US" dirty="0" smtClean="0"/>
                        <a:t>57</a:t>
                      </a:r>
                      <a:endParaRPr lang="en-US" dirty="0"/>
                    </a:p>
                  </a:txBody>
                  <a:tcPr/>
                </a:tc>
                <a:tc>
                  <a:txBody>
                    <a:bodyPr/>
                    <a:lstStyle/>
                    <a:p>
                      <a:pPr algn="ctr"/>
                      <a:r>
                        <a:rPr lang="en-US" dirty="0" smtClean="0"/>
                        <a:t>66</a:t>
                      </a:r>
                      <a:endParaRPr lang="en-US" dirty="0"/>
                    </a:p>
                  </a:txBody>
                  <a:tcPr/>
                </a:tc>
                <a:tc>
                  <a:txBody>
                    <a:bodyPr/>
                    <a:lstStyle/>
                    <a:p>
                      <a:pPr algn="ctr"/>
                      <a:r>
                        <a:rPr lang="en-US" dirty="0" smtClean="0"/>
                        <a:t>99</a:t>
                      </a:r>
                      <a:endParaRPr lang="en-US" dirty="0"/>
                    </a:p>
                  </a:txBody>
                  <a:tcPr/>
                </a:tc>
              </a:tr>
            </a:tbl>
          </a:graphicData>
        </a:graphic>
      </p:graphicFrame>
    </p:spTree>
    <p:extLst>
      <p:ext uri="{BB962C8B-B14F-4D97-AF65-F5344CB8AC3E}">
        <p14:creationId xmlns:p14="http://schemas.microsoft.com/office/powerpoint/2010/main" val="30241550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OF QUICKSORT : RIGHT PASS</a:t>
            </a:r>
            <a:endParaRPr lang="en-US" dirty="0"/>
          </a:p>
        </p:txBody>
      </p:sp>
      <p:sp>
        <p:nvSpPr>
          <p:cNvPr id="8" name="TextBox 7"/>
          <p:cNvSpPr txBox="1"/>
          <p:nvPr/>
        </p:nvSpPr>
        <p:spPr>
          <a:xfrm>
            <a:off x="533400" y="2133600"/>
            <a:ext cx="8176402" cy="369332"/>
          </a:xfrm>
          <a:prstGeom prst="rect">
            <a:avLst/>
          </a:prstGeom>
          <a:noFill/>
        </p:spPr>
        <p:txBody>
          <a:bodyPr wrap="square" rtlCol="0">
            <a:spAutoFit/>
          </a:bodyPr>
          <a:lstStyle/>
          <a:p>
            <a:pPr algn="r"/>
            <a:r>
              <a:rPr lang="en-US" dirty="0" smtClean="0"/>
              <a:t>57 WITH</a:t>
            </a:r>
            <a:endParaRPr lang="en-US" dirty="0"/>
          </a:p>
        </p:txBody>
      </p:sp>
      <p:graphicFrame>
        <p:nvGraphicFramePr>
          <p:cNvPr id="14" name="Content Placeholder 3"/>
          <p:cNvGraphicFramePr>
            <a:graphicFrameLocks/>
          </p:cNvGraphicFramePr>
          <p:nvPr>
            <p:extLst>
              <p:ext uri="{D42A27DB-BD31-4B8C-83A1-F6EECF244321}">
                <p14:modId xmlns:p14="http://schemas.microsoft.com/office/powerpoint/2010/main" val="153637795"/>
              </p:ext>
            </p:extLst>
          </p:nvPr>
        </p:nvGraphicFramePr>
        <p:xfrm>
          <a:off x="457200" y="26670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rgbClr val="000000"/>
                          </a:solidFill>
                        </a:rPr>
                        <a:t>1</a:t>
                      </a:r>
                      <a:endParaRPr lang="en-US" dirty="0">
                        <a:solidFill>
                          <a:srgbClr val="000000"/>
                        </a:solidFill>
                      </a:endParaRPr>
                    </a:p>
                  </a:txBody>
                  <a:tcPr>
                    <a:solidFill>
                      <a:srgbClr val="3366FF"/>
                    </a:solidFill>
                  </a:tcPr>
                </a:tc>
                <a:tc>
                  <a:txBody>
                    <a:bodyPr/>
                    <a:lstStyle/>
                    <a:p>
                      <a:pPr algn="ctr"/>
                      <a:r>
                        <a:rPr lang="en-US" dirty="0" smtClean="0">
                          <a:solidFill>
                            <a:srgbClr val="000000"/>
                          </a:solidFill>
                        </a:rPr>
                        <a:t>8</a:t>
                      </a:r>
                      <a:endParaRPr lang="en-US" dirty="0">
                        <a:solidFill>
                          <a:srgbClr val="000000"/>
                        </a:solidFill>
                      </a:endParaRPr>
                    </a:p>
                  </a:txBody>
                  <a:tcPr>
                    <a:solidFill>
                      <a:srgbClr val="3366FF"/>
                    </a:solidFill>
                  </a:tcPr>
                </a:tc>
                <a:tc>
                  <a:txBody>
                    <a:bodyPr/>
                    <a:lstStyle/>
                    <a:p>
                      <a:pPr algn="ctr"/>
                      <a:r>
                        <a:rPr lang="en-US" dirty="0" smtClean="0"/>
                        <a:t>11</a:t>
                      </a:r>
                      <a:endParaRPr lang="en-US" dirty="0"/>
                    </a:p>
                  </a:txBody>
                  <a:tcPr>
                    <a:solidFill>
                      <a:srgbClr val="3366FF"/>
                    </a:solidFill>
                  </a:tcPr>
                </a:tc>
                <a:tc>
                  <a:txBody>
                    <a:bodyPr/>
                    <a:lstStyle/>
                    <a:p>
                      <a:pPr algn="ctr"/>
                      <a:r>
                        <a:rPr lang="en-US" dirty="0" smtClean="0"/>
                        <a:t>23</a:t>
                      </a:r>
                      <a:endParaRPr lang="en-US" dirty="0"/>
                    </a:p>
                  </a:txBody>
                  <a:tcPr>
                    <a:solidFill>
                      <a:srgbClr val="3366FF"/>
                    </a:solidFill>
                  </a:tcPr>
                </a:tc>
                <a:tc>
                  <a:txBody>
                    <a:bodyPr/>
                    <a:lstStyle/>
                    <a:p>
                      <a:pPr algn="ctr"/>
                      <a:r>
                        <a:rPr lang="en-US" dirty="0" smtClean="0"/>
                        <a:t>34</a:t>
                      </a:r>
                      <a:endParaRPr lang="en-US" dirty="0"/>
                    </a:p>
                  </a:txBody>
                  <a:tcPr>
                    <a:solidFill>
                      <a:srgbClr val="3366FF"/>
                    </a:solidFill>
                  </a:tcPr>
                </a:tc>
                <a:tc>
                  <a:txBody>
                    <a:bodyPr/>
                    <a:lstStyle/>
                    <a:p>
                      <a:pPr algn="ctr"/>
                      <a:r>
                        <a:rPr lang="en-US" dirty="0" smtClean="0"/>
                        <a:t>40</a:t>
                      </a:r>
                      <a:endParaRPr lang="en-US" dirty="0"/>
                    </a:p>
                  </a:txBody>
                  <a:tcPr>
                    <a:solidFill>
                      <a:srgbClr val="3366FF"/>
                    </a:solidFill>
                  </a:tcPr>
                </a:tc>
                <a:tc>
                  <a:txBody>
                    <a:bodyPr/>
                    <a:lstStyle/>
                    <a:p>
                      <a:pPr algn="ctr"/>
                      <a:r>
                        <a:rPr lang="en-US" dirty="0" smtClean="0"/>
                        <a:t>57</a:t>
                      </a:r>
                      <a:endParaRPr lang="en-US" dirty="0"/>
                    </a:p>
                  </a:txBody>
                  <a:tcPr/>
                </a:tc>
                <a:tc>
                  <a:txBody>
                    <a:bodyPr/>
                    <a:lstStyle/>
                    <a:p>
                      <a:pPr algn="ctr"/>
                      <a:endParaRPr lang="en-US" dirty="0"/>
                    </a:p>
                  </a:txBody>
                  <a:tcPr/>
                </a:tc>
                <a:tc>
                  <a:txBody>
                    <a:bodyPr/>
                    <a:lstStyle/>
                    <a:p>
                      <a:pPr algn="ctr"/>
                      <a:r>
                        <a:rPr lang="en-US" dirty="0" smtClean="0"/>
                        <a:t>66</a:t>
                      </a:r>
                      <a:endParaRPr lang="en-US" dirty="0"/>
                    </a:p>
                  </a:txBody>
                  <a:tcPr/>
                </a:tc>
              </a:tr>
            </a:tbl>
          </a:graphicData>
        </a:graphic>
      </p:graphicFrame>
      <p:graphicFrame>
        <p:nvGraphicFramePr>
          <p:cNvPr id="12" name="Content Placeholder 3"/>
          <p:cNvGraphicFramePr>
            <a:graphicFrameLocks/>
          </p:cNvGraphicFramePr>
          <p:nvPr>
            <p:extLst>
              <p:ext uri="{D42A27DB-BD31-4B8C-83A1-F6EECF244321}">
                <p14:modId xmlns:p14="http://schemas.microsoft.com/office/powerpoint/2010/main" val="592307383"/>
              </p:ext>
            </p:extLst>
          </p:nvPr>
        </p:nvGraphicFramePr>
        <p:xfrm>
          <a:off x="457200" y="16764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rgbClr val="000000"/>
                          </a:solidFill>
                        </a:rPr>
                        <a:t>1</a:t>
                      </a:r>
                      <a:endParaRPr lang="en-US" dirty="0">
                        <a:solidFill>
                          <a:srgbClr val="000000"/>
                        </a:solidFill>
                      </a:endParaRPr>
                    </a:p>
                  </a:txBody>
                  <a:tcPr>
                    <a:solidFill>
                      <a:srgbClr val="3366FF"/>
                    </a:solidFill>
                  </a:tcPr>
                </a:tc>
                <a:tc>
                  <a:txBody>
                    <a:bodyPr/>
                    <a:lstStyle/>
                    <a:p>
                      <a:pPr algn="ctr"/>
                      <a:r>
                        <a:rPr lang="en-US" dirty="0" smtClean="0">
                          <a:solidFill>
                            <a:srgbClr val="000000"/>
                          </a:solidFill>
                        </a:rPr>
                        <a:t>8</a:t>
                      </a:r>
                      <a:endParaRPr lang="en-US" dirty="0">
                        <a:solidFill>
                          <a:srgbClr val="000000"/>
                        </a:solidFill>
                      </a:endParaRPr>
                    </a:p>
                  </a:txBody>
                  <a:tcPr>
                    <a:solidFill>
                      <a:srgbClr val="3366FF"/>
                    </a:solidFill>
                  </a:tcPr>
                </a:tc>
                <a:tc>
                  <a:txBody>
                    <a:bodyPr/>
                    <a:lstStyle/>
                    <a:p>
                      <a:pPr algn="ctr"/>
                      <a:r>
                        <a:rPr lang="en-US" dirty="0" smtClean="0"/>
                        <a:t>11</a:t>
                      </a:r>
                      <a:endParaRPr lang="en-US" dirty="0"/>
                    </a:p>
                  </a:txBody>
                  <a:tcPr>
                    <a:solidFill>
                      <a:srgbClr val="3366FF"/>
                    </a:solidFill>
                  </a:tcPr>
                </a:tc>
                <a:tc>
                  <a:txBody>
                    <a:bodyPr/>
                    <a:lstStyle/>
                    <a:p>
                      <a:pPr algn="ctr"/>
                      <a:r>
                        <a:rPr lang="en-US" dirty="0" smtClean="0"/>
                        <a:t>23</a:t>
                      </a:r>
                      <a:endParaRPr lang="en-US" dirty="0"/>
                    </a:p>
                  </a:txBody>
                  <a:tcPr>
                    <a:solidFill>
                      <a:srgbClr val="3366FF"/>
                    </a:solidFill>
                  </a:tcPr>
                </a:tc>
                <a:tc>
                  <a:txBody>
                    <a:bodyPr/>
                    <a:lstStyle/>
                    <a:p>
                      <a:pPr algn="ctr"/>
                      <a:r>
                        <a:rPr lang="en-US" dirty="0" smtClean="0"/>
                        <a:t>34</a:t>
                      </a:r>
                      <a:endParaRPr lang="en-US" dirty="0"/>
                    </a:p>
                  </a:txBody>
                  <a:tcPr>
                    <a:solidFill>
                      <a:srgbClr val="3366FF"/>
                    </a:solidFill>
                  </a:tcPr>
                </a:tc>
                <a:tc>
                  <a:txBody>
                    <a:bodyPr/>
                    <a:lstStyle/>
                    <a:p>
                      <a:pPr algn="ctr"/>
                      <a:r>
                        <a:rPr lang="en-US" dirty="0" smtClean="0"/>
                        <a:t>40</a:t>
                      </a:r>
                      <a:endParaRPr lang="en-US" dirty="0"/>
                    </a:p>
                  </a:txBody>
                  <a:tcPr>
                    <a:solidFill>
                      <a:srgbClr val="3366FF"/>
                    </a:solidFill>
                  </a:tcPr>
                </a:tc>
                <a:tc>
                  <a:txBody>
                    <a:bodyPr/>
                    <a:lstStyle/>
                    <a:p>
                      <a:pPr algn="ctr"/>
                      <a:r>
                        <a:rPr lang="en-US" dirty="0" smtClean="0">
                          <a:solidFill>
                            <a:srgbClr val="FFFFFF"/>
                          </a:solidFill>
                        </a:rPr>
                        <a:t>57</a:t>
                      </a:r>
                      <a:endParaRPr lang="en-US" dirty="0">
                        <a:solidFill>
                          <a:srgbClr val="FFFFFF"/>
                        </a:solidFill>
                      </a:endParaRPr>
                    </a:p>
                  </a:txBody>
                  <a:tcPr>
                    <a:solidFill>
                      <a:schemeClr val="tx1"/>
                    </a:solidFill>
                  </a:tcPr>
                </a:tc>
                <a:tc>
                  <a:txBody>
                    <a:bodyPr/>
                    <a:lstStyle/>
                    <a:p>
                      <a:pPr algn="ctr"/>
                      <a:r>
                        <a:rPr lang="en-US" dirty="0" smtClean="0"/>
                        <a:t>66</a:t>
                      </a:r>
                      <a:endParaRPr lang="en-US" dirty="0"/>
                    </a:p>
                  </a:txBody>
                  <a:tcPr>
                    <a:solidFill>
                      <a:srgbClr val="FFFF00"/>
                    </a:solidFill>
                  </a:tcPr>
                </a:tc>
                <a:tc>
                  <a:txBody>
                    <a:bodyPr/>
                    <a:lstStyle/>
                    <a:p>
                      <a:pPr algn="ctr"/>
                      <a:r>
                        <a:rPr lang="en-US" dirty="0" smtClean="0"/>
                        <a:t>99</a:t>
                      </a:r>
                      <a:endParaRPr lang="en-US" dirty="0"/>
                    </a:p>
                  </a:txBody>
                  <a:tcPr/>
                </a:tc>
              </a:tr>
            </a:tbl>
          </a:graphicData>
        </a:graphic>
      </p:graphicFrame>
      <p:sp>
        <p:nvSpPr>
          <p:cNvPr id="11" name="TextBox 10"/>
          <p:cNvSpPr txBox="1"/>
          <p:nvPr/>
        </p:nvSpPr>
        <p:spPr>
          <a:xfrm>
            <a:off x="533400" y="4648200"/>
            <a:ext cx="8176402" cy="369332"/>
          </a:xfrm>
          <a:prstGeom prst="rect">
            <a:avLst/>
          </a:prstGeom>
          <a:noFill/>
        </p:spPr>
        <p:txBody>
          <a:bodyPr wrap="square" rtlCol="0">
            <a:spAutoFit/>
          </a:bodyPr>
          <a:lstStyle/>
          <a:p>
            <a:pPr algn="r"/>
            <a:r>
              <a:rPr lang="en-US" dirty="0" smtClean="0"/>
              <a:t>57 WITH</a:t>
            </a:r>
            <a:endParaRPr lang="en-US" dirty="0"/>
          </a:p>
        </p:txBody>
      </p:sp>
      <p:graphicFrame>
        <p:nvGraphicFramePr>
          <p:cNvPr id="15" name="Content Placeholder 3"/>
          <p:cNvGraphicFramePr>
            <a:graphicFrameLocks/>
          </p:cNvGraphicFramePr>
          <p:nvPr>
            <p:extLst>
              <p:ext uri="{D42A27DB-BD31-4B8C-83A1-F6EECF244321}">
                <p14:modId xmlns:p14="http://schemas.microsoft.com/office/powerpoint/2010/main" val="2049679506"/>
              </p:ext>
            </p:extLst>
          </p:nvPr>
        </p:nvGraphicFramePr>
        <p:xfrm>
          <a:off x="457200" y="51816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rgbClr val="000000"/>
                          </a:solidFill>
                        </a:rPr>
                        <a:t>1</a:t>
                      </a:r>
                      <a:endParaRPr lang="en-US" dirty="0">
                        <a:solidFill>
                          <a:srgbClr val="000000"/>
                        </a:solidFill>
                      </a:endParaRPr>
                    </a:p>
                  </a:txBody>
                  <a:tcPr>
                    <a:solidFill>
                      <a:srgbClr val="3366FF"/>
                    </a:solidFill>
                  </a:tcPr>
                </a:tc>
                <a:tc>
                  <a:txBody>
                    <a:bodyPr/>
                    <a:lstStyle/>
                    <a:p>
                      <a:pPr algn="ctr"/>
                      <a:r>
                        <a:rPr lang="en-US" dirty="0" smtClean="0">
                          <a:solidFill>
                            <a:srgbClr val="000000"/>
                          </a:solidFill>
                        </a:rPr>
                        <a:t>8</a:t>
                      </a:r>
                      <a:endParaRPr lang="en-US" dirty="0">
                        <a:solidFill>
                          <a:srgbClr val="000000"/>
                        </a:solidFill>
                      </a:endParaRPr>
                    </a:p>
                  </a:txBody>
                  <a:tcPr>
                    <a:solidFill>
                      <a:srgbClr val="3366FF"/>
                    </a:solidFill>
                  </a:tcPr>
                </a:tc>
                <a:tc>
                  <a:txBody>
                    <a:bodyPr/>
                    <a:lstStyle/>
                    <a:p>
                      <a:pPr algn="ctr"/>
                      <a:r>
                        <a:rPr lang="en-US" dirty="0" smtClean="0"/>
                        <a:t>11</a:t>
                      </a:r>
                      <a:endParaRPr lang="en-US" dirty="0"/>
                    </a:p>
                  </a:txBody>
                  <a:tcPr>
                    <a:solidFill>
                      <a:srgbClr val="3366FF"/>
                    </a:solidFill>
                  </a:tcPr>
                </a:tc>
                <a:tc>
                  <a:txBody>
                    <a:bodyPr/>
                    <a:lstStyle/>
                    <a:p>
                      <a:pPr algn="ctr"/>
                      <a:r>
                        <a:rPr lang="en-US" dirty="0" smtClean="0"/>
                        <a:t>23</a:t>
                      </a:r>
                      <a:endParaRPr lang="en-US" dirty="0"/>
                    </a:p>
                  </a:txBody>
                  <a:tcPr>
                    <a:solidFill>
                      <a:srgbClr val="3366FF"/>
                    </a:solidFill>
                  </a:tcPr>
                </a:tc>
                <a:tc>
                  <a:txBody>
                    <a:bodyPr/>
                    <a:lstStyle/>
                    <a:p>
                      <a:pPr algn="ctr"/>
                      <a:r>
                        <a:rPr lang="en-US" dirty="0" smtClean="0"/>
                        <a:t>34</a:t>
                      </a:r>
                      <a:endParaRPr lang="en-US" dirty="0"/>
                    </a:p>
                  </a:txBody>
                  <a:tcPr>
                    <a:solidFill>
                      <a:srgbClr val="3366FF"/>
                    </a:solidFill>
                  </a:tcPr>
                </a:tc>
                <a:tc>
                  <a:txBody>
                    <a:bodyPr/>
                    <a:lstStyle/>
                    <a:p>
                      <a:pPr algn="ctr"/>
                      <a:r>
                        <a:rPr lang="en-US" dirty="0" smtClean="0"/>
                        <a:t>40</a:t>
                      </a:r>
                      <a:endParaRPr lang="en-US" dirty="0"/>
                    </a:p>
                  </a:txBody>
                  <a:tcPr>
                    <a:solidFill>
                      <a:srgbClr val="3366FF"/>
                    </a:solidFill>
                  </a:tcPr>
                </a:tc>
                <a:tc>
                  <a:txBody>
                    <a:bodyPr/>
                    <a:lstStyle/>
                    <a:p>
                      <a:pPr algn="ctr"/>
                      <a:r>
                        <a:rPr lang="en-US" dirty="0" smtClean="0"/>
                        <a:t>57</a:t>
                      </a:r>
                      <a:endParaRPr lang="en-US" dirty="0"/>
                    </a:p>
                  </a:txBody>
                  <a:tcPr>
                    <a:solidFill>
                      <a:srgbClr val="3366FF"/>
                    </a:solidFill>
                  </a:tcPr>
                </a:tc>
                <a:tc>
                  <a:txBody>
                    <a:bodyPr/>
                    <a:lstStyle/>
                    <a:p>
                      <a:pPr algn="ctr"/>
                      <a:r>
                        <a:rPr lang="en-US" dirty="0" smtClean="0"/>
                        <a:t>99</a:t>
                      </a:r>
                      <a:endParaRPr lang="en-US" dirty="0"/>
                    </a:p>
                  </a:txBody>
                  <a:tcPr/>
                </a:tc>
                <a:tc>
                  <a:txBody>
                    <a:bodyPr/>
                    <a:lstStyle/>
                    <a:p>
                      <a:pPr algn="ctr"/>
                      <a:r>
                        <a:rPr lang="en-US" dirty="0" smtClean="0"/>
                        <a:t>66</a:t>
                      </a:r>
                      <a:endParaRPr lang="en-US" dirty="0"/>
                    </a:p>
                  </a:txBody>
                  <a:tcPr/>
                </a:tc>
              </a:tr>
            </a:tbl>
          </a:graphicData>
        </a:graphic>
      </p:graphicFrame>
      <p:graphicFrame>
        <p:nvGraphicFramePr>
          <p:cNvPr id="16" name="Content Placeholder 3"/>
          <p:cNvGraphicFramePr>
            <a:graphicFrameLocks/>
          </p:cNvGraphicFramePr>
          <p:nvPr>
            <p:extLst>
              <p:ext uri="{D42A27DB-BD31-4B8C-83A1-F6EECF244321}">
                <p14:modId xmlns:p14="http://schemas.microsoft.com/office/powerpoint/2010/main" val="951015837"/>
              </p:ext>
            </p:extLst>
          </p:nvPr>
        </p:nvGraphicFramePr>
        <p:xfrm>
          <a:off x="457200" y="41910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rgbClr val="000000"/>
                          </a:solidFill>
                        </a:rPr>
                        <a:t>1</a:t>
                      </a:r>
                      <a:endParaRPr lang="en-US" dirty="0">
                        <a:solidFill>
                          <a:srgbClr val="000000"/>
                        </a:solidFill>
                      </a:endParaRPr>
                    </a:p>
                  </a:txBody>
                  <a:tcPr>
                    <a:solidFill>
                      <a:srgbClr val="3366FF"/>
                    </a:solidFill>
                  </a:tcPr>
                </a:tc>
                <a:tc>
                  <a:txBody>
                    <a:bodyPr/>
                    <a:lstStyle/>
                    <a:p>
                      <a:pPr algn="ctr"/>
                      <a:r>
                        <a:rPr lang="en-US" dirty="0" smtClean="0">
                          <a:solidFill>
                            <a:srgbClr val="000000"/>
                          </a:solidFill>
                        </a:rPr>
                        <a:t>8</a:t>
                      </a:r>
                      <a:endParaRPr lang="en-US" dirty="0">
                        <a:solidFill>
                          <a:srgbClr val="000000"/>
                        </a:solidFill>
                      </a:endParaRPr>
                    </a:p>
                  </a:txBody>
                  <a:tcPr>
                    <a:solidFill>
                      <a:srgbClr val="3366FF"/>
                    </a:solidFill>
                  </a:tcPr>
                </a:tc>
                <a:tc>
                  <a:txBody>
                    <a:bodyPr/>
                    <a:lstStyle/>
                    <a:p>
                      <a:pPr algn="ctr"/>
                      <a:r>
                        <a:rPr lang="en-US" dirty="0" smtClean="0"/>
                        <a:t>11</a:t>
                      </a:r>
                      <a:endParaRPr lang="en-US" dirty="0"/>
                    </a:p>
                  </a:txBody>
                  <a:tcPr>
                    <a:solidFill>
                      <a:srgbClr val="3366FF"/>
                    </a:solidFill>
                  </a:tcPr>
                </a:tc>
                <a:tc>
                  <a:txBody>
                    <a:bodyPr/>
                    <a:lstStyle/>
                    <a:p>
                      <a:pPr algn="ctr"/>
                      <a:r>
                        <a:rPr lang="en-US" dirty="0" smtClean="0"/>
                        <a:t>23</a:t>
                      </a:r>
                      <a:endParaRPr lang="en-US" dirty="0"/>
                    </a:p>
                  </a:txBody>
                  <a:tcPr>
                    <a:solidFill>
                      <a:srgbClr val="3366FF"/>
                    </a:solidFill>
                  </a:tcPr>
                </a:tc>
                <a:tc>
                  <a:txBody>
                    <a:bodyPr/>
                    <a:lstStyle/>
                    <a:p>
                      <a:pPr algn="ctr"/>
                      <a:r>
                        <a:rPr lang="en-US" dirty="0" smtClean="0"/>
                        <a:t>34</a:t>
                      </a:r>
                      <a:endParaRPr lang="en-US" dirty="0"/>
                    </a:p>
                  </a:txBody>
                  <a:tcPr>
                    <a:solidFill>
                      <a:srgbClr val="3366FF"/>
                    </a:solidFill>
                  </a:tcPr>
                </a:tc>
                <a:tc>
                  <a:txBody>
                    <a:bodyPr/>
                    <a:lstStyle/>
                    <a:p>
                      <a:pPr algn="ctr"/>
                      <a:r>
                        <a:rPr lang="en-US" dirty="0" smtClean="0"/>
                        <a:t>40</a:t>
                      </a:r>
                      <a:endParaRPr lang="en-US" dirty="0"/>
                    </a:p>
                  </a:txBody>
                  <a:tcPr>
                    <a:solidFill>
                      <a:srgbClr val="3366FF"/>
                    </a:solidFill>
                  </a:tcPr>
                </a:tc>
                <a:tc>
                  <a:txBody>
                    <a:bodyPr/>
                    <a:lstStyle/>
                    <a:p>
                      <a:pPr algn="ctr"/>
                      <a:r>
                        <a:rPr lang="en-US" dirty="0" smtClean="0">
                          <a:solidFill>
                            <a:srgbClr val="FFFFFF"/>
                          </a:solidFill>
                        </a:rPr>
                        <a:t>57</a:t>
                      </a:r>
                      <a:endParaRPr lang="en-US" dirty="0">
                        <a:solidFill>
                          <a:srgbClr val="FFFFFF"/>
                        </a:solidFill>
                      </a:endParaRPr>
                    </a:p>
                  </a:txBody>
                  <a:tcPr>
                    <a:solidFill>
                      <a:schemeClr val="tx1"/>
                    </a:solidFill>
                  </a:tcPr>
                </a:tc>
                <a:tc>
                  <a:txBody>
                    <a:bodyPr/>
                    <a:lstStyle/>
                    <a:p>
                      <a:pPr algn="ctr"/>
                      <a:r>
                        <a:rPr lang="en-US" dirty="0" smtClean="0"/>
                        <a:t>66</a:t>
                      </a:r>
                      <a:endParaRPr lang="en-US" dirty="0"/>
                    </a:p>
                  </a:txBody>
                  <a:tcPr/>
                </a:tc>
                <a:tc>
                  <a:txBody>
                    <a:bodyPr/>
                    <a:lstStyle/>
                    <a:p>
                      <a:pPr algn="ctr"/>
                      <a:r>
                        <a:rPr lang="en-US" dirty="0" smtClean="0"/>
                        <a:t>99</a:t>
                      </a:r>
                      <a:endParaRPr lang="en-US" dirty="0"/>
                    </a:p>
                  </a:txBody>
                  <a:tcPr>
                    <a:solidFill>
                      <a:srgbClr val="FFFF00"/>
                    </a:solidFill>
                  </a:tcPr>
                </a:tc>
              </a:tr>
            </a:tbl>
          </a:graphicData>
        </a:graphic>
      </p:graphicFrame>
      <p:sp>
        <p:nvSpPr>
          <p:cNvPr id="17" name="TextBox 16"/>
          <p:cNvSpPr txBox="1"/>
          <p:nvPr/>
        </p:nvSpPr>
        <p:spPr>
          <a:xfrm>
            <a:off x="1828800" y="5943600"/>
            <a:ext cx="1821344" cy="369332"/>
          </a:xfrm>
          <a:prstGeom prst="rect">
            <a:avLst/>
          </a:prstGeom>
          <a:noFill/>
        </p:spPr>
        <p:txBody>
          <a:bodyPr wrap="none" rtlCol="0">
            <a:spAutoFit/>
          </a:bodyPr>
          <a:lstStyle/>
          <a:p>
            <a:r>
              <a:rPr lang="en-US" dirty="0" smtClean="0"/>
              <a:t>57 IS SORTED</a:t>
            </a:r>
            <a:endParaRPr lang="en-US" dirty="0"/>
          </a:p>
        </p:txBody>
      </p:sp>
    </p:spTree>
    <p:extLst>
      <p:ext uri="{BB962C8B-B14F-4D97-AF65-F5344CB8AC3E}">
        <p14:creationId xmlns:p14="http://schemas.microsoft.com/office/powerpoint/2010/main" val="3757214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OF QUICKSORT : RIGHT PASS</a:t>
            </a:r>
            <a:endParaRPr lang="en-US" dirty="0"/>
          </a:p>
        </p:txBody>
      </p:sp>
      <p:sp>
        <p:nvSpPr>
          <p:cNvPr id="8" name="TextBox 7"/>
          <p:cNvSpPr txBox="1"/>
          <p:nvPr/>
        </p:nvSpPr>
        <p:spPr>
          <a:xfrm>
            <a:off x="533400" y="2133600"/>
            <a:ext cx="8176402" cy="369332"/>
          </a:xfrm>
          <a:prstGeom prst="rect">
            <a:avLst/>
          </a:prstGeom>
          <a:noFill/>
        </p:spPr>
        <p:txBody>
          <a:bodyPr wrap="square" rtlCol="0">
            <a:spAutoFit/>
          </a:bodyPr>
          <a:lstStyle/>
          <a:p>
            <a:pPr algn="r"/>
            <a:r>
              <a:rPr lang="en-US" dirty="0" smtClean="0"/>
              <a:t>57 WITH</a:t>
            </a:r>
            <a:endParaRPr lang="en-US" dirty="0"/>
          </a:p>
        </p:txBody>
      </p:sp>
      <p:graphicFrame>
        <p:nvGraphicFramePr>
          <p:cNvPr id="14" name="Content Placeholder 3"/>
          <p:cNvGraphicFramePr>
            <a:graphicFrameLocks/>
          </p:cNvGraphicFramePr>
          <p:nvPr>
            <p:extLst>
              <p:ext uri="{D42A27DB-BD31-4B8C-83A1-F6EECF244321}">
                <p14:modId xmlns:p14="http://schemas.microsoft.com/office/powerpoint/2010/main" val="2839061335"/>
              </p:ext>
            </p:extLst>
          </p:nvPr>
        </p:nvGraphicFramePr>
        <p:xfrm>
          <a:off x="457200" y="26670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rgbClr val="000000"/>
                          </a:solidFill>
                        </a:rPr>
                        <a:t>1</a:t>
                      </a:r>
                      <a:endParaRPr lang="en-US" dirty="0">
                        <a:solidFill>
                          <a:srgbClr val="000000"/>
                        </a:solidFill>
                      </a:endParaRPr>
                    </a:p>
                  </a:txBody>
                  <a:tcPr>
                    <a:solidFill>
                      <a:srgbClr val="3366FF"/>
                    </a:solidFill>
                  </a:tcPr>
                </a:tc>
                <a:tc>
                  <a:txBody>
                    <a:bodyPr/>
                    <a:lstStyle/>
                    <a:p>
                      <a:pPr algn="ctr"/>
                      <a:r>
                        <a:rPr lang="en-US" dirty="0" smtClean="0">
                          <a:solidFill>
                            <a:srgbClr val="000000"/>
                          </a:solidFill>
                        </a:rPr>
                        <a:t>8</a:t>
                      </a:r>
                      <a:endParaRPr lang="en-US" dirty="0">
                        <a:solidFill>
                          <a:srgbClr val="000000"/>
                        </a:solidFill>
                      </a:endParaRPr>
                    </a:p>
                  </a:txBody>
                  <a:tcPr>
                    <a:solidFill>
                      <a:srgbClr val="3366FF"/>
                    </a:solidFill>
                  </a:tcPr>
                </a:tc>
                <a:tc>
                  <a:txBody>
                    <a:bodyPr/>
                    <a:lstStyle/>
                    <a:p>
                      <a:pPr algn="ctr"/>
                      <a:r>
                        <a:rPr lang="en-US" dirty="0" smtClean="0"/>
                        <a:t>11</a:t>
                      </a:r>
                      <a:endParaRPr lang="en-US" dirty="0"/>
                    </a:p>
                  </a:txBody>
                  <a:tcPr>
                    <a:solidFill>
                      <a:srgbClr val="3366FF"/>
                    </a:solidFill>
                  </a:tcPr>
                </a:tc>
                <a:tc>
                  <a:txBody>
                    <a:bodyPr/>
                    <a:lstStyle/>
                    <a:p>
                      <a:pPr algn="ctr"/>
                      <a:r>
                        <a:rPr lang="en-US" dirty="0" smtClean="0"/>
                        <a:t>23</a:t>
                      </a:r>
                      <a:endParaRPr lang="en-US" dirty="0"/>
                    </a:p>
                  </a:txBody>
                  <a:tcPr>
                    <a:solidFill>
                      <a:srgbClr val="3366FF"/>
                    </a:solidFill>
                  </a:tcPr>
                </a:tc>
                <a:tc>
                  <a:txBody>
                    <a:bodyPr/>
                    <a:lstStyle/>
                    <a:p>
                      <a:pPr algn="ctr"/>
                      <a:r>
                        <a:rPr lang="en-US" dirty="0" smtClean="0"/>
                        <a:t>34</a:t>
                      </a:r>
                      <a:endParaRPr lang="en-US" dirty="0"/>
                    </a:p>
                  </a:txBody>
                  <a:tcPr>
                    <a:solidFill>
                      <a:srgbClr val="3366FF"/>
                    </a:solidFill>
                  </a:tcPr>
                </a:tc>
                <a:tc>
                  <a:txBody>
                    <a:bodyPr/>
                    <a:lstStyle/>
                    <a:p>
                      <a:pPr algn="ctr"/>
                      <a:r>
                        <a:rPr lang="en-US" dirty="0" smtClean="0"/>
                        <a:t>40</a:t>
                      </a:r>
                      <a:endParaRPr lang="en-US" dirty="0"/>
                    </a:p>
                  </a:txBody>
                  <a:tcPr>
                    <a:solidFill>
                      <a:srgbClr val="3366FF"/>
                    </a:solidFill>
                  </a:tcPr>
                </a:tc>
                <a:tc>
                  <a:txBody>
                    <a:bodyPr/>
                    <a:lstStyle/>
                    <a:p>
                      <a:pPr algn="ctr"/>
                      <a:r>
                        <a:rPr lang="en-US" dirty="0" smtClean="0"/>
                        <a:t>57</a:t>
                      </a:r>
                      <a:endParaRPr lang="en-US" dirty="0"/>
                    </a:p>
                  </a:txBody>
                  <a:tcPr>
                    <a:solidFill>
                      <a:srgbClr val="3366FF"/>
                    </a:solidFill>
                  </a:tcPr>
                </a:tc>
                <a:tc>
                  <a:txBody>
                    <a:bodyPr/>
                    <a:lstStyle/>
                    <a:p>
                      <a:pPr algn="ctr"/>
                      <a:r>
                        <a:rPr lang="en-US" dirty="0" smtClean="0"/>
                        <a:t>66</a:t>
                      </a:r>
                      <a:endParaRPr lang="en-US" dirty="0"/>
                    </a:p>
                  </a:txBody>
                  <a:tcPr>
                    <a:solidFill>
                      <a:srgbClr val="3366FF"/>
                    </a:solidFill>
                  </a:tcPr>
                </a:tc>
                <a:tc>
                  <a:txBody>
                    <a:bodyPr/>
                    <a:lstStyle/>
                    <a:p>
                      <a:pPr algn="ctr"/>
                      <a:r>
                        <a:rPr lang="en-US" dirty="0" smtClean="0"/>
                        <a:t>99</a:t>
                      </a:r>
                      <a:endParaRPr lang="en-US" dirty="0"/>
                    </a:p>
                  </a:txBody>
                  <a:tcPr>
                    <a:solidFill>
                      <a:srgbClr val="3366FF"/>
                    </a:solidFill>
                  </a:tcPr>
                </a:tc>
              </a:tr>
            </a:tbl>
          </a:graphicData>
        </a:graphic>
      </p:graphicFrame>
      <p:sp>
        <p:nvSpPr>
          <p:cNvPr id="17" name="TextBox 16"/>
          <p:cNvSpPr txBox="1"/>
          <p:nvPr/>
        </p:nvSpPr>
        <p:spPr>
          <a:xfrm>
            <a:off x="3505200" y="3276600"/>
            <a:ext cx="2971111" cy="369332"/>
          </a:xfrm>
          <a:prstGeom prst="rect">
            <a:avLst/>
          </a:prstGeom>
          <a:noFill/>
        </p:spPr>
        <p:txBody>
          <a:bodyPr wrap="none" rtlCol="0">
            <a:spAutoFit/>
          </a:bodyPr>
          <a:lstStyle/>
          <a:p>
            <a:r>
              <a:rPr lang="en-US" dirty="0" smtClean="0"/>
              <a:t>99 AND 66 ARE SORTED</a:t>
            </a:r>
            <a:endParaRPr lang="en-US" dirty="0"/>
          </a:p>
        </p:txBody>
      </p:sp>
      <p:graphicFrame>
        <p:nvGraphicFramePr>
          <p:cNvPr id="10" name="Content Placeholder 3"/>
          <p:cNvGraphicFramePr>
            <a:graphicFrameLocks/>
          </p:cNvGraphicFramePr>
          <p:nvPr>
            <p:extLst>
              <p:ext uri="{D42A27DB-BD31-4B8C-83A1-F6EECF244321}">
                <p14:modId xmlns:p14="http://schemas.microsoft.com/office/powerpoint/2010/main" val="1822436298"/>
              </p:ext>
            </p:extLst>
          </p:nvPr>
        </p:nvGraphicFramePr>
        <p:xfrm>
          <a:off x="609600" y="16002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rgbClr val="000000"/>
                          </a:solidFill>
                        </a:rPr>
                        <a:t>1</a:t>
                      </a:r>
                      <a:endParaRPr lang="en-US" dirty="0">
                        <a:solidFill>
                          <a:srgbClr val="000000"/>
                        </a:solidFill>
                      </a:endParaRPr>
                    </a:p>
                  </a:txBody>
                  <a:tcPr>
                    <a:solidFill>
                      <a:srgbClr val="3366FF"/>
                    </a:solidFill>
                  </a:tcPr>
                </a:tc>
                <a:tc>
                  <a:txBody>
                    <a:bodyPr/>
                    <a:lstStyle/>
                    <a:p>
                      <a:pPr algn="ctr"/>
                      <a:r>
                        <a:rPr lang="en-US" dirty="0" smtClean="0">
                          <a:solidFill>
                            <a:srgbClr val="000000"/>
                          </a:solidFill>
                        </a:rPr>
                        <a:t>8</a:t>
                      </a:r>
                      <a:endParaRPr lang="en-US" dirty="0">
                        <a:solidFill>
                          <a:srgbClr val="000000"/>
                        </a:solidFill>
                      </a:endParaRPr>
                    </a:p>
                  </a:txBody>
                  <a:tcPr>
                    <a:solidFill>
                      <a:srgbClr val="3366FF"/>
                    </a:solidFill>
                  </a:tcPr>
                </a:tc>
                <a:tc>
                  <a:txBody>
                    <a:bodyPr/>
                    <a:lstStyle/>
                    <a:p>
                      <a:pPr algn="ctr"/>
                      <a:r>
                        <a:rPr lang="en-US" dirty="0" smtClean="0"/>
                        <a:t>11</a:t>
                      </a:r>
                      <a:endParaRPr lang="en-US" dirty="0"/>
                    </a:p>
                  </a:txBody>
                  <a:tcPr>
                    <a:solidFill>
                      <a:srgbClr val="3366FF"/>
                    </a:solidFill>
                  </a:tcPr>
                </a:tc>
                <a:tc>
                  <a:txBody>
                    <a:bodyPr/>
                    <a:lstStyle/>
                    <a:p>
                      <a:pPr algn="ctr"/>
                      <a:r>
                        <a:rPr lang="en-US" dirty="0" smtClean="0"/>
                        <a:t>23</a:t>
                      </a:r>
                      <a:endParaRPr lang="en-US" dirty="0"/>
                    </a:p>
                  </a:txBody>
                  <a:tcPr>
                    <a:solidFill>
                      <a:srgbClr val="3366FF"/>
                    </a:solidFill>
                  </a:tcPr>
                </a:tc>
                <a:tc>
                  <a:txBody>
                    <a:bodyPr/>
                    <a:lstStyle/>
                    <a:p>
                      <a:pPr algn="ctr"/>
                      <a:r>
                        <a:rPr lang="en-US" dirty="0" smtClean="0"/>
                        <a:t>34</a:t>
                      </a:r>
                      <a:endParaRPr lang="en-US" dirty="0"/>
                    </a:p>
                  </a:txBody>
                  <a:tcPr>
                    <a:solidFill>
                      <a:srgbClr val="3366FF"/>
                    </a:solidFill>
                  </a:tcPr>
                </a:tc>
                <a:tc>
                  <a:txBody>
                    <a:bodyPr/>
                    <a:lstStyle/>
                    <a:p>
                      <a:pPr algn="ctr"/>
                      <a:r>
                        <a:rPr lang="en-US" dirty="0" smtClean="0"/>
                        <a:t>40</a:t>
                      </a:r>
                      <a:endParaRPr lang="en-US" dirty="0"/>
                    </a:p>
                  </a:txBody>
                  <a:tcPr>
                    <a:solidFill>
                      <a:srgbClr val="3366FF"/>
                    </a:solidFill>
                  </a:tcPr>
                </a:tc>
                <a:tc>
                  <a:txBody>
                    <a:bodyPr/>
                    <a:lstStyle/>
                    <a:p>
                      <a:pPr algn="ctr"/>
                      <a:r>
                        <a:rPr lang="en-US" dirty="0" smtClean="0"/>
                        <a:t>57</a:t>
                      </a:r>
                      <a:endParaRPr lang="en-US" dirty="0"/>
                    </a:p>
                  </a:txBody>
                  <a:tcPr>
                    <a:solidFill>
                      <a:srgbClr val="3366FF"/>
                    </a:solidFill>
                  </a:tcPr>
                </a:tc>
                <a:tc>
                  <a:txBody>
                    <a:bodyPr/>
                    <a:lstStyle/>
                    <a:p>
                      <a:pPr algn="ctr"/>
                      <a:r>
                        <a:rPr lang="en-US" dirty="0" smtClean="0">
                          <a:solidFill>
                            <a:srgbClr val="FFFFFF"/>
                          </a:solidFill>
                        </a:rPr>
                        <a:t>99</a:t>
                      </a:r>
                      <a:endParaRPr lang="en-US" dirty="0">
                        <a:solidFill>
                          <a:srgbClr val="FFFFFF"/>
                        </a:solidFill>
                      </a:endParaRPr>
                    </a:p>
                  </a:txBody>
                  <a:tcPr>
                    <a:solidFill>
                      <a:schemeClr val="tx1"/>
                    </a:solidFill>
                  </a:tcPr>
                </a:tc>
                <a:tc>
                  <a:txBody>
                    <a:bodyPr/>
                    <a:lstStyle/>
                    <a:p>
                      <a:pPr algn="ctr"/>
                      <a:r>
                        <a:rPr lang="en-US" dirty="0" smtClean="0"/>
                        <a:t>66</a:t>
                      </a:r>
                      <a:endParaRPr lang="en-US" dirty="0"/>
                    </a:p>
                  </a:txBody>
                  <a:tcPr>
                    <a:solidFill>
                      <a:srgbClr val="FFFF00"/>
                    </a:solidFill>
                  </a:tcPr>
                </a:tc>
              </a:tr>
            </a:tbl>
          </a:graphicData>
        </a:graphic>
      </p:graphicFrame>
    </p:spTree>
    <p:extLst>
      <p:ext uri="{BB962C8B-B14F-4D97-AF65-F5344CB8AC3E}">
        <p14:creationId xmlns:p14="http://schemas.microsoft.com/office/powerpoint/2010/main" val="32996229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vert="horz" wrap="square" lIns="91440" tIns="45720" rIns="91440" bIns="45720" numCol="1" anchorCtr="0" compatLnSpc="1">
            <a:prstTxWarp prst="textNoShape">
              <a:avLst/>
            </a:prstTxWarp>
          </a:bodyPr>
          <a:lstStyle/>
          <a:p>
            <a:r>
              <a:rPr lang="en-US">
                <a:effectLst>
                  <a:outerShdw blurRad="38100" dist="38100" dir="2700000" algn="tl">
                    <a:srgbClr val="DDDDDD"/>
                  </a:outerShdw>
                </a:effectLst>
                <a:latin typeface="Gill Sans MT" charset="0"/>
              </a:rPr>
              <a:t>Coding example</a:t>
            </a:r>
          </a:p>
        </p:txBody>
      </p:sp>
      <p:pic>
        <p:nvPicPr>
          <p:cNvPr id="3" name="Picture 2" descr="Screen shot 2012-04-25 at 4.21.0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00" y="1562100"/>
            <a:ext cx="8953500" cy="3733800"/>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990600" y="0"/>
            <a:ext cx="7497763" cy="884238"/>
          </a:xfrm>
        </p:spPr>
        <p:txBody>
          <a:bodyPr vert="horz" wrap="square" lIns="91440" tIns="45720" rIns="91440" bIns="45720" numCol="1" anchorCtr="0" compatLnSpc="1">
            <a:prstTxWarp prst="textNoShape">
              <a:avLst/>
            </a:prstTxWarp>
          </a:bodyPr>
          <a:lstStyle/>
          <a:p>
            <a:r>
              <a:rPr lang="en-US">
                <a:effectLst>
                  <a:outerShdw blurRad="38100" dist="38100" dir="2700000" algn="tl">
                    <a:srgbClr val="DDDDDD"/>
                  </a:outerShdw>
                </a:effectLst>
                <a:latin typeface="Gill Sans MT" charset="0"/>
              </a:rPr>
              <a:t>Coding example (continue)</a:t>
            </a:r>
          </a:p>
        </p:txBody>
      </p:sp>
      <p:sp>
        <p:nvSpPr>
          <p:cNvPr id="45059" name="Rectangle 3"/>
          <p:cNvSpPr>
            <a:spLocks noGrp="1" noChangeArrowheads="1"/>
          </p:cNvSpPr>
          <p:nvPr>
            <p:ph idx="1"/>
          </p:nvPr>
        </p:nvSpPr>
        <p:spPr>
          <a:xfrm>
            <a:off x="1027113" y="762000"/>
            <a:ext cx="8116887" cy="6096000"/>
          </a:xfrm>
        </p:spPr>
        <p:txBody>
          <a:bodyPr/>
          <a:lstStyle/>
          <a:p>
            <a:pPr>
              <a:lnSpc>
                <a:spcPct val="80000"/>
              </a:lnSpc>
              <a:buFont typeface="Wingdings" charset="0"/>
              <a:buNone/>
            </a:pPr>
            <a:r>
              <a:rPr lang="en-US" sz="1200">
                <a:latin typeface="Courier New" charset="0"/>
              </a:rPr>
              <a:t>int partition(int array[],int data_awal,int data_akhir,int select)</a:t>
            </a:r>
          </a:p>
          <a:p>
            <a:pPr>
              <a:lnSpc>
                <a:spcPct val="80000"/>
              </a:lnSpc>
              <a:buFont typeface="Wingdings" charset="0"/>
              <a:buNone/>
            </a:pPr>
            <a:r>
              <a:rPr lang="en-US" sz="1200">
                <a:latin typeface="Courier New" charset="0"/>
              </a:rPr>
              <a:t>{  int up,down;</a:t>
            </a:r>
          </a:p>
          <a:p>
            <a:pPr>
              <a:lnSpc>
                <a:spcPct val="80000"/>
              </a:lnSpc>
              <a:buFont typeface="Wingdings" charset="0"/>
              <a:buNone/>
            </a:pPr>
            <a:r>
              <a:rPr lang="en-US" sz="1200">
                <a:latin typeface="Courier New" charset="0"/>
              </a:rPr>
              <a:t>	int pivot,temp;</a:t>
            </a:r>
          </a:p>
          <a:p>
            <a:pPr>
              <a:lnSpc>
                <a:spcPct val="80000"/>
              </a:lnSpc>
              <a:buFont typeface="Wingdings" charset="0"/>
              <a:buNone/>
            </a:pPr>
            <a:r>
              <a:rPr lang="en-US" sz="1200">
                <a:latin typeface="Courier New" charset="0"/>
              </a:rPr>
              <a:t>	pivot=array[data_awal];</a:t>
            </a:r>
          </a:p>
          <a:p>
            <a:pPr>
              <a:lnSpc>
                <a:spcPct val="80000"/>
              </a:lnSpc>
              <a:buFont typeface="Wingdings" charset="0"/>
              <a:buNone/>
            </a:pPr>
            <a:r>
              <a:rPr lang="en-US" sz="1200">
                <a:latin typeface="Courier New" charset="0"/>
              </a:rPr>
              <a:t>	up=data_akhir;</a:t>
            </a:r>
          </a:p>
          <a:p>
            <a:pPr>
              <a:lnSpc>
                <a:spcPct val="80000"/>
              </a:lnSpc>
              <a:buFont typeface="Wingdings" charset="0"/>
              <a:buNone/>
            </a:pPr>
            <a:r>
              <a:rPr lang="en-US" sz="1200">
                <a:latin typeface="Courier New" charset="0"/>
              </a:rPr>
              <a:t>	down=data_awal;</a:t>
            </a:r>
          </a:p>
          <a:p>
            <a:pPr>
              <a:lnSpc>
                <a:spcPct val="80000"/>
              </a:lnSpc>
              <a:buFont typeface="Wingdings" charset="0"/>
              <a:buNone/>
            </a:pPr>
            <a:r>
              <a:rPr lang="en-US" sz="1200">
                <a:latin typeface="Courier New" charset="0"/>
              </a:rPr>
              <a:t>	while(down&lt;up)</a:t>
            </a:r>
          </a:p>
          <a:p>
            <a:pPr>
              <a:lnSpc>
                <a:spcPct val="80000"/>
              </a:lnSpc>
              <a:buFont typeface="Wingdings" charset="0"/>
              <a:buNone/>
            </a:pPr>
            <a:r>
              <a:rPr lang="en-US" sz="1200">
                <a:latin typeface="Courier New" charset="0"/>
              </a:rPr>
              <a:t>	{if(select==1)//ascending order</a:t>
            </a:r>
          </a:p>
          <a:p>
            <a:pPr>
              <a:lnSpc>
                <a:spcPct val="80000"/>
              </a:lnSpc>
              <a:buFont typeface="Wingdings" charset="0"/>
              <a:buNone/>
            </a:pPr>
            <a:r>
              <a:rPr lang="en-US" sz="1200">
                <a:latin typeface="Courier New" charset="0"/>
              </a:rPr>
              <a:t>		{while((array[down]&lt;=pivot)&amp;&amp;(down&lt;data_akhir))</a:t>
            </a:r>
          </a:p>
          <a:p>
            <a:pPr>
              <a:lnSpc>
                <a:spcPct val="80000"/>
              </a:lnSpc>
              <a:buFont typeface="Wingdings" charset="0"/>
              <a:buNone/>
            </a:pPr>
            <a:r>
              <a:rPr lang="en-US" sz="1200">
                <a:latin typeface="Courier New" charset="0"/>
              </a:rPr>
              <a:t>			down++;</a:t>
            </a:r>
          </a:p>
          <a:p>
            <a:pPr>
              <a:lnSpc>
                <a:spcPct val="80000"/>
              </a:lnSpc>
              <a:buFont typeface="Wingdings" charset="0"/>
              <a:buNone/>
            </a:pPr>
            <a:r>
              <a:rPr lang="en-US" sz="1200">
                <a:latin typeface="Courier New" charset="0"/>
              </a:rPr>
              <a:t>		while(array[up]&gt;pivot)</a:t>
            </a:r>
          </a:p>
          <a:p>
            <a:pPr>
              <a:lnSpc>
                <a:spcPct val="80000"/>
              </a:lnSpc>
              <a:buFont typeface="Wingdings" charset="0"/>
              <a:buNone/>
            </a:pPr>
            <a:r>
              <a:rPr lang="en-US" sz="1200">
                <a:latin typeface="Courier New" charset="0"/>
              </a:rPr>
              <a:t>			up--;}</a:t>
            </a:r>
          </a:p>
          <a:p>
            <a:pPr>
              <a:lnSpc>
                <a:spcPct val="80000"/>
              </a:lnSpc>
              <a:buFont typeface="Wingdings" charset="0"/>
              <a:buNone/>
            </a:pPr>
            <a:r>
              <a:rPr lang="en-US" sz="1200">
                <a:latin typeface="Courier New" charset="0"/>
              </a:rPr>
              <a:t>		else if(select==2)//descending order</a:t>
            </a:r>
          </a:p>
          <a:p>
            <a:pPr>
              <a:lnSpc>
                <a:spcPct val="80000"/>
              </a:lnSpc>
              <a:buFont typeface="Wingdings" charset="0"/>
              <a:buNone/>
            </a:pPr>
            <a:r>
              <a:rPr lang="en-US" sz="1200">
                <a:latin typeface="Courier New" charset="0"/>
              </a:rPr>
              <a:t>		{</a:t>
            </a:r>
          </a:p>
          <a:p>
            <a:pPr>
              <a:lnSpc>
                <a:spcPct val="80000"/>
              </a:lnSpc>
              <a:buFont typeface="Wingdings" charset="0"/>
              <a:buNone/>
            </a:pPr>
            <a:r>
              <a:rPr lang="en-US" sz="1200">
                <a:latin typeface="Courier New" charset="0"/>
              </a:rPr>
              <a:t>		while((array[down]&gt;=pivot)&amp;&amp;(down&lt;data_akhir))</a:t>
            </a:r>
          </a:p>
          <a:p>
            <a:pPr>
              <a:lnSpc>
                <a:spcPct val="80000"/>
              </a:lnSpc>
              <a:buFont typeface="Wingdings" charset="0"/>
              <a:buNone/>
            </a:pPr>
            <a:r>
              <a:rPr lang="en-US" sz="1200">
                <a:latin typeface="Courier New" charset="0"/>
              </a:rPr>
              <a:t>			down++;</a:t>
            </a:r>
          </a:p>
          <a:p>
            <a:pPr>
              <a:lnSpc>
                <a:spcPct val="80000"/>
              </a:lnSpc>
              <a:buFont typeface="Wingdings" charset="0"/>
              <a:buNone/>
            </a:pPr>
            <a:r>
              <a:rPr lang="en-US" sz="1200">
                <a:latin typeface="Courier New" charset="0"/>
              </a:rPr>
              <a:t>		while(array[up]&gt;pivot)</a:t>
            </a:r>
          </a:p>
          <a:p>
            <a:pPr>
              <a:lnSpc>
                <a:spcPct val="80000"/>
              </a:lnSpc>
              <a:buFont typeface="Wingdings" charset="0"/>
              <a:buNone/>
            </a:pPr>
            <a:r>
              <a:rPr lang="en-US" sz="1200">
                <a:latin typeface="Courier New" charset="0"/>
              </a:rPr>
              <a:t>			up--;}</a:t>
            </a:r>
          </a:p>
          <a:p>
            <a:pPr>
              <a:lnSpc>
                <a:spcPct val="80000"/>
              </a:lnSpc>
              <a:buFont typeface="Wingdings" charset="0"/>
              <a:buNone/>
            </a:pPr>
            <a:r>
              <a:rPr lang="en-US" sz="1200">
                <a:latin typeface="Courier New" charset="0"/>
              </a:rPr>
              <a:t>		if(down&lt;up)</a:t>
            </a:r>
          </a:p>
          <a:p>
            <a:pPr>
              <a:lnSpc>
                <a:spcPct val="80000"/>
              </a:lnSpc>
              <a:buFont typeface="Wingdings" charset="0"/>
              <a:buNone/>
            </a:pPr>
            <a:r>
              <a:rPr lang="en-US" sz="1200">
                <a:latin typeface="Courier New" charset="0"/>
              </a:rPr>
              <a:t>		{temp=array[up];</a:t>
            </a:r>
          </a:p>
          <a:p>
            <a:pPr>
              <a:lnSpc>
                <a:spcPct val="80000"/>
              </a:lnSpc>
              <a:buFont typeface="Wingdings" charset="0"/>
              <a:buNone/>
            </a:pPr>
            <a:r>
              <a:rPr lang="en-US" sz="1200">
                <a:latin typeface="Courier New" charset="0"/>
              </a:rPr>
              <a:t>		   array[up]=array[down];</a:t>
            </a:r>
          </a:p>
          <a:p>
            <a:pPr>
              <a:lnSpc>
                <a:spcPct val="80000"/>
              </a:lnSpc>
              <a:buFont typeface="Wingdings" charset="0"/>
              <a:buNone/>
            </a:pPr>
            <a:r>
              <a:rPr lang="en-US" sz="1200">
                <a:latin typeface="Courier New" charset="0"/>
              </a:rPr>
              <a:t>		   array[down]=temp;}</a:t>
            </a:r>
          </a:p>
          <a:p>
            <a:pPr>
              <a:lnSpc>
                <a:spcPct val="80000"/>
              </a:lnSpc>
              <a:buFont typeface="Wingdings" charset="0"/>
              <a:buNone/>
            </a:pPr>
            <a:r>
              <a:rPr lang="en-US" sz="1200">
                <a:latin typeface="Courier New" charset="0"/>
              </a:rPr>
              <a:t>}</a:t>
            </a:r>
          </a:p>
          <a:p>
            <a:pPr>
              <a:lnSpc>
                <a:spcPct val="80000"/>
              </a:lnSpc>
              <a:buFont typeface="Wingdings" charset="0"/>
              <a:buNone/>
            </a:pPr>
            <a:r>
              <a:rPr lang="en-US" sz="1200">
                <a:latin typeface="Courier New" charset="0"/>
              </a:rPr>
              <a:t>	array[data_awal]=array[up];</a:t>
            </a:r>
          </a:p>
          <a:p>
            <a:pPr>
              <a:lnSpc>
                <a:spcPct val="80000"/>
              </a:lnSpc>
              <a:buFont typeface="Wingdings" charset="0"/>
              <a:buNone/>
            </a:pPr>
            <a:r>
              <a:rPr lang="en-US" sz="1200">
                <a:latin typeface="Courier New" charset="0"/>
              </a:rPr>
              <a:t>	array[up]=pivot;</a:t>
            </a:r>
          </a:p>
          <a:p>
            <a:pPr>
              <a:lnSpc>
                <a:spcPct val="80000"/>
              </a:lnSpc>
              <a:buFont typeface="Wingdings" charset="0"/>
              <a:buNone/>
            </a:pPr>
            <a:r>
              <a:rPr lang="en-US" sz="1200">
                <a:latin typeface="Courier New" charset="0"/>
              </a:rPr>
              <a:t>	return(up);</a:t>
            </a:r>
          </a:p>
          <a:p>
            <a:pPr>
              <a:lnSpc>
                <a:spcPct val="80000"/>
              </a:lnSpc>
              <a:buFont typeface="Wingdings" charset="0"/>
              <a:buNone/>
            </a:pPr>
            <a:r>
              <a:rPr lang="en-US" sz="1200">
                <a:latin typeface="Courier New" charset="0"/>
              </a:rPr>
              <a:t>}</a:t>
            </a:r>
          </a:p>
          <a:p>
            <a:pPr>
              <a:lnSpc>
                <a:spcPct val="80000"/>
              </a:lnSpc>
              <a:buFont typeface="Wingdings" charset="0"/>
              <a:buNone/>
            </a:pPr>
            <a:r>
              <a:rPr lang="en-US" sz="1200">
                <a:latin typeface="Courier New" charset="0"/>
              </a:rPr>
              <a:t>		</a:t>
            </a:r>
          </a:p>
          <a:p>
            <a:pPr>
              <a:lnSpc>
                <a:spcPct val="80000"/>
              </a:lnSpc>
              <a:buFont typeface="Wingdings" charset="0"/>
              <a:buNone/>
            </a:pPr>
            <a:endParaRPr lang="en-US" sz="1200">
              <a:latin typeface="Courier New" charset="0"/>
            </a:endParaRPr>
          </a:p>
          <a:p>
            <a:pPr>
              <a:lnSpc>
                <a:spcPct val="80000"/>
              </a:lnSpc>
              <a:buFont typeface="Wingdings" charset="0"/>
              <a:buNone/>
            </a:pPr>
            <a:endParaRPr lang="en-US" sz="1200">
              <a:latin typeface="Courier New" charset="0"/>
            </a:endParaRPr>
          </a:p>
        </p:txBody>
      </p:sp>
    </p:spTree>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MERGE SORT</a:t>
            </a:r>
            <a:endParaRPr lang="en-US" dirty="0"/>
          </a:p>
        </p:txBody>
      </p:sp>
      <p:sp>
        <p:nvSpPr>
          <p:cNvPr id="5" name="Text Placeholder 4"/>
          <p:cNvSpPr>
            <a:spLocks noGrp="1"/>
          </p:cNvSpPr>
          <p:nvPr>
            <p:ph type="body" idx="1"/>
          </p:nvPr>
        </p:nvSpPr>
        <p:spPr/>
        <p:txBody>
          <a:bodyPr/>
          <a:lstStyle/>
          <a:p>
            <a:endParaRPr lang="en-US"/>
          </a:p>
        </p:txBody>
      </p:sp>
      <p:pic>
        <p:nvPicPr>
          <p:cNvPr id="2" name="Picture 1" descr="Quicksort.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219200"/>
            <a:ext cx="8610600" cy="2398224"/>
          </a:xfrm>
          <a:prstGeom prst="rect">
            <a:avLst/>
          </a:prstGeom>
        </p:spPr>
      </p:pic>
    </p:spTree>
    <p:extLst>
      <p:ext uri="{BB962C8B-B14F-4D97-AF65-F5344CB8AC3E}">
        <p14:creationId xmlns:p14="http://schemas.microsoft.com/office/powerpoint/2010/main" val="3320821602"/>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MERGE SORT</a:t>
            </a:r>
            <a:endParaRPr lang="en-US" dirty="0"/>
          </a:p>
        </p:txBody>
      </p:sp>
      <p:sp>
        <p:nvSpPr>
          <p:cNvPr id="5" name="Content Placeholder 4"/>
          <p:cNvSpPr>
            <a:spLocks noGrp="1"/>
          </p:cNvSpPr>
          <p:nvPr>
            <p:ph idx="1"/>
          </p:nvPr>
        </p:nvSpPr>
        <p:spPr/>
        <p:txBody>
          <a:bodyPr/>
          <a:lstStyle/>
          <a:p>
            <a:pPr marL="0" indent="0" algn="ctr">
              <a:buNone/>
            </a:pPr>
            <a:r>
              <a:rPr lang="en-US" dirty="0"/>
              <a:t>The sorting algorithm </a:t>
            </a:r>
            <a:r>
              <a:rPr lang="en-US" dirty="0" smtClean="0"/>
              <a:t>Merge sort </a:t>
            </a:r>
            <a:r>
              <a:rPr lang="en-US" dirty="0"/>
              <a:t>produces a sorted sequence by sorting its two halves and merging them. With a time complexity of </a:t>
            </a:r>
            <a:r>
              <a:rPr lang="en-US" i="1" dirty="0"/>
              <a:t>O</a:t>
            </a:r>
            <a:r>
              <a:rPr lang="en-US" dirty="0"/>
              <a:t>(</a:t>
            </a:r>
            <a:r>
              <a:rPr lang="en-US" i="1" dirty="0"/>
              <a:t>n</a:t>
            </a:r>
            <a:r>
              <a:rPr lang="en-US" dirty="0"/>
              <a:t> log(</a:t>
            </a:r>
            <a:r>
              <a:rPr lang="en-US" i="1" dirty="0"/>
              <a:t>n</a:t>
            </a:r>
            <a:r>
              <a:rPr lang="en-US" dirty="0"/>
              <a:t>)) </a:t>
            </a:r>
            <a:r>
              <a:rPr lang="en-US" dirty="0" smtClean="0"/>
              <a:t>Merge sort </a:t>
            </a:r>
            <a:r>
              <a:rPr lang="en-US" dirty="0"/>
              <a:t>is optimal.</a:t>
            </a:r>
          </a:p>
        </p:txBody>
      </p:sp>
    </p:spTree>
    <p:extLst>
      <p:ext uri="{BB962C8B-B14F-4D97-AF65-F5344CB8AC3E}">
        <p14:creationId xmlns:p14="http://schemas.microsoft.com/office/powerpoint/2010/main" val="813174343"/>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MERGE SORT</a:t>
            </a:r>
            <a:endParaRPr lang="en-US" dirty="0"/>
          </a:p>
        </p:txBody>
      </p:sp>
      <p:pic>
        <p:nvPicPr>
          <p:cNvPr id="4" name="Picture 3"/>
          <p:cNvPicPr>
            <a:picLocks noChangeAspect="1"/>
          </p:cNvPicPr>
          <p:nvPr/>
        </p:nvPicPr>
        <p:blipFill>
          <a:blip r:embed="rId2"/>
          <a:stretch>
            <a:fillRect/>
          </a:stretch>
        </p:blipFill>
        <p:spPr>
          <a:xfrm>
            <a:off x="1143000" y="1447800"/>
            <a:ext cx="6858000" cy="4686300"/>
          </a:xfrm>
          <a:prstGeom prst="rect">
            <a:avLst/>
          </a:prstGeom>
        </p:spPr>
      </p:pic>
    </p:spTree>
    <p:extLst>
      <p:ext uri="{BB962C8B-B14F-4D97-AF65-F5344CB8AC3E}">
        <p14:creationId xmlns:p14="http://schemas.microsoft.com/office/powerpoint/2010/main" val="1897600160"/>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ln>
            <a:solidFill>
              <a:srgbClr val="4F81BD"/>
            </a:solidFill>
          </a:ln>
        </p:spPr>
        <p:txBody>
          <a:bodyPr vert="horz" wrap="square" lIns="91440" tIns="45720" rIns="91440" bIns="45720" numCol="1" anchorCtr="0" compatLnSpc="1">
            <a:prstTxWarp prst="textNoShape">
              <a:avLst/>
            </a:prstTxWarp>
          </a:bodyPr>
          <a:lstStyle/>
          <a:p>
            <a:r>
              <a:rPr lang="en-US">
                <a:effectLst>
                  <a:outerShdw blurRad="38100" dist="38100" dir="2700000" algn="tl">
                    <a:srgbClr val="DDDDDD"/>
                  </a:outerShdw>
                </a:effectLst>
                <a:latin typeface="Gill Sans MT" charset="0"/>
              </a:rPr>
              <a:t>Merge sort</a:t>
            </a:r>
          </a:p>
        </p:txBody>
      </p:sp>
      <p:sp>
        <p:nvSpPr>
          <p:cNvPr id="46083" name="Rectangle 3"/>
          <p:cNvSpPr>
            <a:spLocks noGrp="1" noChangeArrowheads="1"/>
          </p:cNvSpPr>
          <p:nvPr>
            <p:ph idx="1"/>
          </p:nvPr>
        </p:nvSpPr>
        <p:spPr>
          <a:ln>
            <a:solidFill>
              <a:schemeClr val="tx1"/>
            </a:solidFill>
          </a:ln>
        </p:spPr>
        <p:txBody>
          <a:bodyPr>
            <a:normAutofit/>
          </a:bodyPr>
          <a:lstStyle/>
          <a:p>
            <a:r>
              <a:rPr lang="en-US" sz="2800" dirty="0">
                <a:solidFill>
                  <a:prstClr val="black"/>
                </a:solidFill>
                <a:latin typeface="Times-Roman"/>
              </a:rPr>
              <a:t>Merge sort is the algorithm of choice for a variety of situations: when stability is required, when sorting linked lists, and when random access is much more expensive than sequential access (for example, external sorting on tape).</a:t>
            </a:r>
          </a:p>
          <a:p>
            <a:r>
              <a:rPr lang="en-US" sz="2800" dirty="0">
                <a:solidFill>
                  <a:prstClr val="black"/>
                </a:solidFill>
                <a:latin typeface="Times-Roman"/>
              </a:rPr>
              <a:t>There do exist linear time </a:t>
            </a:r>
            <a:r>
              <a:rPr lang="en-US" sz="2800" i="1" dirty="0">
                <a:solidFill>
                  <a:prstClr val="black"/>
                </a:solidFill>
                <a:latin typeface="Times-Roman"/>
              </a:rPr>
              <a:t>in-place</a:t>
            </a:r>
            <a:r>
              <a:rPr lang="en-US" sz="2800" dirty="0">
                <a:solidFill>
                  <a:prstClr val="black"/>
                </a:solidFill>
                <a:latin typeface="Times-Roman"/>
              </a:rPr>
              <a:t> merge algorithms for the last step of the algorithm, but they are both expensive and complex. The complexity is justified for applications such as external sorting when </a:t>
            </a:r>
            <a:r>
              <a:rPr lang="en-US" sz="2800" dirty="0" err="1">
                <a:solidFill>
                  <a:prstClr val="black"/>
                </a:solidFill>
                <a:latin typeface="Times-Roman"/>
              </a:rPr>
              <a:t>Θ</a:t>
            </a:r>
            <a:r>
              <a:rPr lang="en-US" sz="2800" dirty="0">
                <a:solidFill>
                  <a:prstClr val="black"/>
                </a:solidFill>
                <a:latin typeface="Times-Roman"/>
              </a:rPr>
              <a:t>(n) extra space is not available.</a:t>
            </a:r>
            <a:endParaRPr lang="en-US" sz="2800" dirty="0">
              <a:latin typeface="Gill Sans MT"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914400" y="381000"/>
            <a:ext cx="6858000" cy="1143000"/>
          </a:xfrm>
        </p:spPr>
        <p:txBody>
          <a:bodyPr vert="horz" wrap="square" lIns="92075" tIns="46038" rIns="92075" bIns="46038" numCol="1" anchorCtr="0" compatLnSpc="1">
            <a:prstTxWarp prst="textNoShape">
              <a:avLst/>
            </a:prstTxWarp>
          </a:bodyPr>
          <a:lstStyle/>
          <a:p>
            <a:r>
              <a:rPr lang="en-US">
                <a:effectLst>
                  <a:outerShdw blurRad="38100" dist="38100" dir="2700000" algn="tl">
                    <a:srgbClr val="DDDDDD"/>
                  </a:outerShdw>
                </a:effectLst>
                <a:latin typeface="Gill Sans MT" charset="0"/>
              </a:rPr>
              <a:t>Merge Sort Algorithm</a:t>
            </a:r>
          </a:p>
        </p:txBody>
      </p:sp>
      <p:graphicFrame>
        <p:nvGraphicFramePr>
          <p:cNvPr id="2" name="Diagram 1"/>
          <p:cNvGraphicFramePr/>
          <p:nvPr>
            <p:extLst>
              <p:ext uri="{D42A27DB-BD31-4B8C-83A1-F6EECF244321}">
                <p14:modId xmlns:p14="http://schemas.microsoft.com/office/powerpoint/2010/main" val="3688936602"/>
              </p:ext>
            </p:extLst>
          </p:nvPr>
        </p:nvGraphicFramePr>
        <p:xfrm>
          <a:off x="838200" y="1447800"/>
          <a:ext cx="7769225"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MergeSort (Example) - 1</a:t>
            </a:r>
          </a:p>
        </p:txBody>
      </p:sp>
      <p:graphicFrame>
        <p:nvGraphicFramePr>
          <p:cNvPr id="3075" name="Object 3"/>
          <p:cNvGraphicFramePr>
            <a:graphicFrameLocks noChangeAspect="1"/>
          </p:cNvGraphicFramePr>
          <p:nvPr/>
        </p:nvGraphicFramePr>
        <p:xfrm>
          <a:off x="1628775" y="1965325"/>
          <a:ext cx="6175375" cy="3597275"/>
        </p:xfrm>
        <a:graphic>
          <a:graphicData uri="http://schemas.openxmlformats.org/presentationml/2006/ole">
            <mc:AlternateContent xmlns:mc="http://schemas.openxmlformats.org/markup-compatibility/2006">
              <mc:Choice xmlns:v="urn:schemas-microsoft-com:vml" Requires="v">
                <p:oleObj spid="_x0000_s6166" name="Photo Editor Photo" r:id="rId4" imgW="4723810" imgH="2752381" progId="MSPhotoEd.3">
                  <p:embed/>
                </p:oleObj>
              </mc:Choice>
              <mc:Fallback>
                <p:oleObj name="Photo Editor Photo" r:id="rId4" imgW="4723810" imgH="2752381"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28775" y="1965325"/>
                        <a:ext cx="6175375" cy="359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extLst>
      <p:ext uri="{BB962C8B-B14F-4D97-AF65-F5344CB8AC3E}">
        <p14:creationId xmlns:p14="http://schemas.microsoft.com/office/powerpoint/2010/main" val="2073488730"/>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6" name="Object 2"/>
          <p:cNvGraphicFramePr>
            <a:graphicFrameLocks noChangeAspect="1"/>
          </p:cNvGraphicFramePr>
          <p:nvPr/>
        </p:nvGraphicFramePr>
        <p:xfrm>
          <a:off x="1643063" y="1971675"/>
          <a:ext cx="6200775" cy="3600450"/>
        </p:xfrm>
        <a:graphic>
          <a:graphicData uri="http://schemas.openxmlformats.org/presentationml/2006/ole">
            <mc:AlternateContent xmlns:mc="http://schemas.openxmlformats.org/markup-compatibility/2006">
              <mc:Choice xmlns:v="urn:schemas-microsoft-com:vml" Requires="v">
                <p:oleObj spid="_x0000_s8214" name="Photo Editor Photo" r:id="rId4" imgW="4723810" imgH="2742857" progId="MSPhotoEd.3">
                  <p:embed/>
                </p:oleObj>
              </mc:Choice>
              <mc:Fallback>
                <p:oleObj name="Photo Editor Photo" r:id="rId4" imgW="4723810" imgH="2742857"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43063" y="1971675"/>
                        <a:ext cx="6200775" cy="360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6147" name="Rectangle 3"/>
          <p:cNvSpPr>
            <a:spLocks noGrp="1" noChangeArrowheads="1"/>
          </p:cNvSpPr>
          <p:nvPr>
            <p:ph type="title"/>
          </p:nvPr>
        </p:nvSpPr>
        <p:spPr/>
        <p:txBody>
          <a:bodyPr/>
          <a:lstStyle/>
          <a:p>
            <a:r>
              <a:rPr lang="en-US"/>
              <a:t>MergeSort (Example) - 2</a:t>
            </a:r>
          </a:p>
        </p:txBody>
      </p:sp>
    </p:spTree>
    <p:extLst>
      <p:ext uri="{BB962C8B-B14F-4D97-AF65-F5344CB8AC3E}">
        <p14:creationId xmlns:p14="http://schemas.microsoft.com/office/powerpoint/2010/main" val="2098974089"/>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4" name="Object 2"/>
          <p:cNvGraphicFramePr>
            <a:graphicFrameLocks noChangeAspect="1"/>
          </p:cNvGraphicFramePr>
          <p:nvPr/>
        </p:nvGraphicFramePr>
        <p:xfrm>
          <a:off x="1643063" y="1984375"/>
          <a:ext cx="6200775" cy="3600450"/>
        </p:xfrm>
        <a:graphic>
          <a:graphicData uri="http://schemas.openxmlformats.org/presentationml/2006/ole">
            <mc:AlternateContent xmlns:mc="http://schemas.openxmlformats.org/markup-compatibility/2006">
              <mc:Choice xmlns:v="urn:schemas-microsoft-com:vml" Requires="v">
                <p:oleObj spid="_x0000_s10262" name="Photo Editor Photo" r:id="rId4" imgW="4723810" imgH="2742857" progId="MSPhotoEd.3">
                  <p:embed/>
                </p:oleObj>
              </mc:Choice>
              <mc:Fallback>
                <p:oleObj name="Photo Editor Photo" r:id="rId4" imgW="4723810" imgH="2742857"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43063" y="1984375"/>
                        <a:ext cx="6200775" cy="360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8195" name="Rectangle 3"/>
          <p:cNvSpPr>
            <a:spLocks noGrp="1" noChangeArrowheads="1"/>
          </p:cNvSpPr>
          <p:nvPr>
            <p:ph type="title"/>
          </p:nvPr>
        </p:nvSpPr>
        <p:spPr/>
        <p:txBody>
          <a:bodyPr/>
          <a:lstStyle/>
          <a:p>
            <a:r>
              <a:rPr lang="en-US"/>
              <a:t>MergeSort (Example) - 3</a:t>
            </a:r>
          </a:p>
        </p:txBody>
      </p:sp>
    </p:spTree>
    <p:extLst>
      <p:ext uri="{BB962C8B-B14F-4D97-AF65-F5344CB8AC3E}">
        <p14:creationId xmlns:p14="http://schemas.microsoft.com/office/powerpoint/2010/main" val="3922069080"/>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2" name="Object 2"/>
          <p:cNvGraphicFramePr>
            <a:graphicFrameLocks noChangeAspect="1"/>
          </p:cNvGraphicFramePr>
          <p:nvPr/>
        </p:nvGraphicFramePr>
        <p:xfrm>
          <a:off x="1633538" y="1970088"/>
          <a:ext cx="6186487" cy="3600450"/>
        </p:xfrm>
        <a:graphic>
          <a:graphicData uri="http://schemas.openxmlformats.org/presentationml/2006/ole">
            <mc:AlternateContent xmlns:mc="http://schemas.openxmlformats.org/markup-compatibility/2006">
              <mc:Choice xmlns:v="urn:schemas-microsoft-com:vml" Requires="v">
                <p:oleObj spid="_x0000_s12310" name="Photo Editor Photo" r:id="rId4" imgW="4715533" imgH="2742857" progId="MSPhotoEd.3">
                  <p:embed/>
                </p:oleObj>
              </mc:Choice>
              <mc:Fallback>
                <p:oleObj name="Photo Editor Photo" r:id="rId4" imgW="4715533" imgH="2742857"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33538" y="1970088"/>
                        <a:ext cx="6186487" cy="360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0243" name="Rectangle 3"/>
          <p:cNvSpPr>
            <a:spLocks noGrp="1" noChangeArrowheads="1"/>
          </p:cNvSpPr>
          <p:nvPr>
            <p:ph type="title"/>
          </p:nvPr>
        </p:nvSpPr>
        <p:spPr/>
        <p:txBody>
          <a:bodyPr/>
          <a:lstStyle/>
          <a:p>
            <a:r>
              <a:rPr lang="en-US"/>
              <a:t>MergeSort (Example) - 4</a:t>
            </a:r>
          </a:p>
        </p:txBody>
      </p:sp>
    </p:spTree>
    <p:extLst>
      <p:ext uri="{BB962C8B-B14F-4D97-AF65-F5344CB8AC3E}">
        <p14:creationId xmlns:p14="http://schemas.microsoft.com/office/powerpoint/2010/main" val="2390761383"/>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0" name="Object 2"/>
          <p:cNvGraphicFramePr>
            <a:graphicFrameLocks noChangeAspect="1"/>
          </p:cNvGraphicFramePr>
          <p:nvPr/>
        </p:nvGraphicFramePr>
        <p:xfrm>
          <a:off x="1643063" y="1970088"/>
          <a:ext cx="6200775" cy="3600450"/>
        </p:xfrm>
        <a:graphic>
          <a:graphicData uri="http://schemas.openxmlformats.org/presentationml/2006/ole">
            <mc:AlternateContent xmlns:mc="http://schemas.openxmlformats.org/markup-compatibility/2006">
              <mc:Choice xmlns:v="urn:schemas-microsoft-com:vml" Requires="v">
                <p:oleObj spid="_x0000_s14358" name="Photo Editor Photo" r:id="rId4" imgW="4723810" imgH="2742857" progId="MSPhotoEd.3">
                  <p:embed/>
                </p:oleObj>
              </mc:Choice>
              <mc:Fallback>
                <p:oleObj name="Photo Editor Photo" r:id="rId4" imgW="4723810" imgH="2742857"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43063" y="1970088"/>
                        <a:ext cx="6200775" cy="360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2291" name="Rectangle 3"/>
          <p:cNvSpPr>
            <a:spLocks noGrp="1" noChangeArrowheads="1"/>
          </p:cNvSpPr>
          <p:nvPr>
            <p:ph type="title"/>
          </p:nvPr>
        </p:nvSpPr>
        <p:spPr/>
        <p:txBody>
          <a:bodyPr/>
          <a:lstStyle/>
          <a:p>
            <a:r>
              <a:rPr lang="en-US"/>
              <a:t>MergeSort (Example) - 5</a:t>
            </a:r>
            <a:endParaRPr lang="en-US" b="1"/>
          </a:p>
        </p:txBody>
      </p:sp>
    </p:spTree>
    <p:extLst>
      <p:ext uri="{BB962C8B-B14F-4D97-AF65-F5344CB8AC3E}">
        <p14:creationId xmlns:p14="http://schemas.microsoft.com/office/powerpoint/2010/main" val="1281560987"/>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338" name="Object 2"/>
          <p:cNvGraphicFramePr>
            <a:graphicFrameLocks noChangeAspect="1"/>
          </p:cNvGraphicFramePr>
          <p:nvPr/>
        </p:nvGraphicFramePr>
        <p:xfrm>
          <a:off x="1633538" y="1989138"/>
          <a:ext cx="6203950" cy="3597275"/>
        </p:xfrm>
        <a:graphic>
          <a:graphicData uri="http://schemas.openxmlformats.org/presentationml/2006/ole">
            <mc:AlternateContent xmlns:mc="http://schemas.openxmlformats.org/markup-compatibility/2006">
              <mc:Choice xmlns:v="urn:schemas-microsoft-com:vml" Requires="v">
                <p:oleObj spid="_x0000_s16406" name="Photo Editor Photo" r:id="rId4" imgW="4715533" imgH="2734057" progId="MSPhotoEd.3">
                  <p:embed/>
                </p:oleObj>
              </mc:Choice>
              <mc:Fallback>
                <p:oleObj name="Photo Editor Photo" r:id="rId4" imgW="4715533" imgH="2734057"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33538" y="1989138"/>
                        <a:ext cx="6203950" cy="359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4339" name="Rectangle 3"/>
          <p:cNvSpPr>
            <a:spLocks noGrp="1" noChangeArrowheads="1"/>
          </p:cNvSpPr>
          <p:nvPr>
            <p:ph type="title"/>
          </p:nvPr>
        </p:nvSpPr>
        <p:spPr/>
        <p:txBody>
          <a:bodyPr/>
          <a:lstStyle/>
          <a:p>
            <a:r>
              <a:rPr lang="en-US"/>
              <a:t>MergeSort (Example) - 6</a:t>
            </a:r>
          </a:p>
        </p:txBody>
      </p:sp>
    </p:spTree>
    <p:extLst>
      <p:ext uri="{BB962C8B-B14F-4D97-AF65-F5344CB8AC3E}">
        <p14:creationId xmlns:p14="http://schemas.microsoft.com/office/powerpoint/2010/main" val="683384546"/>
      </p:ext>
    </p:extLst>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6" name="Object 2"/>
          <p:cNvGraphicFramePr>
            <a:graphicFrameLocks noChangeAspect="1"/>
          </p:cNvGraphicFramePr>
          <p:nvPr/>
        </p:nvGraphicFramePr>
        <p:xfrm>
          <a:off x="1644650" y="1984375"/>
          <a:ext cx="6200775" cy="3600450"/>
        </p:xfrm>
        <a:graphic>
          <a:graphicData uri="http://schemas.openxmlformats.org/presentationml/2006/ole">
            <mc:AlternateContent xmlns:mc="http://schemas.openxmlformats.org/markup-compatibility/2006">
              <mc:Choice xmlns:v="urn:schemas-microsoft-com:vml" Requires="v">
                <p:oleObj spid="_x0000_s18454" name="Photo Editor Photo" r:id="rId4" imgW="4723810" imgH="2742857" progId="MSPhotoEd.3">
                  <p:embed/>
                </p:oleObj>
              </mc:Choice>
              <mc:Fallback>
                <p:oleObj name="Photo Editor Photo" r:id="rId4" imgW="4723810" imgH="2742857"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44650" y="1984375"/>
                        <a:ext cx="6200775" cy="360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6387" name="Rectangle 3"/>
          <p:cNvSpPr>
            <a:spLocks noGrp="1" noChangeArrowheads="1"/>
          </p:cNvSpPr>
          <p:nvPr>
            <p:ph type="title"/>
          </p:nvPr>
        </p:nvSpPr>
        <p:spPr/>
        <p:txBody>
          <a:bodyPr/>
          <a:lstStyle/>
          <a:p>
            <a:r>
              <a:rPr lang="en-US"/>
              <a:t>MergeSort (Example) - 7</a:t>
            </a:r>
          </a:p>
        </p:txBody>
      </p:sp>
    </p:spTree>
    <p:extLst>
      <p:ext uri="{BB962C8B-B14F-4D97-AF65-F5344CB8AC3E}">
        <p14:creationId xmlns:p14="http://schemas.microsoft.com/office/powerpoint/2010/main" val="477180816"/>
      </p:ext>
    </p:extLst>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34" name="Object 2"/>
          <p:cNvGraphicFramePr>
            <a:graphicFrameLocks noChangeAspect="1"/>
          </p:cNvGraphicFramePr>
          <p:nvPr/>
        </p:nvGraphicFramePr>
        <p:xfrm>
          <a:off x="1619250" y="1979613"/>
          <a:ext cx="6229350" cy="3598862"/>
        </p:xfrm>
        <a:graphic>
          <a:graphicData uri="http://schemas.openxmlformats.org/presentationml/2006/ole">
            <mc:AlternateContent xmlns:mc="http://schemas.openxmlformats.org/markup-compatibility/2006">
              <mc:Choice xmlns:v="urn:schemas-microsoft-com:vml" Requires="v">
                <p:oleObj spid="_x0000_s20502" name="Photo Editor Photo" r:id="rId4" imgW="4715533" imgH="2723810" progId="MSPhotoEd.3">
                  <p:embed/>
                </p:oleObj>
              </mc:Choice>
              <mc:Fallback>
                <p:oleObj name="Photo Editor Photo" r:id="rId4" imgW="4715533" imgH="2723810"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9250" y="1979613"/>
                        <a:ext cx="6229350" cy="3598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8435" name="Rectangle 3"/>
          <p:cNvSpPr>
            <a:spLocks noGrp="1" noChangeArrowheads="1"/>
          </p:cNvSpPr>
          <p:nvPr>
            <p:ph type="title"/>
          </p:nvPr>
        </p:nvSpPr>
        <p:spPr/>
        <p:txBody>
          <a:bodyPr/>
          <a:lstStyle/>
          <a:p>
            <a:r>
              <a:rPr lang="en-US"/>
              <a:t>MergeSort (Example) - 8</a:t>
            </a:r>
          </a:p>
        </p:txBody>
      </p:sp>
    </p:spTree>
    <p:extLst>
      <p:ext uri="{BB962C8B-B14F-4D97-AF65-F5344CB8AC3E}">
        <p14:creationId xmlns:p14="http://schemas.microsoft.com/office/powerpoint/2010/main" val="3126388340"/>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482" name="Object 2"/>
          <p:cNvGraphicFramePr>
            <a:graphicFrameLocks noChangeAspect="1"/>
          </p:cNvGraphicFramePr>
          <p:nvPr/>
        </p:nvGraphicFramePr>
        <p:xfrm>
          <a:off x="1657350" y="1970088"/>
          <a:ext cx="6200775" cy="3600450"/>
        </p:xfrm>
        <a:graphic>
          <a:graphicData uri="http://schemas.openxmlformats.org/presentationml/2006/ole">
            <mc:AlternateContent xmlns:mc="http://schemas.openxmlformats.org/markup-compatibility/2006">
              <mc:Choice xmlns:v="urn:schemas-microsoft-com:vml" Requires="v">
                <p:oleObj spid="_x0000_s22550" name="Photo Editor Photo" r:id="rId4" imgW="4723810" imgH="2742857" progId="MSPhotoEd.3">
                  <p:embed/>
                </p:oleObj>
              </mc:Choice>
              <mc:Fallback>
                <p:oleObj name="Photo Editor Photo" r:id="rId4" imgW="4723810" imgH="2742857"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57350" y="1970088"/>
                        <a:ext cx="6200775" cy="360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0483" name="Rectangle 3"/>
          <p:cNvSpPr>
            <a:spLocks noGrp="1" noChangeArrowheads="1"/>
          </p:cNvSpPr>
          <p:nvPr>
            <p:ph type="title"/>
          </p:nvPr>
        </p:nvSpPr>
        <p:spPr/>
        <p:txBody>
          <a:bodyPr/>
          <a:lstStyle/>
          <a:p>
            <a:r>
              <a:rPr lang="en-US"/>
              <a:t>MergeSort (Example) - 9</a:t>
            </a:r>
          </a:p>
        </p:txBody>
      </p:sp>
    </p:spTree>
    <p:extLst>
      <p:ext uri="{BB962C8B-B14F-4D97-AF65-F5344CB8AC3E}">
        <p14:creationId xmlns:p14="http://schemas.microsoft.com/office/powerpoint/2010/main" val="2619406678"/>
      </p:ext>
    </p:extLst>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530" name="Object 2"/>
          <p:cNvGraphicFramePr>
            <a:graphicFrameLocks noChangeAspect="1"/>
          </p:cNvGraphicFramePr>
          <p:nvPr/>
        </p:nvGraphicFramePr>
        <p:xfrm>
          <a:off x="1643063" y="1990725"/>
          <a:ext cx="6218237" cy="3597275"/>
        </p:xfrm>
        <a:graphic>
          <a:graphicData uri="http://schemas.openxmlformats.org/presentationml/2006/ole">
            <mc:AlternateContent xmlns:mc="http://schemas.openxmlformats.org/markup-compatibility/2006">
              <mc:Choice xmlns:v="urn:schemas-microsoft-com:vml" Requires="v">
                <p:oleObj spid="_x0000_s24598" name="Photo Editor Photo" r:id="rId4" imgW="4723810" imgH="2734057" progId="MSPhotoEd.3">
                  <p:embed/>
                </p:oleObj>
              </mc:Choice>
              <mc:Fallback>
                <p:oleObj name="Photo Editor Photo" r:id="rId4" imgW="4723810" imgH="2734057"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43063" y="1990725"/>
                        <a:ext cx="6218237" cy="359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2531" name="Rectangle 3"/>
          <p:cNvSpPr>
            <a:spLocks noGrp="1" noChangeArrowheads="1"/>
          </p:cNvSpPr>
          <p:nvPr>
            <p:ph type="title"/>
          </p:nvPr>
        </p:nvSpPr>
        <p:spPr/>
        <p:txBody>
          <a:bodyPr/>
          <a:lstStyle/>
          <a:p>
            <a:r>
              <a:rPr lang="en-US"/>
              <a:t>MergeSort (Example) - 10</a:t>
            </a:r>
          </a:p>
        </p:txBody>
      </p:sp>
    </p:spTree>
    <p:extLst>
      <p:ext uri="{BB962C8B-B14F-4D97-AF65-F5344CB8AC3E}">
        <p14:creationId xmlns:p14="http://schemas.microsoft.com/office/powerpoint/2010/main" val="3207724313"/>
      </p:ext>
    </p:extLst>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578" name="Object 2"/>
          <p:cNvGraphicFramePr>
            <a:graphicFrameLocks noChangeAspect="1"/>
          </p:cNvGraphicFramePr>
          <p:nvPr/>
        </p:nvGraphicFramePr>
        <p:xfrm>
          <a:off x="1660525" y="1971675"/>
          <a:ext cx="6186488" cy="3598863"/>
        </p:xfrm>
        <a:graphic>
          <a:graphicData uri="http://schemas.openxmlformats.org/presentationml/2006/ole">
            <mc:AlternateContent xmlns:mc="http://schemas.openxmlformats.org/markup-compatibility/2006">
              <mc:Choice xmlns:v="urn:schemas-microsoft-com:vml" Requires="v">
                <p:oleObj spid="_x0000_s26646" name="Photo Editor Photo" r:id="rId4" imgW="5009524" imgH="2914286" progId="MSPhotoEd.3">
                  <p:embed/>
                </p:oleObj>
              </mc:Choice>
              <mc:Fallback>
                <p:oleObj name="Photo Editor Photo" r:id="rId4" imgW="5009524" imgH="2914286"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60525" y="1971675"/>
                        <a:ext cx="6186488" cy="3598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4579" name="Rectangle 3"/>
          <p:cNvSpPr>
            <a:spLocks noGrp="1" noChangeArrowheads="1"/>
          </p:cNvSpPr>
          <p:nvPr>
            <p:ph type="title"/>
          </p:nvPr>
        </p:nvSpPr>
        <p:spPr/>
        <p:txBody>
          <a:bodyPr/>
          <a:lstStyle/>
          <a:p>
            <a:r>
              <a:rPr lang="en-US"/>
              <a:t>MergeSort (Example) - 11</a:t>
            </a:r>
          </a:p>
        </p:txBody>
      </p:sp>
    </p:spTree>
    <p:extLst>
      <p:ext uri="{BB962C8B-B14F-4D97-AF65-F5344CB8AC3E}">
        <p14:creationId xmlns:p14="http://schemas.microsoft.com/office/powerpoint/2010/main" val="820898354"/>
      </p:ext>
    </p:extLst>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626" name="Object 2"/>
          <p:cNvGraphicFramePr>
            <a:graphicFrameLocks noChangeAspect="1"/>
          </p:cNvGraphicFramePr>
          <p:nvPr/>
        </p:nvGraphicFramePr>
        <p:xfrm>
          <a:off x="1641475" y="1992313"/>
          <a:ext cx="6223000" cy="3602037"/>
        </p:xfrm>
        <a:graphic>
          <a:graphicData uri="http://schemas.openxmlformats.org/presentationml/2006/ole">
            <mc:AlternateContent xmlns:mc="http://schemas.openxmlformats.org/markup-compatibility/2006">
              <mc:Choice xmlns:v="urn:schemas-microsoft-com:vml" Requires="v">
                <p:oleObj spid="_x0000_s28694" name="Photo Editor Photo" r:id="rId4" imgW="5020376" imgH="2905531" progId="MSPhotoEd.3">
                  <p:embed/>
                </p:oleObj>
              </mc:Choice>
              <mc:Fallback>
                <p:oleObj name="Photo Editor Photo" r:id="rId4" imgW="5020376" imgH="2905531"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41475" y="1992313"/>
                        <a:ext cx="6223000" cy="3602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6627" name="Rectangle 3"/>
          <p:cNvSpPr>
            <a:spLocks noGrp="1" noChangeArrowheads="1"/>
          </p:cNvSpPr>
          <p:nvPr>
            <p:ph type="title"/>
          </p:nvPr>
        </p:nvSpPr>
        <p:spPr/>
        <p:txBody>
          <a:bodyPr/>
          <a:lstStyle/>
          <a:p>
            <a:r>
              <a:rPr lang="en-US"/>
              <a:t>MergeSort (Example) - 12</a:t>
            </a:r>
          </a:p>
        </p:txBody>
      </p:sp>
    </p:spTree>
    <p:extLst>
      <p:ext uri="{BB962C8B-B14F-4D97-AF65-F5344CB8AC3E}">
        <p14:creationId xmlns:p14="http://schemas.microsoft.com/office/powerpoint/2010/main" val="3153395021"/>
      </p:ext>
    </p:extLst>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674" name="Object 2"/>
          <p:cNvGraphicFramePr>
            <a:graphicFrameLocks noChangeAspect="1"/>
          </p:cNvGraphicFramePr>
          <p:nvPr/>
        </p:nvGraphicFramePr>
        <p:xfrm>
          <a:off x="1611313" y="1990725"/>
          <a:ext cx="6223000" cy="3602038"/>
        </p:xfrm>
        <a:graphic>
          <a:graphicData uri="http://schemas.openxmlformats.org/presentationml/2006/ole">
            <mc:AlternateContent xmlns:mc="http://schemas.openxmlformats.org/markup-compatibility/2006">
              <mc:Choice xmlns:v="urn:schemas-microsoft-com:vml" Requires="v">
                <p:oleObj spid="_x0000_s30742" name="Photo Editor Photo" r:id="rId4" imgW="5020376" imgH="2905531" progId="MSPhotoEd.3">
                  <p:embed/>
                </p:oleObj>
              </mc:Choice>
              <mc:Fallback>
                <p:oleObj name="Photo Editor Photo" r:id="rId4" imgW="5020376" imgH="2905531"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1313" y="1990725"/>
                        <a:ext cx="6223000" cy="3602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8675" name="Rectangle 3"/>
          <p:cNvSpPr>
            <a:spLocks noGrp="1" noChangeArrowheads="1"/>
          </p:cNvSpPr>
          <p:nvPr>
            <p:ph type="title"/>
          </p:nvPr>
        </p:nvSpPr>
        <p:spPr/>
        <p:txBody>
          <a:bodyPr/>
          <a:lstStyle/>
          <a:p>
            <a:r>
              <a:rPr lang="en-US"/>
              <a:t>MergeSort (Example) - 13</a:t>
            </a:r>
          </a:p>
        </p:txBody>
      </p:sp>
    </p:spTree>
    <p:extLst>
      <p:ext uri="{BB962C8B-B14F-4D97-AF65-F5344CB8AC3E}">
        <p14:creationId xmlns:p14="http://schemas.microsoft.com/office/powerpoint/2010/main" val="2502971100"/>
      </p:ext>
    </p:extLst>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22" name="Object 2"/>
          <p:cNvGraphicFramePr>
            <a:graphicFrameLocks noChangeAspect="1"/>
          </p:cNvGraphicFramePr>
          <p:nvPr/>
        </p:nvGraphicFramePr>
        <p:xfrm>
          <a:off x="1625600" y="1976438"/>
          <a:ext cx="6223000" cy="3602037"/>
        </p:xfrm>
        <a:graphic>
          <a:graphicData uri="http://schemas.openxmlformats.org/presentationml/2006/ole">
            <mc:AlternateContent xmlns:mc="http://schemas.openxmlformats.org/markup-compatibility/2006">
              <mc:Choice xmlns:v="urn:schemas-microsoft-com:vml" Requires="v">
                <p:oleObj spid="_x0000_s32790" name="Photo Editor Photo" r:id="rId4" imgW="5020376" imgH="2905531" progId="MSPhotoEd.3">
                  <p:embed/>
                </p:oleObj>
              </mc:Choice>
              <mc:Fallback>
                <p:oleObj name="Photo Editor Photo" r:id="rId4" imgW="5020376" imgH="2905531"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25600" y="1976438"/>
                        <a:ext cx="6223000" cy="3602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0723" name="Rectangle 3"/>
          <p:cNvSpPr>
            <a:spLocks noGrp="1" noChangeArrowheads="1"/>
          </p:cNvSpPr>
          <p:nvPr>
            <p:ph type="title"/>
          </p:nvPr>
        </p:nvSpPr>
        <p:spPr/>
        <p:txBody>
          <a:bodyPr/>
          <a:lstStyle/>
          <a:p>
            <a:r>
              <a:rPr lang="en-US"/>
              <a:t>MergeSort (Example) - 14</a:t>
            </a:r>
          </a:p>
        </p:txBody>
      </p:sp>
    </p:spTree>
    <p:extLst>
      <p:ext uri="{BB962C8B-B14F-4D97-AF65-F5344CB8AC3E}">
        <p14:creationId xmlns:p14="http://schemas.microsoft.com/office/powerpoint/2010/main" val="381788599"/>
      </p:ext>
    </p:extLst>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770" name="Object 2"/>
          <p:cNvGraphicFramePr>
            <a:graphicFrameLocks noChangeAspect="1"/>
          </p:cNvGraphicFramePr>
          <p:nvPr/>
        </p:nvGraphicFramePr>
        <p:xfrm>
          <a:off x="1617663" y="1985963"/>
          <a:ext cx="6229350" cy="3560762"/>
        </p:xfrm>
        <a:graphic>
          <a:graphicData uri="http://schemas.openxmlformats.org/presentationml/2006/ole">
            <mc:AlternateContent xmlns:mc="http://schemas.openxmlformats.org/markup-compatibility/2006">
              <mc:Choice xmlns:v="urn:schemas-microsoft-com:vml" Requires="v">
                <p:oleObj spid="_x0000_s34838" name="Photo Editor Photo" r:id="rId4" imgW="5095238" imgH="2914286" progId="MSPhotoEd.3">
                  <p:embed/>
                </p:oleObj>
              </mc:Choice>
              <mc:Fallback>
                <p:oleObj name="Photo Editor Photo" r:id="rId4" imgW="5095238" imgH="2914286"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7663" y="1985963"/>
                        <a:ext cx="6229350" cy="3560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2771" name="Rectangle 3"/>
          <p:cNvSpPr>
            <a:spLocks noGrp="1" noChangeArrowheads="1"/>
          </p:cNvSpPr>
          <p:nvPr>
            <p:ph type="title"/>
          </p:nvPr>
        </p:nvSpPr>
        <p:spPr/>
        <p:txBody>
          <a:bodyPr/>
          <a:lstStyle/>
          <a:p>
            <a:r>
              <a:rPr lang="en-US"/>
              <a:t>MergeSort (Example) - 15</a:t>
            </a:r>
          </a:p>
        </p:txBody>
      </p:sp>
    </p:spTree>
    <p:extLst>
      <p:ext uri="{BB962C8B-B14F-4D97-AF65-F5344CB8AC3E}">
        <p14:creationId xmlns:p14="http://schemas.microsoft.com/office/powerpoint/2010/main" val="408042219"/>
      </p:ext>
    </p:extLst>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18" name="Object 2"/>
          <p:cNvGraphicFramePr>
            <a:graphicFrameLocks noChangeAspect="1"/>
          </p:cNvGraphicFramePr>
          <p:nvPr/>
        </p:nvGraphicFramePr>
        <p:xfrm>
          <a:off x="1641475" y="1990725"/>
          <a:ext cx="6186488" cy="3600450"/>
        </p:xfrm>
        <a:graphic>
          <a:graphicData uri="http://schemas.openxmlformats.org/presentationml/2006/ole">
            <mc:AlternateContent xmlns:mc="http://schemas.openxmlformats.org/markup-compatibility/2006">
              <mc:Choice xmlns:v="urn:schemas-microsoft-com:vml" Requires="v">
                <p:oleObj spid="_x0000_s36886" name="Photo Editor Photo" r:id="rId4" imgW="4990476" imgH="2905531" progId="MSPhotoEd.3">
                  <p:embed/>
                </p:oleObj>
              </mc:Choice>
              <mc:Fallback>
                <p:oleObj name="Photo Editor Photo" r:id="rId4" imgW="4990476" imgH="2905531"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41475" y="1990725"/>
                        <a:ext cx="6186488" cy="360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4819" name="Rectangle 3"/>
          <p:cNvSpPr>
            <a:spLocks noGrp="1" noChangeArrowheads="1"/>
          </p:cNvSpPr>
          <p:nvPr>
            <p:ph type="title"/>
          </p:nvPr>
        </p:nvSpPr>
        <p:spPr/>
        <p:txBody>
          <a:bodyPr/>
          <a:lstStyle/>
          <a:p>
            <a:r>
              <a:rPr lang="en-US"/>
              <a:t>MergeSort (Example) - 16</a:t>
            </a:r>
          </a:p>
        </p:txBody>
      </p:sp>
    </p:spTree>
    <p:extLst>
      <p:ext uri="{BB962C8B-B14F-4D97-AF65-F5344CB8AC3E}">
        <p14:creationId xmlns:p14="http://schemas.microsoft.com/office/powerpoint/2010/main" val="3189478643"/>
      </p:ext>
    </p:extLst>
  </p:cSld>
  <p:clrMapOvr>
    <a:masterClrMapping/>
  </p:clrMapOvr>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866" name="Object 2"/>
          <p:cNvGraphicFramePr>
            <a:graphicFrameLocks noChangeAspect="1"/>
          </p:cNvGraphicFramePr>
          <p:nvPr/>
        </p:nvGraphicFramePr>
        <p:xfrm>
          <a:off x="1646238" y="1976438"/>
          <a:ext cx="6208712" cy="3600450"/>
        </p:xfrm>
        <a:graphic>
          <a:graphicData uri="http://schemas.openxmlformats.org/presentationml/2006/ole">
            <mc:AlternateContent xmlns:mc="http://schemas.openxmlformats.org/markup-compatibility/2006">
              <mc:Choice xmlns:v="urn:schemas-microsoft-com:vml" Requires="v">
                <p:oleObj spid="_x0000_s38934" name="Photo Editor Photo" r:id="rId4" imgW="5009524" imgH="2905531" progId="MSPhotoEd.3">
                  <p:embed/>
                </p:oleObj>
              </mc:Choice>
              <mc:Fallback>
                <p:oleObj name="Photo Editor Photo" r:id="rId4" imgW="5009524" imgH="2905531"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46238" y="1976438"/>
                        <a:ext cx="6208712" cy="360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6867" name="Rectangle 3"/>
          <p:cNvSpPr>
            <a:spLocks noGrp="1" noChangeArrowheads="1"/>
          </p:cNvSpPr>
          <p:nvPr>
            <p:ph type="title"/>
          </p:nvPr>
        </p:nvSpPr>
        <p:spPr/>
        <p:txBody>
          <a:bodyPr/>
          <a:lstStyle/>
          <a:p>
            <a:r>
              <a:rPr lang="en-US"/>
              <a:t>MergeSort (Example) - 17</a:t>
            </a:r>
          </a:p>
        </p:txBody>
      </p:sp>
    </p:spTree>
    <p:extLst>
      <p:ext uri="{BB962C8B-B14F-4D97-AF65-F5344CB8AC3E}">
        <p14:creationId xmlns:p14="http://schemas.microsoft.com/office/powerpoint/2010/main" val="150755171"/>
      </p:ext>
    </p:extLst>
  </p:cSld>
  <p:clrMapOvr>
    <a:masterClrMapping/>
  </p:clrMapOvr>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914" name="Object 2"/>
          <p:cNvGraphicFramePr>
            <a:graphicFrameLocks noChangeAspect="1"/>
          </p:cNvGraphicFramePr>
          <p:nvPr/>
        </p:nvGraphicFramePr>
        <p:xfrm>
          <a:off x="1616075" y="1976438"/>
          <a:ext cx="6208713" cy="3600450"/>
        </p:xfrm>
        <a:graphic>
          <a:graphicData uri="http://schemas.openxmlformats.org/presentationml/2006/ole">
            <mc:AlternateContent xmlns:mc="http://schemas.openxmlformats.org/markup-compatibility/2006">
              <mc:Choice xmlns:v="urn:schemas-microsoft-com:vml" Requires="v">
                <p:oleObj spid="_x0000_s40982" name="Photo Editor Photo" r:id="rId4" imgW="5009524" imgH="2905531" progId="MSPhotoEd.3">
                  <p:embed/>
                </p:oleObj>
              </mc:Choice>
              <mc:Fallback>
                <p:oleObj name="Photo Editor Photo" r:id="rId4" imgW="5009524" imgH="2905531"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6075" y="1976438"/>
                        <a:ext cx="6208713" cy="360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8915" name="Rectangle 3"/>
          <p:cNvSpPr>
            <a:spLocks noGrp="1" noChangeArrowheads="1"/>
          </p:cNvSpPr>
          <p:nvPr>
            <p:ph type="title"/>
          </p:nvPr>
        </p:nvSpPr>
        <p:spPr/>
        <p:txBody>
          <a:bodyPr/>
          <a:lstStyle/>
          <a:p>
            <a:r>
              <a:rPr lang="en-US"/>
              <a:t>MergeSort (Example) - 18</a:t>
            </a:r>
          </a:p>
        </p:txBody>
      </p:sp>
    </p:spTree>
    <p:extLst>
      <p:ext uri="{BB962C8B-B14F-4D97-AF65-F5344CB8AC3E}">
        <p14:creationId xmlns:p14="http://schemas.microsoft.com/office/powerpoint/2010/main" val="236204507"/>
      </p:ext>
    </p:extLst>
  </p:cSld>
  <p:clrMapOvr>
    <a:masterClrMapping/>
  </p:clrMapOvr>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2" name="Object 2"/>
          <p:cNvGraphicFramePr>
            <a:graphicFrameLocks noChangeAspect="1"/>
          </p:cNvGraphicFramePr>
          <p:nvPr/>
        </p:nvGraphicFramePr>
        <p:xfrm>
          <a:off x="1631950" y="2000250"/>
          <a:ext cx="6208713" cy="3540125"/>
        </p:xfrm>
        <a:graphic>
          <a:graphicData uri="http://schemas.openxmlformats.org/presentationml/2006/ole">
            <mc:AlternateContent xmlns:mc="http://schemas.openxmlformats.org/markup-compatibility/2006">
              <mc:Choice xmlns:v="urn:schemas-microsoft-com:vml" Requires="v">
                <p:oleObj spid="_x0000_s43030" name="Photo Editor Photo" r:id="rId4" imgW="5009524" imgH="2857899" progId="MSPhotoEd.3">
                  <p:embed/>
                </p:oleObj>
              </mc:Choice>
              <mc:Fallback>
                <p:oleObj name="Photo Editor Photo" r:id="rId4" imgW="5009524" imgH="2857899"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31950" y="2000250"/>
                        <a:ext cx="6208713" cy="354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40963" name="Rectangle 3"/>
          <p:cNvSpPr>
            <a:spLocks noGrp="1" noChangeArrowheads="1"/>
          </p:cNvSpPr>
          <p:nvPr>
            <p:ph type="title"/>
          </p:nvPr>
        </p:nvSpPr>
        <p:spPr/>
        <p:txBody>
          <a:bodyPr/>
          <a:lstStyle/>
          <a:p>
            <a:r>
              <a:rPr lang="en-US"/>
              <a:t>MergeSort (Example) - 19</a:t>
            </a:r>
          </a:p>
        </p:txBody>
      </p:sp>
    </p:spTree>
    <p:extLst>
      <p:ext uri="{BB962C8B-B14F-4D97-AF65-F5344CB8AC3E}">
        <p14:creationId xmlns:p14="http://schemas.microsoft.com/office/powerpoint/2010/main" val="798262504"/>
      </p:ext>
    </p:extLst>
  </p:cSld>
  <p:clrMapOvr>
    <a:masterClrMapping/>
  </p:clrMapOvr>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010" name="Object 2"/>
          <p:cNvGraphicFramePr>
            <a:graphicFrameLocks noChangeAspect="1"/>
          </p:cNvGraphicFramePr>
          <p:nvPr/>
        </p:nvGraphicFramePr>
        <p:xfrm>
          <a:off x="1616075" y="1966913"/>
          <a:ext cx="6223000" cy="3595687"/>
        </p:xfrm>
        <a:graphic>
          <a:graphicData uri="http://schemas.openxmlformats.org/presentationml/2006/ole">
            <mc:AlternateContent xmlns:mc="http://schemas.openxmlformats.org/markup-compatibility/2006">
              <mc:Choice xmlns:v="urn:schemas-microsoft-com:vml" Requires="v">
                <p:oleObj spid="_x0000_s45078" name="Photo Editor Photo" r:id="rId4" imgW="5009524" imgH="2895238" progId="MSPhotoEd.3">
                  <p:embed/>
                </p:oleObj>
              </mc:Choice>
              <mc:Fallback>
                <p:oleObj name="Photo Editor Photo" r:id="rId4" imgW="5009524" imgH="2895238"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6075" y="1966913"/>
                        <a:ext cx="6223000" cy="3595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43011" name="Rectangle 3"/>
          <p:cNvSpPr>
            <a:spLocks noGrp="1" noChangeArrowheads="1"/>
          </p:cNvSpPr>
          <p:nvPr>
            <p:ph type="title"/>
          </p:nvPr>
        </p:nvSpPr>
        <p:spPr/>
        <p:txBody>
          <a:bodyPr/>
          <a:lstStyle/>
          <a:p>
            <a:r>
              <a:rPr lang="en-US"/>
              <a:t>MergeSort (Example) - 20</a:t>
            </a:r>
          </a:p>
        </p:txBody>
      </p:sp>
    </p:spTree>
    <p:extLst>
      <p:ext uri="{BB962C8B-B14F-4D97-AF65-F5344CB8AC3E}">
        <p14:creationId xmlns:p14="http://schemas.microsoft.com/office/powerpoint/2010/main" val="2576310647"/>
      </p:ext>
    </p:extLst>
  </p:cSld>
  <p:clrMapOvr>
    <a:masterClrMapping/>
  </p:clrMapOvr>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058" name="Object 2"/>
          <p:cNvGraphicFramePr>
            <a:graphicFrameLocks noChangeAspect="1"/>
          </p:cNvGraphicFramePr>
          <p:nvPr/>
        </p:nvGraphicFramePr>
        <p:xfrm>
          <a:off x="1641475" y="1995488"/>
          <a:ext cx="6186488" cy="3567112"/>
        </p:xfrm>
        <a:graphic>
          <a:graphicData uri="http://schemas.openxmlformats.org/presentationml/2006/ole">
            <mc:AlternateContent xmlns:mc="http://schemas.openxmlformats.org/markup-compatibility/2006">
              <mc:Choice xmlns:v="urn:schemas-microsoft-com:vml" Requires="v">
                <p:oleObj spid="_x0000_s47126" name="Photo Editor Photo" r:id="rId4" imgW="5020376" imgH="2895238" progId="MSPhotoEd.3">
                  <p:embed/>
                </p:oleObj>
              </mc:Choice>
              <mc:Fallback>
                <p:oleObj name="Photo Editor Photo" r:id="rId4" imgW="5020376" imgH="2895238"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41475" y="1995488"/>
                        <a:ext cx="6186488" cy="3567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45059" name="Rectangle 3"/>
          <p:cNvSpPr>
            <a:spLocks noGrp="1" noChangeArrowheads="1"/>
          </p:cNvSpPr>
          <p:nvPr>
            <p:ph type="title"/>
          </p:nvPr>
        </p:nvSpPr>
        <p:spPr/>
        <p:txBody>
          <a:bodyPr/>
          <a:lstStyle/>
          <a:p>
            <a:r>
              <a:rPr lang="en-US"/>
              <a:t>MergeSort (Example) - 21</a:t>
            </a:r>
          </a:p>
        </p:txBody>
      </p:sp>
    </p:spTree>
    <p:extLst>
      <p:ext uri="{BB962C8B-B14F-4D97-AF65-F5344CB8AC3E}">
        <p14:creationId xmlns:p14="http://schemas.microsoft.com/office/powerpoint/2010/main" val="53157178"/>
      </p:ext>
    </p:extLst>
  </p:cSld>
  <p:clrMapOvr>
    <a:masterClrMapping/>
  </p:clrMapOvr>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106" name="Object 2"/>
          <p:cNvGraphicFramePr>
            <a:graphicFrameLocks noChangeAspect="1"/>
          </p:cNvGraphicFramePr>
          <p:nvPr/>
        </p:nvGraphicFramePr>
        <p:xfrm>
          <a:off x="1620838" y="1992313"/>
          <a:ext cx="6154737" cy="3575050"/>
        </p:xfrm>
        <a:graphic>
          <a:graphicData uri="http://schemas.openxmlformats.org/presentationml/2006/ole">
            <mc:AlternateContent xmlns:mc="http://schemas.openxmlformats.org/markup-compatibility/2006">
              <mc:Choice xmlns:v="urn:schemas-microsoft-com:vml" Requires="v">
                <p:oleObj spid="_x0000_s49174" name="Photo Editor Photo" r:id="rId4" imgW="5001323" imgH="2905531" progId="MSPhotoEd.3">
                  <p:embed/>
                </p:oleObj>
              </mc:Choice>
              <mc:Fallback>
                <p:oleObj name="Photo Editor Photo" r:id="rId4" imgW="5001323" imgH="2905531"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20838" y="1992313"/>
                        <a:ext cx="6154737" cy="3575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47107" name="Rectangle 3"/>
          <p:cNvSpPr>
            <a:spLocks noGrp="1" noChangeArrowheads="1"/>
          </p:cNvSpPr>
          <p:nvPr>
            <p:ph type="title"/>
          </p:nvPr>
        </p:nvSpPr>
        <p:spPr/>
        <p:txBody>
          <a:bodyPr/>
          <a:lstStyle/>
          <a:p>
            <a:r>
              <a:rPr lang="en-US"/>
              <a:t>MergeSort (Example) - 22</a:t>
            </a:r>
          </a:p>
        </p:txBody>
      </p:sp>
    </p:spTree>
    <p:extLst>
      <p:ext uri="{BB962C8B-B14F-4D97-AF65-F5344CB8AC3E}">
        <p14:creationId xmlns:p14="http://schemas.microsoft.com/office/powerpoint/2010/main" val="2897006048"/>
      </p:ext>
    </p:extLst>
  </p:cSld>
  <p:clrMapOvr>
    <a:masterClrMapping/>
  </p:clrMapOvr>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1774825"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14</a:t>
            </a:r>
          </a:p>
        </p:txBody>
      </p:sp>
      <p:sp>
        <p:nvSpPr>
          <p:cNvPr id="49155" name="Text Box 3"/>
          <p:cNvSpPr txBox="1">
            <a:spLocks noChangeArrowheads="1"/>
          </p:cNvSpPr>
          <p:nvPr/>
        </p:nvSpPr>
        <p:spPr bwMode="auto">
          <a:xfrm>
            <a:off x="23622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23</a:t>
            </a:r>
          </a:p>
        </p:txBody>
      </p:sp>
      <p:sp>
        <p:nvSpPr>
          <p:cNvPr id="49156" name="Text Box 4"/>
          <p:cNvSpPr txBox="1">
            <a:spLocks noChangeArrowheads="1"/>
          </p:cNvSpPr>
          <p:nvPr/>
        </p:nvSpPr>
        <p:spPr bwMode="auto">
          <a:xfrm>
            <a:off x="29464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45</a:t>
            </a:r>
          </a:p>
        </p:txBody>
      </p:sp>
      <p:sp>
        <p:nvSpPr>
          <p:cNvPr id="49157" name="Text Box 5"/>
          <p:cNvSpPr txBox="1">
            <a:spLocks noChangeArrowheads="1"/>
          </p:cNvSpPr>
          <p:nvPr/>
        </p:nvSpPr>
        <p:spPr bwMode="auto">
          <a:xfrm>
            <a:off x="35433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98</a:t>
            </a:r>
          </a:p>
        </p:txBody>
      </p:sp>
      <p:sp>
        <p:nvSpPr>
          <p:cNvPr id="49158" name="Text Box 6"/>
          <p:cNvSpPr txBox="1">
            <a:spLocks noChangeArrowheads="1"/>
          </p:cNvSpPr>
          <p:nvPr/>
        </p:nvSpPr>
        <p:spPr bwMode="auto">
          <a:xfrm>
            <a:off x="4987925"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lgn="ctr" eaLnBrk="0" hangingPunct="0"/>
            <a:r>
              <a:rPr lang="en-US" sz="2400" b="1">
                <a:latin typeface="Courier New" charset="0"/>
              </a:rPr>
              <a:t>6</a:t>
            </a:r>
          </a:p>
        </p:txBody>
      </p:sp>
      <p:sp>
        <p:nvSpPr>
          <p:cNvPr id="49159" name="Text Box 7"/>
          <p:cNvSpPr txBox="1">
            <a:spLocks noChangeArrowheads="1"/>
          </p:cNvSpPr>
          <p:nvPr/>
        </p:nvSpPr>
        <p:spPr bwMode="auto">
          <a:xfrm>
            <a:off x="5575300"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33</a:t>
            </a:r>
          </a:p>
        </p:txBody>
      </p:sp>
      <p:sp>
        <p:nvSpPr>
          <p:cNvPr id="49160" name="Text Box 8"/>
          <p:cNvSpPr txBox="1">
            <a:spLocks noChangeArrowheads="1"/>
          </p:cNvSpPr>
          <p:nvPr/>
        </p:nvSpPr>
        <p:spPr bwMode="auto">
          <a:xfrm>
            <a:off x="6162675"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42</a:t>
            </a:r>
          </a:p>
        </p:txBody>
      </p:sp>
      <p:sp>
        <p:nvSpPr>
          <p:cNvPr id="49161" name="Text Box 9"/>
          <p:cNvSpPr txBox="1">
            <a:spLocks noChangeArrowheads="1"/>
          </p:cNvSpPr>
          <p:nvPr/>
        </p:nvSpPr>
        <p:spPr bwMode="auto">
          <a:xfrm>
            <a:off x="6750050"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67</a:t>
            </a:r>
          </a:p>
        </p:txBody>
      </p:sp>
    </p:spTree>
    <p:extLst>
      <p:ext uri="{BB962C8B-B14F-4D97-AF65-F5344CB8AC3E}">
        <p14:creationId xmlns:p14="http://schemas.microsoft.com/office/powerpoint/2010/main" val="434018480"/>
      </p:ext>
    </p:extLst>
  </p:cSld>
  <p:clrMapOvr>
    <a:masterClrMapping/>
  </p:clrMapOvr>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1692275" y="5905500"/>
            <a:ext cx="5889625" cy="495300"/>
          </a:xfrm>
          <a:prstGeom prst="rect">
            <a:avLst/>
          </a:prstGeom>
          <a:noFill/>
          <a:ln w="38100">
            <a:solidFill>
              <a:srgbClr val="FF0033"/>
            </a:solidFill>
            <a:prstDash val="dash"/>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r>
              <a:rPr lang="en-US" sz="2400" b="1">
                <a:solidFill>
                  <a:srgbClr val="FF0033"/>
                </a:solidFill>
              </a:rPr>
              <a:t>Merge</a:t>
            </a:r>
          </a:p>
        </p:txBody>
      </p:sp>
      <p:sp>
        <p:nvSpPr>
          <p:cNvPr id="51203" name="Text Box 3"/>
          <p:cNvSpPr txBox="1">
            <a:spLocks noChangeArrowheads="1"/>
          </p:cNvSpPr>
          <p:nvPr/>
        </p:nvSpPr>
        <p:spPr bwMode="auto">
          <a:xfrm>
            <a:off x="23622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23</a:t>
            </a:r>
          </a:p>
        </p:txBody>
      </p:sp>
      <p:sp>
        <p:nvSpPr>
          <p:cNvPr id="51204" name="Text Box 4"/>
          <p:cNvSpPr txBox="1">
            <a:spLocks noChangeArrowheads="1"/>
          </p:cNvSpPr>
          <p:nvPr/>
        </p:nvSpPr>
        <p:spPr bwMode="auto">
          <a:xfrm>
            <a:off x="29464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45</a:t>
            </a:r>
          </a:p>
        </p:txBody>
      </p:sp>
      <p:sp>
        <p:nvSpPr>
          <p:cNvPr id="51205" name="Text Box 5"/>
          <p:cNvSpPr txBox="1">
            <a:spLocks noChangeArrowheads="1"/>
          </p:cNvSpPr>
          <p:nvPr/>
        </p:nvSpPr>
        <p:spPr bwMode="auto">
          <a:xfrm>
            <a:off x="35433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98</a:t>
            </a:r>
          </a:p>
        </p:txBody>
      </p:sp>
      <p:sp>
        <p:nvSpPr>
          <p:cNvPr id="51206" name="Text Box 6"/>
          <p:cNvSpPr txBox="1">
            <a:spLocks noChangeArrowheads="1"/>
          </p:cNvSpPr>
          <p:nvPr/>
        </p:nvSpPr>
        <p:spPr bwMode="auto">
          <a:xfrm>
            <a:off x="5575300"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33</a:t>
            </a:r>
          </a:p>
        </p:txBody>
      </p:sp>
      <p:sp>
        <p:nvSpPr>
          <p:cNvPr id="51207" name="Text Box 7"/>
          <p:cNvSpPr txBox="1">
            <a:spLocks noChangeArrowheads="1"/>
          </p:cNvSpPr>
          <p:nvPr/>
        </p:nvSpPr>
        <p:spPr bwMode="auto">
          <a:xfrm>
            <a:off x="6162675"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42</a:t>
            </a:r>
          </a:p>
        </p:txBody>
      </p:sp>
      <p:sp>
        <p:nvSpPr>
          <p:cNvPr id="51208" name="Text Box 8"/>
          <p:cNvSpPr txBox="1">
            <a:spLocks noChangeArrowheads="1"/>
          </p:cNvSpPr>
          <p:nvPr/>
        </p:nvSpPr>
        <p:spPr bwMode="auto">
          <a:xfrm>
            <a:off x="6750050"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67</a:t>
            </a:r>
          </a:p>
        </p:txBody>
      </p:sp>
      <p:sp>
        <p:nvSpPr>
          <p:cNvPr id="51209" name="Text Box 9"/>
          <p:cNvSpPr txBox="1">
            <a:spLocks noChangeArrowheads="1"/>
          </p:cNvSpPr>
          <p:nvPr/>
        </p:nvSpPr>
        <p:spPr bwMode="auto">
          <a:xfrm>
            <a:off x="1774825" y="4381500"/>
            <a:ext cx="587375" cy="495300"/>
          </a:xfrm>
          <a:prstGeom prst="rect">
            <a:avLst/>
          </a:prstGeom>
          <a:noFill/>
          <a:ln w="38100">
            <a:solidFill>
              <a:srgbClr val="3333FF"/>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14</a:t>
            </a:r>
          </a:p>
        </p:txBody>
      </p:sp>
      <p:sp>
        <p:nvSpPr>
          <p:cNvPr id="51210" name="Text Box 10"/>
          <p:cNvSpPr txBox="1">
            <a:spLocks noChangeArrowheads="1"/>
          </p:cNvSpPr>
          <p:nvPr/>
        </p:nvSpPr>
        <p:spPr bwMode="auto">
          <a:xfrm>
            <a:off x="4987925" y="4368800"/>
            <a:ext cx="587375" cy="495300"/>
          </a:xfrm>
          <a:prstGeom prst="rect">
            <a:avLst/>
          </a:prstGeom>
          <a:noFill/>
          <a:ln w="38100">
            <a:solidFill>
              <a:srgbClr val="3333FF"/>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lgn="ctr" eaLnBrk="0" hangingPunct="0"/>
            <a:r>
              <a:rPr lang="en-US" sz="2400" b="1">
                <a:latin typeface="Courier New" charset="0"/>
              </a:rPr>
              <a:t>6</a:t>
            </a:r>
          </a:p>
        </p:txBody>
      </p:sp>
    </p:spTree>
    <p:extLst>
      <p:ext uri="{BB962C8B-B14F-4D97-AF65-F5344CB8AC3E}">
        <p14:creationId xmlns:p14="http://schemas.microsoft.com/office/powerpoint/2010/main" val="4143482487"/>
      </p:ext>
    </p:extLst>
  </p:cSld>
  <p:clrMapOvr>
    <a:masterClrMapping/>
  </p:clrMapOvr>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p:cNvSpPr txBox="1">
            <a:spLocks noChangeArrowheads="1"/>
          </p:cNvSpPr>
          <p:nvPr/>
        </p:nvSpPr>
        <p:spPr bwMode="auto">
          <a:xfrm>
            <a:off x="1692275" y="5905500"/>
            <a:ext cx="5889625" cy="495300"/>
          </a:xfrm>
          <a:prstGeom prst="rect">
            <a:avLst/>
          </a:prstGeom>
          <a:noFill/>
          <a:ln w="38100">
            <a:solidFill>
              <a:srgbClr val="FF0033"/>
            </a:solidFill>
            <a:prstDash val="dash"/>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r>
              <a:rPr lang="en-US" sz="2400" b="1">
                <a:solidFill>
                  <a:srgbClr val="FF0033"/>
                </a:solidFill>
              </a:rPr>
              <a:t>Merge</a:t>
            </a:r>
          </a:p>
        </p:txBody>
      </p:sp>
      <p:sp>
        <p:nvSpPr>
          <p:cNvPr id="53251" name="Text Box 3"/>
          <p:cNvSpPr txBox="1">
            <a:spLocks noChangeArrowheads="1"/>
          </p:cNvSpPr>
          <p:nvPr/>
        </p:nvSpPr>
        <p:spPr bwMode="auto">
          <a:xfrm>
            <a:off x="23622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23</a:t>
            </a:r>
          </a:p>
        </p:txBody>
      </p:sp>
      <p:sp>
        <p:nvSpPr>
          <p:cNvPr id="53252" name="Text Box 4"/>
          <p:cNvSpPr txBox="1">
            <a:spLocks noChangeArrowheads="1"/>
          </p:cNvSpPr>
          <p:nvPr/>
        </p:nvSpPr>
        <p:spPr bwMode="auto">
          <a:xfrm>
            <a:off x="29464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45</a:t>
            </a:r>
          </a:p>
        </p:txBody>
      </p:sp>
      <p:sp>
        <p:nvSpPr>
          <p:cNvPr id="53253" name="Text Box 5"/>
          <p:cNvSpPr txBox="1">
            <a:spLocks noChangeArrowheads="1"/>
          </p:cNvSpPr>
          <p:nvPr/>
        </p:nvSpPr>
        <p:spPr bwMode="auto">
          <a:xfrm>
            <a:off x="35433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98</a:t>
            </a:r>
          </a:p>
        </p:txBody>
      </p:sp>
      <p:sp>
        <p:nvSpPr>
          <p:cNvPr id="53254" name="Text Box 6"/>
          <p:cNvSpPr txBox="1">
            <a:spLocks noChangeArrowheads="1"/>
          </p:cNvSpPr>
          <p:nvPr/>
        </p:nvSpPr>
        <p:spPr bwMode="auto">
          <a:xfrm>
            <a:off x="4987925"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lgn="ctr" eaLnBrk="0" hangingPunct="0"/>
            <a:r>
              <a:rPr lang="en-US" sz="2400" b="1">
                <a:latin typeface="Courier New" charset="0"/>
              </a:rPr>
              <a:t>6</a:t>
            </a:r>
          </a:p>
        </p:txBody>
      </p:sp>
      <p:sp>
        <p:nvSpPr>
          <p:cNvPr id="53255" name="Text Box 7"/>
          <p:cNvSpPr txBox="1">
            <a:spLocks noChangeArrowheads="1"/>
          </p:cNvSpPr>
          <p:nvPr/>
        </p:nvSpPr>
        <p:spPr bwMode="auto">
          <a:xfrm>
            <a:off x="6162675"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42</a:t>
            </a:r>
          </a:p>
        </p:txBody>
      </p:sp>
      <p:sp>
        <p:nvSpPr>
          <p:cNvPr id="53256" name="Text Box 8"/>
          <p:cNvSpPr txBox="1">
            <a:spLocks noChangeArrowheads="1"/>
          </p:cNvSpPr>
          <p:nvPr/>
        </p:nvSpPr>
        <p:spPr bwMode="auto">
          <a:xfrm>
            <a:off x="6750050"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67</a:t>
            </a:r>
          </a:p>
        </p:txBody>
      </p:sp>
      <p:sp>
        <p:nvSpPr>
          <p:cNvPr id="53257" name="Text Box 9"/>
          <p:cNvSpPr txBox="1">
            <a:spLocks noChangeArrowheads="1"/>
          </p:cNvSpPr>
          <p:nvPr/>
        </p:nvSpPr>
        <p:spPr bwMode="auto">
          <a:xfrm>
            <a:off x="223202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lgn="ctr" eaLnBrk="0" hangingPunct="0"/>
            <a:r>
              <a:rPr lang="en-US" sz="2400" b="1">
                <a:latin typeface="Courier New" charset="0"/>
              </a:rPr>
              <a:t>6</a:t>
            </a:r>
          </a:p>
        </p:txBody>
      </p:sp>
      <p:sp>
        <p:nvSpPr>
          <p:cNvPr id="53258" name="Text Box 10"/>
          <p:cNvSpPr txBox="1">
            <a:spLocks noChangeArrowheads="1"/>
          </p:cNvSpPr>
          <p:nvPr/>
        </p:nvSpPr>
        <p:spPr bwMode="auto">
          <a:xfrm>
            <a:off x="1774825" y="4381500"/>
            <a:ext cx="587375" cy="495300"/>
          </a:xfrm>
          <a:prstGeom prst="rect">
            <a:avLst/>
          </a:prstGeom>
          <a:noFill/>
          <a:ln w="38100">
            <a:solidFill>
              <a:srgbClr val="3333FF"/>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14</a:t>
            </a:r>
          </a:p>
        </p:txBody>
      </p:sp>
      <p:sp>
        <p:nvSpPr>
          <p:cNvPr id="53259" name="Text Box 11"/>
          <p:cNvSpPr txBox="1">
            <a:spLocks noChangeArrowheads="1"/>
          </p:cNvSpPr>
          <p:nvPr/>
        </p:nvSpPr>
        <p:spPr bwMode="auto">
          <a:xfrm>
            <a:off x="5575300" y="4368800"/>
            <a:ext cx="587375" cy="495300"/>
          </a:xfrm>
          <a:prstGeom prst="rect">
            <a:avLst/>
          </a:prstGeom>
          <a:noFill/>
          <a:ln w="38100">
            <a:solidFill>
              <a:srgbClr val="3333FF"/>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33</a:t>
            </a:r>
          </a:p>
        </p:txBody>
      </p:sp>
    </p:spTree>
    <p:extLst>
      <p:ext uri="{BB962C8B-B14F-4D97-AF65-F5344CB8AC3E}">
        <p14:creationId xmlns:p14="http://schemas.microsoft.com/office/powerpoint/2010/main" val="3206253536"/>
      </p:ext>
    </p:extLst>
  </p:cSld>
  <p:clrMapOvr>
    <a:masterClrMapping/>
  </p:clrMapOvr>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2"/>
          <p:cNvSpPr txBox="1">
            <a:spLocks noChangeArrowheads="1"/>
          </p:cNvSpPr>
          <p:nvPr/>
        </p:nvSpPr>
        <p:spPr bwMode="auto">
          <a:xfrm>
            <a:off x="1692275" y="5905500"/>
            <a:ext cx="5889625" cy="495300"/>
          </a:xfrm>
          <a:prstGeom prst="rect">
            <a:avLst/>
          </a:prstGeom>
          <a:noFill/>
          <a:ln w="38100">
            <a:solidFill>
              <a:srgbClr val="FF0033"/>
            </a:solidFill>
            <a:prstDash val="dash"/>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r>
              <a:rPr lang="en-US" sz="2400" b="1">
                <a:solidFill>
                  <a:srgbClr val="FF0033"/>
                </a:solidFill>
              </a:rPr>
              <a:t>Merge</a:t>
            </a:r>
          </a:p>
        </p:txBody>
      </p:sp>
      <p:sp>
        <p:nvSpPr>
          <p:cNvPr id="55299" name="Text Box 3"/>
          <p:cNvSpPr txBox="1">
            <a:spLocks noChangeArrowheads="1"/>
          </p:cNvSpPr>
          <p:nvPr/>
        </p:nvSpPr>
        <p:spPr bwMode="auto">
          <a:xfrm>
            <a:off x="1774825"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14</a:t>
            </a:r>
          </a:p>
        </p:txBody>
      </p:sp>
      <p:sp>
        <p:nvSpPr>
          <p:cNvPr id="55300" name="Text Box 4"/>
          <p:cNvSpPr txBox="1">
            <a:spLocks noChangeArrowheads="1"/>
          </p:cNvSpPr>
          <p:nvPr/>
        </p:nvSpPr>
        <p:spPr bwMode="auto">
          <a:xfrm>
            <a:off x="29464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45</a:t>
            </a:r>
          </a:p>
        </p:txBody>
      </p:sp>
      <p:sp>
        <p:nvSpPr>
          <p:cNvPr id="55301" name="Text Box 5"/>
          <p:cNvSpPr txBox="1">
            <a:spLocks noChangeArrowheads="1"/>
          </p:cNvSpPr>
          <p:nvPr/>
        </p:nvSpPr>
        <p:spPr bwMode="auto">
          <a:xfrm>
            <a:off x="35433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98</a:t>
            </a:r>
          </a:p>
        </p:txBody>
      </p:sp>
      <p:sp>
        <p:nvSpPr>
          <p:cNvPr id="55302" name="Text Box 6"/>
          <p:cNvSpPr txBox="1">
            <a:spLocks noChangeArrowheads="1"/>
          </p:cNvSpPr>
          <p:nvPr/>
        </p:nvSpPr>
        <p:spPr bwMode="auto">
          <a:xfrm>
            <a:off x="4987925"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lgn="ctr" eaLnBrk="0" hangingPunct="0"/>
            <a:r>
              <a:rPr lang="en-US" sz="2400" b="1">
                <a:latin typeface="Courier New" charset="0"/>
              </a:rPr>
              <a:t>6</a:t>
            </a:r>
          </a:p>
        </p:txBody>
      </p:sp>
      <p:sp>
        <p:nvSpPr>
          <p:cNvPr id="55303" name="Text Box 7"/>
          <p:cNvSpPr txBox="1">
            <a:spLocks noChangeArrowheads="1"/>
          </p:cNvSpPr>
          <p:nvPr/>
        </p:nvSpPr>
        <p:spPr bwMode="auto">
          <a:xfrm>
            <a:off x="6162675"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42</a:t>
            </a:r>
          </a:p>
        </p:txBody>
      </p:sp>
      <p:sp>
        <p:nvSpPr>
          <p:cNvPr id="55304" name="Text Box 8"/>
          <p:cNvSpPr txBox="1">
            <a:spLocks noChangeArrowheads="1"/>
          </p:cNvSpPr>
          <p:nvPr/>
        </p:nvSpPr>
        <p:spPr bwMode="auto">
          <a:xfrm>
            <a:off x="6750050"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67</a:t>
            </a:r>
          </a:p>
        </p:txBody>
      </p:sp>
      <p:sp>
        <p:nvSpPr>
          <p:cNvPr id="55305" name="Text Box 9"/>
          <p:cNvSpPr txBox="1">
            <a:spLocks noChangeArrowheads="1"/>
          </p:cNvSpPr>
          <p:nvPr/>
        </p:nvSpPr>
        <p:spPr bwMode="auto">
          <a:xfrm>
            <a:off x="223202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lgn="ctr" eaLnBrk="0" hangingPunct="0"/>
            <a:r>
              <a:rPr lang="en-US" sz="2400" b="1">
                <a:latin typeface="Courier New" charset="0"/>
              </a:rPr>
              <a:t>6</a:t>
            </a:r>
          </a:p>
        </p:txBody>
      </p:sp>
      <p:sp>
        <p:nvSpPr>
          <p:cNvPr id="55306" name="Text Box 10"/>
          <p:cNvSpPr txBox="1">
            <a:spLocks noChangeArrowheads="1"/>
          </p:cNvSpPr>
          <p:nvPr/>
        </p:nvSpPr>
        <p:spPr bwMode="auto">
          <a:xfrm>
            <a:off x="282257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14</a:t>
            </a:r>
          </a:p>
        </p:txBody>
      </p:sp>
      <p:sp>
        <p:nvSpPr>
          <p:cNvPr id="55307" name="Text Box 11"/>
          <p:cNvSpPr txBox="1">
            <a:spLocks noChangeArrowheads="1"/>
          </p:cNvSpPr>
          <p:nvPr/>
        </p:nvSpPr>
        <p:spPr bwMode="auto">
          <a:xfrm>
            <a:off x="2362200" y="4381500"/>
            <a:ext cx="587375" cy="495300"/>
          </a:xfrm>
          <a:prstGeom prst="rect">
            <a:avLst/>
          </a:prstGeom>
          <a:noFill/>
          <a:ln w="38100">
            <a:solidFill>
              <a:srgbClr val="3333FF"/>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23</a:t>
            </a:r>
          </a:p>
        </p:txBody>
      </p:sp>
      <p:sp>
        <p:nvSpPr>
          <p:cNvPr id="55308" name="Text Box 12"/>
          <p:cNvSpPr txBox="1">
            <a:spLocks noChangeArrowheads="1"/>
          </p:cNvSpPr>
          <p:nvPr/>
        </p:nvSpPr>
        <p:spPr bwMode="auto">
          <a:xfrm>
            <a:off x="5575300" y="4368800"/>
            <a:ext cx="587375" cy="495300"/>
          </a:xfrm>
          <a:prstGeom prst="rect">
            <a:avLst/>
          </a:prstGeom>
          <a:noFill/>
          <a:ln w="38100">
            <a:solidFill>
              <a:srgbClr val="3333FF"/>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33</a:t>
            </a:r>
          </a:p>
        </p:txBody>
      </p:sp>
    </p:spTree>
    <p:extLst>
      <p:ext uri="{BB962C8B-B14F-4D97-AF65-F5344CB8AC3E}">
        <p14:creationId xmlns:p14="http://schemas.microsoft.com/office/powerpoint/2010/main" val="175439524"/>
      </p:ext>
    </p:extLst>
  </p:cSld>
  <p:clrMapOvr>
    <a:masterClrMapping/>
  </p:clrMapOvr>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
          <p:cNvSpPr txBox="1">
            <a:spLocks noChangeArrowheads="1"/>
          </p:cNvSpPr>
          <p:nvPr/>
        </p:nvSpPr>
        <p:spPr bwMode="auto">
          <a:xfrm>
            <a:off x="1692275" y="5905500"/>
            <a:ext cx="5889625" cy="495300"/>
          </a:xfrm>
          <a:prstGeom prst="rect">
            <a:avLst/>
          </a:prstGeom>
          <a:noFill/>
          <a:ln w="38100">
            <a:solidFill>
              <a:srgbClr val="FF0033"/>
            </a:solidFill>
            <a:prstDash val="dash"/>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r>
              <a:rPr lang="en-US" sz="2400" b="1">
                <a:solidFill>
                  <a:srgbClr val="FF0033"/>
                </a:solidFill>
              </a:rPr>
              <a:t>Merge</a:t>
            </a:r>
          </a:p>
        </p:txBody>
      </p:sp>
      <p:sp>
        <p:nvSpPr>
          <p:cNvPr id="57347" name="Text Box 3"/>
          <p:cNvSpPr txBox="1">
            <a:spLocks noChangeArrowheads="1"/>
          </p:cNvSpPr>
          <p:nvPr/>
        </p:nvSpPr>
        <p:spPr bwMode="auto">
          <a:xfrm>
            <a:off x="1774825"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14</a:t>
            </a:r>
          </a:p>
        </p:txBody>
      </p:sp>
      <p:sp>
        <p:nvSpPr>
          <p:cNvPr id="57348" name="Text Box 4"/>
          <p:cNvSpPr txBox="1">
            <a:spLocks noChangeArrowheads="1"/>
          </p:cNvSpPr>
          <p:nvPr/>
        </p:nvSpPr>
        <p:spPr bwMode="auto">
          <a:xfrm>
            <a:off x="23622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23</a:t>
            </a:r>
          </a:p>
        </p:txBody>
      </p:sp>
      <p:sp>
        <p:nvSpPr>
          <p:cNvPr id="57349" name="Text Box 5"/>
          <p:cNvSpPr txBox="1">
            <a:spLocks noChangeArrowheads="1"/>
          </p:cNvSpPr>
          <p:nvPr/>
        </p:nvSpPr>
        <p:spPr bwMode="auto">
          <a:xfrm>
            <a:off x="35433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98</a:t>
            </a:r>
          </a:p>
        </p:txBody>
      </p:sp>
      <p:sp>
        <p:nvSpPr>
          <p:cNvPr id="57350" name="Text Box 6"/>
          <p:cNvSpPr txBox="1">
            <a:spLocks noChangeArrowheads="1"/>
          </p:cNvSpPr>
          <p:nvPr/>
        </p:nvSpPr>
        <p:spPr bwMode="auto">
          <a:xfrm>
            <a:off x="4987925"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lgn="ctr" eaLnBrk="0" hangingPunct="0"/>
            <a:r>
              <a:rPr lang="en-US" sz="2400" b="1">
                <a:latin typeface="Courier New" charset="0"/>
              </a:rPr>
              <a:t>6</a:t>
            </a:r>
          </a:p>
        </p:txBody>
      </p:sp>
      <p:sp>
        <p:nvSpPr>
          <p:cNvPr id="57351" name="Text Box 7"/>
          <p:cNvSpPr txBox="1">
            <a:spLocks noChangeArrowheads="1"/>
          </p:cNvSpPr>
          <p:nvPr/>
        </p:nvSpPr>
        <p:spPr bwMode="auto">
          <a:xfrm>
            <a:off x="6162675"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42</a:t>
            </a:r>
          </a:p>
        </p:txBody>
      </p:sp>
      <p:sp>
        <p:nvSpPr>
          <p:cNvPr id="57352" name="Text Box 8"/>
          <p:cNvSpPr txBox="1">
            <a:spLocks noChangeArrowheads="1"/>
          </p:cNvSpPr>
          <p:nvPr/>
        </p:nvSpPr>
        <p:spPr bwMode="auto">
          <a:xfrm>
            <a:off x="6750050"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67</a:t>
            </a:r>
          </a:p>
        </p:txBody>
      </p:sp>
      <p:sp>
        <p:nvSpPr>
          <p:cNvPr id="57353" name="Text Box 9"/>
          <p:cNvSpPr txBox="1">
            <a:spLocks noChangeArrowheads="1"/>
          </p:cNvSpPr>
          <p:nvPr/>
        </p:nvSpPr>
        <p:spPr bwMode="auto">
          <a:xfrm>
            <a:off x="223202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lgn="ctr" eaLnBrk="0" hangingPunct="0"/>
            <a:r>
              <a:rPr lang="en-US" sz="2400" b="1">
                <a:latin typeface="Courier New" charset="0"/>
              </a:rPr>
              <a:t>6</a:t>
            </a:r>
          </a:p>
        </p:txBody>
      </p:sp>
      <p:sp>
        <p:nvSpPr>
          <p:cNvPr id="57354" name="Text Box 10"/>
          <p:cNvSpPr txBox="1">
            <a:spLocks noChangeArrowheads="1"/>
          </p:cNvSpPr>
          <p:nvPr/>
        </p:nvSpPr>
        <p:spPr bwMode="auto">
          <a:xfrm>
            <a:off x="282257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14</a:t>
            </a:r>
          </a:p>
        </p:txBody>
      </p:sp>
      <p:sp>
        <p:nvSpPr>
          <p:cNvPr id="57355" name="Text Box 11"/>
          <p:cNvSpPr txBox="1">
            <a:spLocks noChangeArrowheads="1"/>
          </p:cNvSpPr>
          <p:nvPr/>
        </p:nvSpPr>
        <p:spPr bwMode="auto">
          <a:xfrm>
            <a:off x="3409950"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23</a:t>
            </a:r>
          </a:p>
        </p:txBody>
      </p:sp>
      <p:sp>
        <p:nvSpPr>
          <p:cNvPr id="57356" name="Text Box 12"/>
          <p:cNvSpPr txBox="1">
            <a:spLocks noChangeArrowheads="1"/>
          </p:cNvSpPr>
          <p:nvPr/>
        </p:nvSpPr>
        <p:spPr bwMode="auto">
          <a:xfrm>
            <a:off x="2946400" y="4381500"/>
            <a:ext cx="587375" cy="495300"/>
          </a:xfrm>
          <a:prstGeom prst="rect">
            <a:avLst/>
          </a:prstGeom>
          <a:noFill/>
          <a:ln w="38100">
            <a:solidFill>
              <a:srgbClr val="3333FF"/>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45</a:t>
            </a:r>
          </a:p>
        </p:txBody>
      </p:sp>
      <p:sp>
        <p:nvSpPr>
          <p:cNvPr id="57357" name="Text Box 13"/>
          <p:cNvSpPr txBox="1">
            <a:spLocks noChangeArrowheads="1"/>
          </p:cNvSpPr>
          <p:nvPr/>
        </p:nvSpPr>
        <p:spPr bwMode="auto">
          <a:xfrm>
            <a:off x="5575300" y="4368800"/>
            <a:ext cx="587375" cy="495300"/>
          </a:xfrm>
          <a:prstGeom prst="rect">
            <a:avLst/>
          </a:prstGeom>
          <a:noFill/>
          <a:ln w="38100">
            <a:solidFill>
              <a:srgbClr val="3333FF"/>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33</a:t>
            </a:r>
          </a:p>
        </p:txBody>
      </p:sp>
    </p:spTree>
    <p:extLst>
      <p:ext uri="{BB962C8B-B14F-4D97-AF65-F5344CB8AC3E}">
        <p14:creationId xmlns:p14="http://schemas.microsoft.com/office/powerpoint/2010/main" val="3372120899"/>
      </p:ext>
    </p:extLst>
  </p:cSld>
  <p:clrMapOvr>
    <a:masterClrMapping/>
  </p:clrMapOvr>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1692275" y="5905500"/>
            <a:ext cx="5889625" cy="495300"/>
          </a:xfrm>
          <a:prstGeom prst="rect">
            <a:avLst/>
          </a:prstGeom>
          <a:noFill/>
          <a:ln w="38100">
            <a:solidFill>
              <a:srgbClr val="FF0033"/>
            </a:solidFill>
            <a:prstDash val="dash"/>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r>
              <a:rPr lang="en-US" sz="2400" b="1">
                <a:solidFill>
                  <a:srgbClr val="FF0033"/>
                </a:solidFill>
              </a:rPr>
              <a:t>Merge</a:t>
            </a:r>
          </a:p>
        </p:txBody>
      </p:sp>
      <p:sp>
        <p:nvSpPr>
          <p:cNvPr id="59395" name="Text Box 3"/>
          <p:cNvSpPr txBox="1">
            <a:spLocks noChangeArrowheads="1"/>
          </p:cNvSpPr>
          <p:nvPr/>
        </p:nvSpPr>
        <p:spPr bwMode="auto">
          <a:xfrm>
            <a:off x="1774825"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14</a:t>
            </a:r>
          </a:p>
        </p:txBody>
      </p:sp>
      <p:sp>
        <p:nvSpPr>
          <p:cNvPr id="59396" name="Text Box 4"/>
          <p:cNvSpPr txBox="1">
            <a:spLocks noChangeArrowheads="1"/>
          </p:cNvSpPr>
          <p:nvPr/>
        </p:nvSpPr>
        <p:spPr bwMode="auto">
          <a:xfrm>
            <a:off x="23622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23</a:t>
            </a:r>
          </a:p>
        </p:txBody>
      </p:sp>
      <p:sp>
        <p:nvSpPr>
          <p:cNvPr id="59397" name="Text Box 5"/>
          <p:cNvSpPr txBox="1">
            <a:spLocks noChangeArrowheads="1"/>
          </p:cNvSpPr>
          <p:nvPr/>
        </p:nvSpPr>
        <p:spPr bwMode="auto">
          <a:xfrm>
            <a:off x="35433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98</a:t>
            </a:r>
          </a:p>
        </p:txBody>
      </p:sp>
      <p:sp>
        <p:nvSpPr>
          <p:cNvPr id="59398" name="Text Box 6"/>
          <p:cNvSpPr txBox="1">
            <a:spLocks noChangeArrowheads="1"/>
          </p:cNvSpPr>
          <p:nvPr/>
        </p:nvSpPr>
        <p:spPr bwMode="auto">
          <a:xfrm>
            <a:off x="4987925"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lgn="ctr" eaLnBrk="0" hangingPunct="0"/>
            <a:r>
              <a:rPr lang="en-US" sz="2400" b="1">
                <a:latin typeface="Courier New" charset="0"/>
              </a:rPr>
              <a:t>6</a:t>
            </a:r>
          </a:p>
        </p:txBody>
      </p:sp>
      <p:sp>
        <p:nvSpPr>
          <p:cNvPr id="59399" name="Text Box 7"/>
          <p:cNvSpPr txBox="1">
            <a:spLocks noChangeArrowheads="1"/>
          </p:cNvSpPr>
          <p:nvPr/>
        </p:nvSpPr>
        <p:spPr bwMode="auto">
          <a:xfrm>
            <a:off x="5575300"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33</a:t>
            </a:r>
          </a:p>
        </p:txBody>
      </p:sp>
      <p:sp>
        <p:nvSpPr>
          <p:cNvPr id="59400" name="Text Box 8"/>
          <p:cNvSpPr txBox="1">
            <a:spLocks noChangeArrowheads="1"/>
          </p:cNvSpPr>
          <p:nvPr/>
        </p:nvSpPr>
        <p:spPr bwMode="auto">
          <a:xfrm>
            <a:off x="6750050"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67</a:t>
            </a:r>
          </a:p>
        </p:txBody>
      </p:sp>
      <p:sp>
        <p:nvSpPr>
          <p:cNvPr id="59401" name="Text Box 9"/>
          <p:cNvSpPr txBox="1">
            <a:spLocks noChangeArrowheads="1"/>
          </p:cNvSpPr>
          <p:nvPr/>
        </p:nvSpPr>
        <p:spPr bwMode="auto">
          <a:xfrm>
            <a:off x="223202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lgn="ctr" eaLnBrk="0" hangingPunct="0"/>
            <a:r>
              <a:rPr lang="en-US" sz="2400" b="1">
                <a:latin typeface="Courier New" charset="0"/>
              </a:rPr>
              <a:t>6</a:t>
            </a:r>
          </a:p>
        </p:txBody>
      </p:sp>
      <p:sp>
        <p:nvSpPr>
          <p:cNvPr id="59402" name="Text Box 10"/>
          <p:cNvSpPr txBox="1">
            <a:spLocks noChangeArrowheads="1"/>
          </p:cNvSpPr>
          <p:nvPr/>
        </p:nvSpPr>
        <p:spPr bwMode="auto">
          <a:xfrm>
            <a:off x="282257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14</a:t>
            </a:r>
          </a:p>
        </p:txBody>
      </p:sp>
      <p:sp>
        <p:nvSpPr>
          <p:cNvPr id="59403" name="Text Box 11"/>
          <p:cNvSpPr txBox="1">
            <a:spLocks noChangeArrowheads="1"/>
          </p:cNvSpPr>
          <p:nvPr/>
        </p:nvSpPr>
        <p:spPr bwMode="auto">
          <a:xfrm>
            <a:off x="3409950"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23</a:t>
            </a:r>
          </a:p>
        </p:txBody>
      </p:sp>
      <p:sp>
        <p:nvSpPr>
          <p:cNvPr id="59404" name="Text Box 12"/>
          <p:cNvSpPr txBox="1">
            <a:spLocks noChangeArrowheads="1"/>
          </p:cNvSpPr>
          <p:nvPr/>
        </p:nvSpPr>
        <p:spPr bwMode="auto">
          <a:xfrm>
            <a:off x="399732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33</a:t>
            </a:r>
          </a:p>
        </p:txBody>
      </p:sp>
      <p:sp>
        <p:nvSpPr>
          <p:cNvPr id="59405" name="Text Box 13"/>
          <p:cNvSpPr txBox="1">
            <a:spLocks noChangeArrowheads="1"/>
          </p:cNvSpPr>
          <p:nvPr/>
        </p:nvSpPr>
        <p:spPr bwMode="auto">
          <a:xfrm>
            <a:off x="2946400" y="4381500"/>
            <a:ext cx="587375" cy="495300"/>
          </a:xfrm>
          <a:prstGeom prst="rect">
            <a:avLst/>
          </a:prstGeom>
          <a:noFill/>
          <a:ln w="38100">
            <a:solidFill>
              <a:srgbClr val="3333FF"/>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45</a:t>
            </a:r>
          </a:p>
        </p:txBody>
      </p:sp>
      <p:sp>
        <p:nvSpPr>
          <p:cNvPr id="59406" name="Text Box 14"/>
          <p:cNvSpPr txBox="1">
            <a:spLocks noChangeArrowheads="1"/>
          </p:cNvSpPr>
          <p:nvPr/>
        </p:nvSpPr>
        <p:spPr bwMode="auto">
          <a:xfrm>
            <a:off x="6162675" y="4368800"/>
            <a:ext cx="587375" cy="495300"/>
          </a:xfrm>
          <a:prstGeom prst="rect">
            <a:avLst/>
          </a:prstGeom>
          <a:noFill/>
          <a:ln w="38100">
            <a:solidFill>
              <a:srgbClr val="3333FF"/>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42</a:t>
            </a:r>
          </a:p>
        </p:txBody>
      </p:sp>
    </p:spTree>
    <p:extLst>
      <p:ext uri="{BB962C8B-B14F-4D97-AF65-F5344CB8AC3E}">
        <p14:creationId xmlns:p14="http://schemas.microsoft.com/office/powerpoint/2010/main" val="1052748300"/>
      </p:ext>
    </p:extLst>
  </p:cSld>
  <p:clrMapOvr>
    <a:masterClrMapping/>
  </p:clrMapOvr>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2"/>
          <p:cNvSpPr txBox="1">
            <a:spLocks noChangeArrowheads="1"/>
          </p:cNvSpPr>
          <p:nvPr/>
        </p:nvSpPr>
        <p:spPr bwMode="auto">
          <a:xfrm>
            <a:off x="1692275" y="5905500"/>
            <a:ext cx="5889625" cy="495300"/>
          </a:xfrm>
          <a:prstGeom prst="rect">
            <a:avLst/>
          </a:prstGeom>
          <a:noFill/>
          <a:ln w="38100">
            <a:solidFill>
              <a:srgbClr val="FF0033"/>
            </a:solidFill>
            <a:prstDash val="dash"/>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r>
              <a:rPr lang="en-US" sz="2400" b="1">
                <a:solidFill>
                  <a:srgbClr val="FF0033"/>
                </a:solidFill>
              </a:rPr>
              <a:t>Merge</a:t>
            </a:r>
          </a:p>
        </p:txBody>
      </p:sp>
      <p:sp>
        <p:nvSpPr>
          <p:cNvPr id="61443" name="Text Box 3"/>
          <p:cNvSpPr txBox="1">
            <a:spLocks noChangeArrowheads="1"/>
          </p:cNvSpPr>
          <p:nvPr/>
        </p:nvSpPr>
        <p:spPr bwMode="auto">
          <a:xfrm>
            <a:off x="1774825"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14</a:t>
            </a:r>
          </a:p>
        </p:txBody>
      </p:sp>
      <p:sp>
        <p:nvSpPr>
          <p:cNvPr id="61444" name="Text Box 4"/>
          <p:cNvSpPr txBox="1">
            <a:spLocks noChangeArrowheads="1"/>
          </p:cNvSpPr>
          <p:nvPr/>
        </p:nvSpPr>
        <p:spPr bwMode="auto">
          <a:xfrm>
            <a:off x="23622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23</a:t>
            </a:r>
          </a:p>
        </p:txBody>
      </p:sp>
      <p:sp>
        <p:nvSpPr>
          <p:cNvPr id="61445" name="Text Box 5"/>
          <p:cNvSpPr txBox="1">
            <a:spLocks noChangeArrowheads="1"/>
          </p:cNvSpPr>
          <p:nvPr/>
        </p:nvSpPr>
        <p:spPr bwMode="auto">
          <a:xfrm>
            <a:off x="35433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98</a:t>
            </a:r>
          </a:p>
        </p:txBody>
      </p:sp>
      <p:sp>
        <p:nvSpPr>
          <p:cNvPr id="61446" name="Text Box 6"/>
          <p:cNvSpPr txBox="1">
            <a:spLocks noChangeArrowheads="1"/>
          </p:cNvSpPr>
          <p:nvPr/>
        </p:nvSpPr>
        <p:spPr bwMode="auto">
          <a:xfrm>
            <a:off x="4987925"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lgn="ctr" eaLnBrk="0" hangingPunct="0"/>
            <a:r>
              <a:rPr lang="en-US" sz="2400" b="1">
                <a:latin typeface="Courier New" charset="0"/>
              </a:rPr>
              <a:t>6</a:t>
            </a:r>
          </a:p>
        </p:txBody>
      </p:sp>
      <p:sp>
        <p:nvSpPr>
          <p:cNvPr id="61447" name="Text Box 7"/>
          <p:cNvSpPr txBox="1">
            <a:spLocks noChangeArrowheads="1"/>
          </p:cNvSpPr>
          <p:nvPr/>
        </p:nvSpPr>
        <p:spPr bwMode="auto">
          <a:xfrm>
            <a:off x="5575300"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33</a:t>
            </a:r>
          </a:p>
        </p:txBody>
      </p:sp>
      <p:sp>
        <p:nvSpPr>
          <p:cNvPr id="61448" name="Text Box 8"/>
          <p:cNvSpPr txBox="1">
            <a:spLocks noChangeArrowheads="1"/>
          </p:cNvSpPr>
          <p:nvPr/>
        </p:nvSpPr>
        <p:spPr bwMode="auto">
          <a:xfrm>
            <a:off x="6162675"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42</a:t>
            </a:r>
          </a:p>
        </p:txBody>
      </p:sp>
      <p:sp>
        <p:nvSpPr>
          <p:cNvPr id="61449" name="Text Box 9"/>
          <p:cNvSpPr txBox="1">
            <a:spLocks noChangeArrowheads="1"/>
          </p:cNvSpPr>
          <p:nvPr/>
        </p:nvSpPr>
        <p:spPr bwMode="auto">
          <a:xfrm>
            <a:off x="223202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lgn="ctr" eaLnBrk="0" hangingPunct="0"/>
            <a:r>
              <a:rPr lang="en-US" sz="2400" b="1">
                <a:latin typeface="Courier New" charset="0"/>
              </a:rPr>
              <a:t>6</a:t>
            </a:r>
          </a:p>
        </p:txBody>
      </p:sp>
      <p:sp>
        <p:nvSpPr>
          <p:cNvPr id="61450" name="Text Box 10"/>
          <p:cNvSpPr txBox="1">
            <a:spLocks noChangeArrowheads="1"/>
          </p:cNvSpPr>
          <p:nvPr/>
        </p:nvSpPr>
        <p:spPr bwMode="auto">
          <a:xfrm>
            <a:off x="282257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14</a:t>
            </a:r>
          </a:p>
        </p:txBody>
      </p:sp>
      <p:sp>
        <p:nvSpPr>
          <p:cNvPr id="61451" name="Text Box 11"/>
          <p:cNvSpPr txBox="1">
            <a:spLocks noChangeArrowheads="1"/>
          </p:cNvSpPr>
          <p:nvPr/>
        </p:nvSpPr>
        <p:spPr bwMode="auto">
          <a:xfrm>
            <a:off x="3409950"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23</a:t>
            </a:r>
          </a:p>
        </p:txBody>
      </p:sp>
      <p:sp>
        <p:nvSpPr>
          <p:cNvPr id="61452" name="Text Box 12"/>
          <p:cNvSpPr txBox="1">
            <a:spLocks noChangeArrowheads="1"/>
          </p:cNvSpPr>
          <p:nvPr/>
        </p:nvSpPr>
        <p:spPr bwMode="auto">
          <a:xfrm>
            <a:off x="399732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33</a:t>
            </a:r>
          </a:p>
        </p:txBody>
      </p:sp>
      <p:sp>
        <p:nvSpPr>
          <p:cNvPr id="61453" name="Text Box 13"/>
          <p:cNvSpPr txBox="1">
            <a:spLocks noChangeArrowheads="1"/>
          </p:cNvSpPr>
          <p:nvPr/>
        </p:nvSpPr>
        <p:spPr bwMode="auto">
          <a:xfrm>
            <a:off x="4584700"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42</a:t>
            </a:r>
          </a:p>
        </p:txBody>
      </p:sp>
      <p:sp>
        <p:nvSpPr>
          <p:cNvPr id="61454" name="Text Box 14"/>
          <p:cNvSpPr txBox="1">
            <a:spLocks noChangeArrowheads="1"/>
          </p:cNvSpPr>
          <p:nvPr/>
        </p:nvSpPr>
        <p:spPr bwMode="auto">
          <a:xfrm>
            <a:off x="2946400" y="4381500"/>
            <a:ext cx="587375" cy="495300"/>
          </a:xfrm>
          <a:prstGeom prst="rect">
            <a:avLst/>
          </a:prstGeom>
          <a:noFill/>
          <a:ln w="38100">
            <a:solidFill>
              <a:srgbClr val="3333FF"/>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45</a:t>
            </a:r>
          </a:p>
        </p:txBody>
      </p:sp>
      <p:sp>
        <p:nvSpPr>
          <p:cNvPr id="61455" name="Text Box 15"/>
          <p:cNvSpPr txBox="1">
            <a:spLocks noChangeArrowheads="1"/>
          </p:cNvSpPr>
          <p:nvPr/>
        </p:nvSpPr>
        <p:spPr bwMode="auto">
          <a:xfrm>
            <a:off x="6750050" y="4368800"/>
            <a:ext cx="587375" cy="495300"/>
          </a:xfrm>
          <a:prstGeom prst="rect">
            <a:avLst/>
          </a:prstGeom>
          <a:noFill/>
          <a:ln w="38100">
            <a:solidFill>
              <a:srgbClr val="3333FF"/>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67</a:t>
            </a:r>
          </a:p>
        </p:txBody>
      </p:sp>
    </p:spTree>
    <p:extLst>
      <p:ext uri="{BB962C8B-B14F-4D97-AF65-F5344CB8AC3E}">
        <p14:creationId xmlns:p14="http://schemas.microsoft.com/office/powerpoint/2010/main" val="434389363"/>
      </p:ext>
    </p:extLst>
  </p:cSld>
  <p:clrMapOvr>
    <a:masterClrMapping/>
  </p:clrMapOvr>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2"/>
          <p:cNvSpPr txBox="1">
            <a:spLocks noChangeArrowheads="1"/>
          </p:cNvSpPr>
          <p:nvPr/>
        </p:nvSpPr>
        <p:spPr bwMode="auto">
          <a:xfrm>
            <a:off x="1692275" y="5905500"/>
            <a:ext cx="5889625" cy="495300"/>
          </a:xfrm>
          <a:prstGeom prst="rect">
            <a:avLst/>
          </a:prstGeom>
          <a:noFill/>
          <a:ln w="38100">
            <a:solidFill>
              <a:srgbClr val="FF0033"/>
            </a:solidFill>
            <a:prstDash val="dash"/>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r>
              <a:rPr lang="en-US" sz="2400" b="1">
                <a:solidFill>
                  <a:srgbClr val="FF0033"/>
                </a:solidFill>
              </a:rPr>
              <a:t>Merge</a:t>
            </a:r>
          </a:p>
        </p:txBody>
      </p:sp>
      <p:sp>
        <p:nvSpPr>
          <p:cNvPr id="63491" name="Text Box 3"/>
          <p:cNvSpPr txBox="1">
            <a:spLocks noChangeArrowheads="1"/>
          </p:cNvSpPr>
          <p:nvPr/>
        </p:nvSpPr>
        <p:spPr bwMode="auto">
          <a:xfrm>
            <a:off x="1774825"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14</a:t>
            </a:r>
          </a:p>
        </p:txBody>
      </p:sp>
      <p:sp>
        <p:nvSpPr>
          <p:cNvPr id="63492" name="Text Box 4"/>
          <p:cNvSpPr txBox="1">
            <a:spLocks noChangeArrowheads="1"/>
          </p:cNvSpPr>
          <p:nvPr/>
        </p:nvSpPr>
        <p:spPr bwMode="auto">
          <a:xfrm>
            <a:off x="23622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23</a:t>
            </a:r>
          </a:p>
        </p:txBody>
      </p:sp>
      <p:sp>
        <p:nvSpPr>
          <p:cNvPr id="63493" name="Text Box 5"/>
          <p:cNvSpPr txBox="1">
            <a:spLocks noChangeArrowheads="1"/>
          </p:cNvSpPr>
          <p:nvPr/>
        </p:nvSpPr>
        <p:spPr bwMode="auto">
          <a:xfrm>
            <a:off x="29464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45</a:t>
            </a:r>
          </a:p>
        </p:txBody>
      </p:sp>
      <p:sp>
        <p:nvSpPr>
          <p:cNvPr id="63494" name="Text Box 6"/>
          <p:cNvSpPr txBox="1">
            <a:spLocks noChangeArrowheads="1"/>
          </p:cNvSpPr>
          <p:nvPr/>
        </p:nvSpPr>
        <p:spPr bwMode="auto">
          <a:xfrm>
            <a:off x="4987925"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lgn="ctr" eaLnBrk="0" hangingPunct="0"/>
            <a:r>
              <a:rPr lang="en-US" sz="2400" b="1">
                <a:latin typeface="Courier New" charset="0"/>
              </a:rPr>
              <a:t>6</a:t>
            </a:r>
          </a:p>
        </p:txBody>
      </p:sp>
      <p:sp>
        <p:nvSpPr>
          <p:cNvPr id="63495" name="Text Box 7"/>
          <p:cNvSpPr txBox="1">
            <a:spLocks noChangeArrowheads="1"/>
          </p:cNvSpPr>
          <p:nvPr/>
        </p:nvSpPr>
        <p:spPr bwMode="auto">
          <a:xfrm>
            <a:off x="5575300"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33</a:t>
            </a:r>
          </a:p>
        </p:txBody>
      </p:sp>
      <p:sp>
        <p:nvSpPr>
          <p:cNvPr id="63496" name="Text Box 8"/>
          <p:cNvSpPr txBox="1">
            <a:spLocks noChangeArrowheads="1"/>
          </p:cNvSpPr>
          <p:nvPr/>
        </p:nvSpPr>
        <p:spPr bwMode="auto">
          <a:xfrm>
            <a:off x="6162675"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42</a:t>
            </a:r>
          </a:p>
        </p:txBody>
      </p:sp>
      <p:sp>
        <p:nvSpPr>
          <p:cNvPr id="63497" name="Text Box 9"/>
          <p:cNvSpPr txBox="1">
            <a:spLocks noChangeArrowheads="1"/>
          </p:cNvSpPr>
          <p:nvPr/>
        </p:nvSpPr>
        <p:spPr bwMode="auto">
          <a:xfrm>
            <a:off x="223202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lgn="ctr" eaLnBrk="0" hangingPunct="0"/>
            <a:r>
              <a:rPr lang="en-US" sz="2400" b="1">
                <a:latin typeface="Courier New" charset="0"/>
              </a:rPr>
              <a:t>6</a:t>
            </a:r>
          </a:p>
        </p:txBody>
      </p:sp>
      <p:sp>
        <p:nvSpPr>
          <p:cNvPr id="63498" name="Text Box 10"/>
          <p:cNvSpPr txBox="1">
            <a:spLocks noChangeArrowheads="1"/>
          </p:cNvSpPr>
          <p:nvPr/>
        </p:nvSpPr>
        <p:spPr bwMode="auto">
          <a:xfrm>
            <a:off x="282257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14</a:t>
            </a:r>
          </a:p>
        </p:txBody>
      </p:sp>
      <p:sp>
        <p:nvSpPr>
          <p:cNvPr id="63499" name="Text Box 11"/>
          <p:cNvSpPr txBox="1">
            <a:spLocks noChangeArrowheads="1"/>
          </p:cNvSpPr>
          <p:nvPr/>
        </p:nvSpPr>
        <p:spPr bwMode="auto">
          <a:xfrm>
            <a:off x="3409950"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23</a:t>
            </a:r>
          </a:p>
        </p:txBody>
      </p:sp>
      <p:sp>
        <p:nvSpPr>
          <p:cNvPr id="63500" name="Text Box 12"/>
          <p:cNvSpPr txBox="1">
            <a:spLocks noChangeArrowheads="1"/>
          </p:cNvSpPr>
          <p:nvPr/>
        </p:nvSpPr>
        <p:spPr bwMode="auto">
          <a:xfrm>
            <a:off x="399732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33</a:t>
            </a:r>
          </a:p>
        </p:txBody>
      </p:sp>
      <p:sp>
        <p:nvSpPr>
          <p:cNvPr id="63501" name="Text Box 13"/>
          <p:cNvSpPr txBox="1">
            <a:spLocks noChangeArrowheads="1"/>
          </p:cNvSpPr>
          <p:nvPr/>
        </p:nvSpPr>
        <p:spPr bwMode="auto">
          <a:xfrm>
            <a:off x="4584700"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42</a:t>
            </a:r>
          </a:p>
        </p:txBody>
      </p:sp>
      <p:sp>
        <p:nvSpPr>
          <p:cNvPr id="63502" name="Text Box 14"/>
          <p:cNvSpPr txBox="1">
            <a:spLocks noChangeArrowheads="1"/>
          </p:cNvSpPr>
          <p:nvPr/>
        </p:nvSpPr>
        <p:spPr bwMode="auto">
          <a:xfrm>
            <a:off x="5173663"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45</a:t>
            </a:r>
          </a:p>
        </p:txBody>
      </p:sp>
      <p:sp>
        <p:nvSpPr>
          <p:cNvPr id="63503" name="Text Box 15"/>
          <p:cNvSpPr txBox="1">
            <a:spLocks noChangeArrowheads="1"/>
          </p:cNvSpPr>
          <p:nvPr/>
        </p:nvSpPr>
        <p:spPr bwMode="auto">
          <a:xfrm>
            <a:off x="3543300" y="4381500"/>
            <a:ext cx="587375" cy="495300"/>
          </a:xfrm>
          <a:prstGeom prst="rect">
            <a:avLst/>
          </a:prstGeom>
          <a:noFill/>
          <a:ln w="38100">
            <a:solidFill>
              <a:srgbClr val="3333FF"/>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98</a:t>
            </a:r>
          </a:p>
        </p:txBody>
      </p:sp>
      <p:sp>
        <p:nvSpPr>
          <p:cNvPr id="63504" name="Text Box 16"/>
          <p:cNvSpPr txBox="1">
            <a:spLocks noChangeArrowheads="1"/>
          </p:cNvSpPr>
          <p:nvPr/>
        </p:nvSpPr>
        <p:spPr bwMode="auto">
          <a:xfrm>
            <a:off x="6750050" y="4368800"/>
            <a:ext cx="587375" cy="495300"/>
          </a:xfrm>
          <a:prstGeom prst="rect">
            <a:avLst/>
          </a:prstGeom>
          <a:noFill/>
          <a:ln w="38100">
            <a:solidFill>
              <a:srgbClr val="3333FF"/>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67</a:t>
            </a:r>
          </a:p>
        </p:txBody>
      </p:sp>
    </p:spTree>
    <p:extLst>
      <p:ext uri="{BB962C8B-B14F-4D97-AF65-F5344CB8AC3E}">
        <p14:creationId xmlns:p14="http://schemas.microsoft.com/office/powerpoint/2010/main" val="802635656"/>
      </p:ext>
    </p:extLst>
  </p:cSld>
  <p:clrMapOvr>
    <a:masterClrMapping/>
  </p:clrMapOvr>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2"/>
          <p:cNvSpPr txBox="1">
            <a:spLocks noChangeArrowheads="1"/>
          </p:cNvSpPr>
          <p:nvPr/>
        </p:nvSpPr>
        <p:spPr bwMode="auto">
          <a:xfrm>
            <a:off x="1692275" y="5905500"/>
            <a:ext cx="5889625" cy="495300"/>
          </a:xfrm>
          <a:prstGeom prst="rect">
            <a:avLst/>
          </a:prstGeom>
          <a:noFill/>
          <a:ln w="38100">
            <a:solidFill>
              <a:srgbClr val="FF0033"/>
            </a:solidFill>
            <a:prstDash val="dash"/>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r>
              <a:rPr lang="en-US" sz="2400" b="1">
                <a:solidFill>
                  <a:srgbClr val="FF0033"/>
                </a:solidFill>
              </a:rPr>
              <a:t>Merge</a:t>
            </a:r>
          </a:p>
        </p:txBody>
      </p:sp>
      <p:sp>
        <p:nvSpPr>
          <p:cNvPr id="65539" name="Text Box 3"/>
          <p:cNvSpPr txBox="1">
            <a:spLocks noChangeArrowheads="1"/>
          </p:cNvSpPr>
          <p:nvPr/>
        </p:nvSpPr>
        <p:spPr bwMode="auto">
          <a:xfrm>
            <a:off x="1774825"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14</a:t>
            </a:r>
          </a:p>
        </p:txBody>
      </p:sp>
      <p:sp>
        <p:nvSpPr>
          <p:cNvPr id="65540" name="Text Box 4"/>
          <p:cNvSpPr txBox="1">
            <a:spLocks noChangeArrowheads="1"/>
          </p:cNvSpPr>
          <p:nvPr/>
        </p:nvSpPr>
        <p:spPr bwMode="auto">
          <a:xfrm>
            <a:off x="23622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23</a:t>
            </a:r>
          </a:p>
        </p:txBody>
      </p:sp>
      <p:sp>
        <p:nvSpPr>
          <p:cNvPr id="65541" name="Text Box 5"/>
          <p:cNvSpPr txBox="1">
            <a:spLocks noChangeArrowheads="1"/>
          </p:cNvSpPr>
          <p:nvPr/>
        </p:nvSpPr>
        <p:spPr bwMode="auto">
          <a:xfrm>
            <a:off x="29464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45</a:t>
            </a:r>
          </a:p>
        </p:txBody>
      </p:sp>
      <p:sp>
        <p:nvSpPr>
          <p:cNvPr id="65542" name="Text Box 6"/>
          <p:cNvSpPr txBox="1">
            <a:spLocks noChangeArrowheads="1"/>
          </p:cNvSpPr>
          <p:nvPr/>
        </p:nvSpPr>
        <p:spPr bwMode="auto">
          <a:xfrm>
            <a:off x="3543300" y="4381500"/>
            <a:ext cx="587375" cy="495300"/>
          </a:xfrm>
          <a:prstGeom prst="rect">
            <a:avLst/>
          </a:prstGeom>
          <a:noFill/>
          <a:ln w="38100">
            <a:solidFill>
              <a:srgbClr val="3333FF"/>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98</a:t>
            </a:r>
          </a:p>
        </p:txBody>
      </p:sp>
      <p:sp>
        <p:nvSpPr>
          <p:cNvPr id="65543" name="Text Box 7"/>
          <p:cNvSpPr txBox="1">
            <a:spLocks noChangeArrowheads="1"/>
          </p:cNvSpPr>
          <p:nvPr/>
        </p:nvSpPr>
        <p:spPr bwMode="auto">
          <a:xfrm>
            <a:off x="4987925"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lgn="ctr" eaLnBrk="0" hangingPunct="0"/>
            <a:r>
              <a:rPr lang="en-US" sz="2400" b="1">
                <a:latin typeface="Courier New" charset="0"/>
              </a:rPr>
              <a:t>6</a:t>
            </a:r>
          </a:p>
        </p:txBody>
      </p:sp>
      <p:sp>
        <p:nvSpPr>
          <p:cNvPr id="65544" name="Text Box 8"/>
          <p:cNvSpPr txBox="1">
            <a:spLocks noChangeArrowheads="1"/>
          </p:cNvSpPr>
          <p:nvPr/>
        </p:nvSpPr>
        <p:spPr bwMode="auto">
          <a:xfrm>
            <a:off x="5575300"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33</a:t>
            </a:r>
          </a:p>
        </p:txBody>
      </p:sp>
      <p:sp>
        <p:nvSpPr>
          <p:cNvPr id="65545" name="Text Box 9"/>
          <p:cNvSpPr txBox="1">
            <a:spLocks noChangeArrowheads="1"/>
          </p:cNvSpPr>
          <p:nvPr/>
        </p:nvSpPr>
        <p:spPr bwMode="auto">
          <a:xfrm>
            <a:off x="6162675"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42</a:t>
            </a:r>
          </a:p>
        </p:txBody>
      </p:sp>
      <p:sp>
        <p:nvSpPr>
          <p:cNvPr id="65546" name="Text Box 10"/>
          <p:cNvSpPr txBox="1">
            <a:spLocks noChangeArrowheads="1"/>
          </p:cNvSpPr>
          <p:nvPr/>
        </p:nvSpPr>
        <p:spPr bwMode="auto">
          <a:xfrm>
            <a:off x="6750050"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67</a:t>
            </a:r>
          </a:p>
        </p:txBody>
      </p:sp>
      <p:sp>
        <p:nvSpPr>
          <p:cNvPr id="65547" name="Text Box 11"/>
          <p:cNvSpPr txBox="1">
            <a:spLocks noChangeArrowheads="1"/>
          </p:cNvSpPr>
          <p:nvPr/>
        </p:nvSpPr>
        <p:spPr bwMode="auto">
          <a:xfrm>
            <a:off x="223202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lgn="ctr" eaLnBrk="0" hangingPunct="0"/>
            <a:r>
              <a:rPr lang="en-US" sz="2400" b="1">
                <a:latin typeface="Courier New" charset="0"/>
              </a:rPr>
              <a:t>6</a:t>
            </a:r>
          </a:p>
        </p:txBody>
      </p:sp>
      <p:sp>
        <p:nvSpPr>
          <p:cNvPr id="65548" name="Text Box 12"/>
          <p:cNvSpPr txBox="1">
            <a:spLocks noChangeArrowheads="1"/>
          </p:cNvSpPr>
          <p:nvPr/>
        </p:nvSpPr>
        <p:spPr bwMode="auto">
          <a:xfrm>
            <a:off x="282257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14</a:t>
            </a:r>
          </a:p>
        </p:txBody>
      </p:sp>
      <p:sp>
        <p:nvSpPr>
          <p:cNvPr id="65549" name="Text Box 13"/>
          <p:cNvSpPr txBox="1">
            <a:spLocks noChangeArrowheads="1"/>
          </p:cNvSpPr>
          <p:nvPr/>
        </p:nvSpPr>
        <p:spPr bwMode="auto">
          <a:xfrm>
            <a:off x="3409950"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23</a:t>
            </a:r>
          </a:p>
        </p:txBody>
      </p:sp>
      <p:sp>
        <p:nvSpPr>
          <p:cNvPr id="65550" name="Text Box 14"/>
          <p:cNvSpPr txBox="1">
            <a:spLocks noChangeArrowheads="1"/>
          </p:cNvSpPr>
          <p:nvPr/>
        </p:nvSpPr>
        <p:spPr bwMode="auto">
          <a:xfrm>
            <a:off x="399732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33</a:t>
            </a:r>
          </a:p>
        </p:txBody>
      </p:sp>
      <p:sp>
        <p:nvSpPr>
          <p:cNvPr id="65551" name="Text Box 15"/>
          <p:cNvSpPr txBox="1">
            <a:spLocks noChangeArrowheads="1"/>
          </p:cNvSpPr>
          <p:nvPr/>
        </p:nvSpPr>
        <p:spPr bwMode="auto">
          <a:xfrm>
            <a:off x="4584700"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42</a:t>
            </a:r>
          </a:p>
        </p:txBody>
      </p:sp>
      <p:sp>
        <p:nvSpPr>
          <p:cNvPr id="65552" name="Text Box 16"/>
          <p:cNvSpPr txBox="1">
            <a:spLocks noChangeArrowheads="1"/>
          </p:cNvSpPr>
          <p:nvPr/>
        </p:nvSpPr>
        <p:spPr bwMode="auto">
          <a:xfrm>
            <a:off x="5173663"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45</a:t>
            </a:r>
          </a:p>
        </p:txBody>
      </p:sp>
      <p:sp>
        <p:nvSpPr>
          <p:cNvPr id="65553" name="Text Box 17"/>
          <p:cNvSpPr txBox="1">
            <a:spLocks noChangeArrowheads="1"/>
          </p:cNvSpPr>
          <p:nvPr/>
        </p:nvSpPr>
        <p:spPr bwMode="auto">
          <a:xfrm>
            <a:off x="5761038"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67</a:t>
            </a:r>
          </a:p>
        </p:txBody>
      </p:sp>
    </p:spTree>
    <p:extLst>
      <p:ext uri="{BB962C8B-B14F-4D97-AF65-F5344CB8AC3E}">
        <p14:creationId xmlns:p14="http://schemas.microsoft.com/office/powerpoint/2010/main" val="75172943"/>
      </p:ext>
    </p:extLst>
  </p:cSld>
  <p:clrMapOvr>
    <a:masterClrMapping/>
  </p:clrMapOvr>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 Box 2"/>
          <p:cNvSpPr txBox="1">
            <a:spLocks noChangeArrowheads="1"/>
          </p:cNvSpPr>
          <p:nvPr/>
        </p:nvSpPr>
        <p:spPr bwMode="auto">
          <a:xfrm>
            <a:off x="1692275" y="5905500"/>
            <a:ext cx="5889625" cy="495300"/>
          </a:xfrm>
          <a:prstGeom prst="rect">
            <a:avLst/>
          </a:prstGeom>
          <a:noFill/>
          <a:ln w="38100">
            <a:solidFill>
              <a:srgbClr val="FF0033"/>
            </a:solidFill>
            <a:prstDash val="dash"/>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r>
              <a:rPr lang="en-US" sz="2400" b="1">
                <a:solidFill>
                  <a:srgbClr val="FF0033"/>
                </a:solidFill>
              </a:rPr>
              <a:t>Merge</a:t>
            </a:r>
          </a:p>
        </p:txBody>
      </p:sp>
      <p:sp>
        <p:nvSpPr>
          <p:cNvPr id="67587" name="Text Box 3"/>
          <p:cNvSpPr txBox="1">
            <a:spLocks noChangeArrowheads="1"/>
          </p:cNvSpPr>
          <p:nvPr/>
        </p:nvSpPr>
        <p:spPr bwMode="auto">
          <a:xfrm>
            <a:off x="1774825"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14</a:t>
            </a:r>
          </a:p>
        </p:txBody>
      </p:sp>
      <p:sp>
        <p:nvSpPr>
          <p:cNvPr id="67588" name="Text Box 4"/>
          <p:cNvSpPr txBox="1">
            <a:spLocks noChangeArrowheads="1"/>
          </p:cNvSpPr>
          <p:nvPr/>
        </p:nvSpPr>
        <p:spPr bwMode="auto">
          <a:xfrm>
            <a:off x="23622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23</a:t>
            </a:r>
          </a:p>
        </p:txBody>
      </p:sp>
      <p:sp>
        <p:nvSpPr>
          <p:cNvPr id="67589" name="Text Box 5"/>
          <p:cNvSpPr txBox="1">
            <a:spLocks noChangeArrowheads="1"/>
          </p:cNvSpPr>
          <p:nvPr/>
        </p:nvSpPr>
        <p:spPr bwMode="auto">
          <a:xfrm>
            <a:off x="29464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45</a:t>
            </a:r>
          </a:p>
        </p:txBody>
      </p:sp>
      <p:sp>
        <p:nvSpPr>
          <p:cNvPr id="67590" name="Text Box 6"/>
          <p:cNvSpPr txBox="1">
            <a:spLocks noChangeArrowheads="1"/>
          </p:cNvSpPr>
          <p:nvPr/>
        </p:nvSpPr>
        <p:spPr bwMode="auto">
          <a:xfrm>
            <a:off x="35433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98</a:t>
            </a:r>
          </a:p>
        </p:txBody>
      </p:sp>
      <p:sp>
        <p:nvSpPr>
          <p:cNvPr id="67591" name="Text Box 7"/>
          <p:cNvSpPr txBox="1">
            <a:spLocks noChangeArrowheads="1"/>
          </p:cNvSpPr>
          <p:nvPr/>
        </p:nvSpPr>
        <p:spPr bwMode="auto">
          <a:xfrm>
            <a:off x="4987925"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lgn="ctr" eaLnBrk="0" hangingPunct="0"/>
            <a:r>
              <a:rPr lang="en-US" sz="2400" b="1">
                <a:latin typeface="Courier New" charset="0"/>
              </a:rPr>
              <a:t>6</a:t>
            </a:r>
          </a:p>
        </p:txBody>
      </p:sp>
      <p:sp>
        <p:nvSpPr>
          <p:cNvPr id="67592" name="Text Box 8"/>
          <p:cNvSpPr txBox="1">
            <a:spLocks noChangeArrowheads="1"/>
          </p:cNvSpPr>
          <p:nvPr/>
        </p:nvSpPr>
        <p:spPr bwMode="auto">
          <a:xfrm>
            <a:off x="5575300"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33</a:t>
            </a:r>
          </a:p>
        </p:txBody>
      </p:sp>
      <p:sp>
        <p:nvSpPr>
          <p:cNvPr id="67593" name="Text Box 9"/>
          <p:cNvSpPr txBox="1">
            <a:spLocks noChangeArrowheads="1"/>
          </p:cNvSpPr>
          <p:nvPr/>
        </p:nvSpPr>
        <p:spPr bwMode="auto">
          <a:xfrm>
            <a:off x="6162675"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42</a:t>
            </a:r>
          </a:p>
        </p:txBody>
      </p:sp>
      <p:sp>
        <p:nvSpPr>
          <p:cNvPr id="67594" name="Text Box 10"/>
          <p:cNvSpPr txBox="1">
            <a:spLocks noChangeArrowheads="1"/>
          </p:cNvSpPr>
          <p:nvPr/>
        </p:nvSpPr>
        <p:spPr bwMode="auto">
          <a:xfrm>
            <a:off x="6750050"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67</a:t>
            </a:r>
          </a:p>
        </p:txBody>
      </p:sp>
      <p:sp>
        <p:nvSpPr>
          <p:cNvPr id="67595" name="Text Box 11"/>
          <p:cNvSpPr txBox="1">
            <a:spLocks noChangeArrowheads="1"/>
          </p:cNvSpPr>
          <p:nvPr/>
        </p:nvSpPr>
        <p:spPr bwMode="auto">
          <a:xfrm>
            <a:off x="223202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lgn="ctr" eaLnBrk="0" hangingPunct="0"/>
            <a:r>
              <a:rPr lang="en-US" sz="2400" b="1">
                <a:latin typeface="Courier New" charset="0"/>
              </a:rPr>
              <a:t>6</a:t>
            </a:r>
          </a:p>
        </p:txBody>
      </p:sp>
      <p:sp>
        <p:nvSpPr>
          <p:cNvPr id="67596" name="Text Box 12"/>
          <p:cNvSpPr txBox="1">
            <a:spLocks noChangeArrowheads="1"/>
          </p:cNvSpPr>
          <p:nvPr/>
        </p:nvSpPr>
        <p:spPr bwMode="auto">
          <a:xfrm>
            <a:off x="282257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14</a:t>
            </a:r>
          </a:p>
        </p:txBody>
      </p:sp>
      <p:sp>
        <p:nvSpPr>
          <p:cNvPr id="67597" name="Text Box 13"/>
          <p:cNvSpPr txBox="1">
            <a:spLocks noChangeArrowheads="1"/>
          </p:cNvSpPr>
          <p:nvPr/>
        </p:nvSpPr>
        <p:spPr bwMode="auto">
          <a:xfrm>
            <a:off x="3409950"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23</a:t>
            </a:r>
          </a:p>
        </p:txBody>
      </p:sp>
      <p:sp>
        <p:nvSpPr>
          <p:cNvPr id="67598" name="Text Box 14"/>
          <p:cNvSpPr txBox="1">
            <a:spLocks noChangeArrowheads="1"/>
          </p:cNvSpPr>
          <p:nvPr/>
        </p:nvSpPr>
        <p:spPr bwMode="auto">
          <a:xfrm>
            <a:off x="399732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33</a:t>
            </a:r>
          </a:p>
        </p:txBody>
      </p:sp>
      <p:sp>
        <p:nvSpPr>
          <p:cNvPr id="67599" name="Text Box 15"/>
          <p:cNvSpPr txBox="1">
            <a:spLocks noChangeArrowheads="1"/>
          </p:cNvSpPr>
          <p:nvPr/>
        </p:nvSpPr>
        <p:spPr bwMode="auto">
          <a:xfrm>
            <a:off x="4584700"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42</a:t>
            </a:r>
          </a:p>
        </p:txBody>
      </p:sp>
      <p:sp>
        <p:nvSpPr>
          <p:cNvPr id="67600" name="Text Box 16"/>
          <p:cNvSpPr txBox="1">
            <a:spLocks noChangeArrowheads="1"/>
          </p:cNvSpPr>
          <p:nvPr/>
        </p:nvSpPr>
        <p:spPr bwMode="auto">
          <a:xfrm>
            <a:off x="5173663"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45</a:t>
            </a:r>
          </a:p>
        </p:txBody>
      </p:sp>
      <p:sp>
        <p:nvSpPr>
          <p:cNvPr id="67601" name="Text Box 17"/>
          <p:cNvSpPr txBox="1">
            <a:spLocks noChangeArrowheads="1"/>
          </p:cNvSpPr>
          <p:nvPr/>
        </p:nvSpPr>
        <p:spPr bwMode="auto">
          <a:xfrm>
            <a:off x="5761038"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67</a:t>
            </a:r>
          </a:p>
        </p:txBody>
      </p:sp>
      <p:sp>
        <p:nvSpPr>
          <p:cNvPr id="67602" name="Text Box 18"/>
          <p:cNvSpPr txBox="1">
            <a:spLocks noChangeArrowheads="1"/>
          </p:cNvSpPr>
          <p:nvPr/>
        </p:nvSpPr>
        <p:spPr bwMode="auto">
          <a:xfrm>
            <a:off x="6348413"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400" b="1">
                <a:latin typeface="Courier New" charset="0"/>
              </a:rPr>
              <a:t>98</a:t>
            </a:r>
          </a:p>
        </p:txBody>
      </p:sp>
    </p:spTree>
    <p:extLst>
      <p:ext uri="{BB962C8B-B14F-4D97-AF65-F5344CB8AC3E}">
        <p14:creationId xmlns:p14="http://schemas.microsoft.com/office/powerpoint/2010/main" val="102245059"/>
      </p:ext>
    </p:extLst>
  </p:cSld>
  <p:clrMapOvr>
    <a:masterClrMapping/>
  </p:clrMapOvr>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vert="horz" wrap="square" lIns="91440" tIns="45720" rIns="91440" bIns="45720" numCol="1" anchorCtr="0" compatLnSpc="1">
            <a:prstTxWarp prst="textNoShape">
              <a:avLst/>
            </a:prstTxWarp>
          </a:bodyPr>
          <a:lstStyle/>
          <a:p>
            <a:r>
              <a:rPr lang="en-US">
                <a:effectLst>
                  <a:outerShdw blurRad="38100" dist="38100" dir="2700000" algn="tl">
                    <a:srgbClr val="DDDDDD"/>
                  </a:outerShdw>
                </a:effectLst>
                <a:latin typeface="Gill Sans MT" charset="0"/>
              </a:rPr>
              <a:t>Example</a:t>
            </a:r>
          </a:p>
        </p:txBody>
      </p:sp>
      <p:sp>
        <p:nvSpPr>
          <p:cNvPr id="49155" name="Rectangle 3"/>
          <p:cNvSpPr>
            <a:spLocks noGrp="1" noChangeArrowheads="1"/>
          </p:cNvSpPr>
          <p:nvPr>
            <p:ph idx="1"/>
          </p:nvPr>
        </p:nvSpPr>
        <p:spPr/>
        <p:txBody>
          <a:bodyPr/>
          <a:lstStyle/>
          <a:p>
            <a:pPr>
              <a:spcBef>
                <a:spcPct val="0"/>
              </a:spcBef>
              <a:buClrTx/>
              <a:buSzTx/>
              <a:buFontTx/>
              <a:buNone/>
            </a:pPr>
            <a:r>
              <a:rPr lang="en-US" sz="2800" b="1">
                <a:latin typeface="Gill Sans MT" charset="0"/>
              </a:rPr>
              <a:t>Sorting a list using merge sort:</a:t>
            </a:r>
          </a:p>
          <a:p>
            <a:pPr>
              <a:spcBef>
                <a:spcPct val="0"/>
              </a:spcBef>
              <a:buClrTx/>
              <a:buSzTx/>
              <a:buFontTx/>
              <a:buNone/>
            </a:pPr>
            <a:endParaRPr lang="en-US" sz="2800" b="1">
              <a:latin typeface="Gill Sans MT" charset="0"/>
            </a:endParaRPr>
          </a:p>
          <a:p>
            <a:pPr>
              <a:spcBef>
                <a:spcPct val="0"/>
              </a:spcBef>
              <a:buClrTx/>
              <a:buSzTx/>
              <a:buFontTx/>
              <a:buNone/>
            </a:pPr>
            <a:r>
              <a:rPr lang="en-US" sz="2400" b="1">
                <a:latin typeface="Gill Sans MT" charset="0"/>
              </a:rPr>
              <a:t>Original (Z A C F Q B G K P N D E M H R T)</a:t>
            </a:r>
          </a:p>
          <a:p>
            <a:pPr>
              <a:spcBef>
                <a:spcPct val="0"/>
              </a:spcBef>
              <a:buClrTx/>
              <a:buSzTx/>
              <a:buFontTx/>
              <a:buNone/>
            </a:pPr>
            <a:r>
              <a:rPr lang="en-US" sz="2400" b="1">
                <a:latin typeface="Gill Sans MT" charset="0"/>
              </a:rPr>
              <a:t>Divide (Z A C F Q B G K)(P N D E M H R T)</a:t>
            </a:r>
          </a:p>
          <a:p>
            <a:pPr>
              <a:spcBef>
                <a:spcPct val="0"/>
              </a:spcBef>
              <a:buClrTx/>
              <a:buSzTx/>
              <a:buFontTx/>
              <a:buNone/>
            </a:pPr>
            <a:r>
              <a:rPr lang="en-US" sz="2400" b="1">
                <a:latin typeface="Gill Sans MT" charset="0"/>
              </a:rPr>
              <a:t>Divide (Z A C F)(Q B G K)(P N D E)(M H R T)</a:t>
            </a:r>
          </a:p>
          <a:p>
            <a:pPr>
              <a:spcBef>
                <a:spcPct val="0"/>
              </a:spcBef>
              <a:buClrTx/>
              <a:buSzTx/>
              <a:buFontTx/>
              <a:buNone/>
            </a:pPr>
            <a:r>
              <a:rPr lang="en-US" sz="2400" b="1">
                <a:latin typeface="Gill Sans MT" charset="0"/>
              </a:rPr>
              <a:t>Divide (Z A)(C F)(Q B)(G K)(P N)(D E)(M H)(R T)</a:t>
            </a:r>
          </a:p>
          <a:p>
            <a:pPr>
              <a:spcBef>
                <a:spcPct val="0"/>
              </a:spcBef>
              <a:buClrTx/>
              <a:buSzTx/>
              <a:buFontTx/>
              <a:buNone/>
            </a:pPr>
            <a:r>
              <a:rPr lang="en-US" sz="2400" b="1">
                <a:latin typeface="Gill Sans MT" charset="0"/>
              </a:rPr>
              <a:t>Sort pairs (A Z)(C F)(B Q)(G K)(N P)(D E)(H M)(R T)</a:t>
            </a:r>
          </a:p>
          <a:p>
            <a:pPr>
              <a:spcBef>
                <a:spcPct val="0"/>
              </a:spcBef>
              <a:buClrTx/>
              <a:buSzTx/>
              <a:buFontTx/>
              <a:buNone/>
            </a:pPr>
            <a:r>
              <a:rPr lang="en-US" sz="2400" b="1">
                <a:latin typeface="Gill Sans MT" charset="0"/>
              </a:rPr>
              <a:t>Merge (A C F Z)(B G K Q)(D E N P)(H M R T)</a:t>
            </a:r>
          </a:p>
          <a:p>
            <a:pPr>
              <a:spcBef>
                <a:spcPct val="0"/>
              </a:spcBef>
              <a:buClrTx/>
              <a:buSzTx/>
              <a:buFontTx/>
              <a:buNone/>
            </a:pPr>
            <a:r>
              <a:rPr lang="en-US" sz="2400" b="1">
                <a:latin typeface="Gill Sans MT" charset="0"/>
              </a:rPr>
              <a:t>Merge (A B C F G K Q Z)(D E H M N P R T)</a:t>
            </a:r>
          </a:p>
          <a:p>
            <a:pPr>
              <a:spcBef>
                <a:spcPct val="0"/>
              </a:spcBef>
              <a:buClrTx/>
              <a:buSzTx/>
              <a:buFontTx/>
              <a:buNone/>
            </a:pPr>
            <a:r>
              <a:rPr lang="en-US" sz="2400" b="1">
                <a:latin typeface="Gill Sans MT" charset="0"/>
              </a:rPr>
              <a:t>Merge (A B C D E F G H K M N P Q R T Z)</a:t>
            </a:r>
            <a:endParaRPr lang="en-US">
              <a:latin typeface="Gill Sans MT" charset="0"/>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Merge Sort Code</a:t>
            </a:r>
            <a:endParaRPr lang="en-US" dirty="0"/>
          </a:p>
        </p:txBody>
      </p:sp>
      <p:sp>
        <p:nvSpPr>
          <p:cNvPr id="5" name="Rectangle 4"/>
          <p:cNvSpPr/>
          <p:nvPr/>
        </p:nvSpPr>
        <p:spPr>
          <a:xfrm>
            <a:off x="4038600" y="3886200"/>
            <a:ext cx="5105400" cy="2308324"/>
          </a:xfrm>
          <a:prstGeom prst="rect">
            <a:avLst/>
          </a:prstGeom>
        </p:spPr>
        <p:txBody>
          <a:bodyPr wrap="square">
            <a:spAutoFit/>
          </a:bodyPr>
          <a:lstStyle/>
          <a:p>
            <a:pPr marL="0" indent="0">
              <a:buNone/>
            </a:pPr>
            <a:r>
              <a:rPr lang="en-US" sz="1200" dirty="0"/>
              <a:t> // Merge the remaining elements in left array</a:t>
            </a:r>
          </a:p>
          <a:p>
            <a:pPr marL="0" indent="0">
              <a:buNone/>
            </a:pPr>
            <a:r>
              <a:rPr lang="en-US" sz="1200" dirty="0"/>
              <a:t>    while ( i2 &lt;= mid )</a:t>
            </a:r>
          </a:p>
          <a:p>
            <a:pPr marL="0" indent="0">
              <a:buNone/>
            </a:pPr>
            <a:r>
              <a:rPr lang="en-US" sz="1200" dirty="0"/>
              <a:t>        temp[i1++] = input[i2++];</a:t>
            </a:r>
          </a:p>
          <a:p>
            <a:pPr marL="0" indent="0">
              <a:buNone/>
            </a:pPr>
            <a:endParaRPr lang="en-US" sz="1200" dirty="0"/>
          </a:p>
          <a:p>
            <a:pPr marL="0" indent="0">
              <a:buNone/>
            </a:pPr>
            <a:r>
              <a:rPr lang="en-US" sz="1200" dirty="0"/>
              <a:t>    // Merge the remaining elements in right array</a:t>
            </a:r>
          </a:p>
          <a:p>
            <a:pPr marL="0" indent="0">
              <a:buNone/>
            </a:pPr>
            <a:r>
              <a:rPr lang="en-US" sz="1200" dirty="0"/>
              <a:t>    while ( i3 &lt;= r )</a:t>
            </a:r>
          </a:p>
          <a:p>
            <a:pPr marL="0" indent="0">
              <a:buNone/>
            </a:pPr>
            <a:r>
              <a:rPr lang="en-US" sz="1200" dirty="0"/>
              <a:t>        temp[i1++] = input[i3++];</a:t>
            </a:r>
          </a:p>
          <a:p>
            <a:pPr marL="0" indent="0">
              <a:buNone/>
            </a:pPr>
            <a:endParaRPr lang="en-US" sz="1200" dirty="0"/>
          </a:p>
          <a:p>
            <a:pPr marL="0" indent="0">
              <a:buNone/>
            </a:pPr>
            <a:r>
              <a:rPr lang="en-US" sz="1200" dirty="0"/>
              <a:t>    // Move from temp array to master array</a:t>
            </a:r>
          </a:p>
          <a:p>
            <a:pPr marL="0" indent="0">
              <a:buNone/>
            </a:pPr>
            <a:r>
              <a:rPr lang="da-DK" sz="1200" dirty="0"/>
              <a:t>    for ( </a:t>
            </a:r>
            <a:r>
              <a:rPr lang="da-DK" sz="1200" dirty="0" err="1"/>
              <a:t>int</a:t>
            </a:r>
            <a:r>
              <a:rPr lang="da-DK" sz="1200" dirty="0"/>
              <a:t> i = p; i &lt;= r; i++ )</a:t>
            </a:r>
          </a:p>
          <a:p>
            <a:pPr marL="0" indent="0">
              <a:buNone/>
            </a:pPr>
            <a:r>
              <a:rPr lang="da-DK" sz="1200" dirty="0"/>
              <a:t>        input[i] = </a:t>
            </a:r>
            <a:r>
              <a:rPr lang="da-DK" sz="1200" dirty="0" err="1"/>
              <a:t>temp</a:t>
            </a:r>
            <a:r>
              <a:rPr lang="da-DK" sz="1200" dirty="0"/>
              <a:t>[i-p];</a:t>
            </a:r>
          </a:p>
          <a:p>
            <a:pPr marL="0" indent="0">
              <a:buNone/>
            </a:pPr>
            <a:r>
              <a:rPr lang="da-DK" sz="1200" dirty="0"/>
              <a:t>}</a:t>
            </a:r>
            <a:endParaRPr lang="en-US" sz="1200" dirty="0"/>
          </a:p>
        </p:txBody>
      </p:sp>
      <p:sp>
        <p:nvSpPr>
          <p:cNvPr id="6" name="Rectangle 5"/>
          <p:cNvSpPr/>
          <p:nvPr/>
        </p:nvSpPr>
        <p:spPr>
          <a:xfrm>
            <a:off x="228600" y="1524000"/>
            <a:ext cx="3733800" cy="3754874"/>
          </a:xfrm>
          <a:prstGeom prst="rect">
            <a:avLst/>
          </a:prstGeom>
        </p:spPr>
        <p:txBody>
          <a:bodyPr wrap="square">
            <a:spAutoFit/>
          </a:bodyPr>
          <a:lstStyle/>
          <a:p>
            <a:pPr marL="0" indent="0">
              <a:buNone/>
            </a:pPr>
            <a:r>
              <a:rPr lang="en-US" sz="1400" dirty="0"/>
              <a:t>void merge(</a:t>
            </a:r>
            <a:r>
              <a:rPr lang="en-US" sz="1400" dirty="0" err="1"/>
              <a:t>int</a:t>
            </a:r>
            <a:r>
              <a:rPr lang="en-US" sz="1400" dirty="0"/>
              <a:t>* input, </a:t>
            </a:r>
            <a:r>
              <a:rPr lang="en-US" sz="1400" dirty="0" err="1"/>
              <a:t>int</a:t>
            </a:r>
            <a:r>
              <a:rPr lang="en-US" sz="1400" dirty="0"/>
              <a:t> p, </a:t>
            </a:r>
            <a:r>
              <a:rPr lang="en-US" sz="1400" dirty="0" err="1"/>
              <a:t>int</a:t>
            </a:r>
            <a:r>
              <a:rPr lang="en-US" sz="1400" dirty="0"/>
              <a:t> r)</a:t>
            </a:r>
          </a:p>
          <a:p>
            <a:pPr marL="0" indent="0">
              <a:buNone/>
            </a:pPr>
            <a:r>
              <a:rPr lang="en-US" sz="1400" dirty="0"/>
              <a:t>{</a:t>
            </a:r>
          </a:p>
          <a:p>
            <a:pPr marL="0" indent="0">
              <a:buNone/>
            </a:pPr>
            <a:r>
              <a:rPr lang="nl-NL" sz="1400" dirty="0"/>
              <a:t>    int </a:t>
            </a:r>
            <a:r>
              <a:rPr lang="nl-NL" sz="1400" dirty="0" err="1"/>
              <a:t>mid</a:t>
            </a:r>
            <a:r>
              <a:rPr lang="nl-NL" sz="1400" dirty="0"/>
              <a:t> = floor((p + r) / 2);</a:t>
            </a:r>
          </a:p>
          <a:p>
            <a:pPr marL="0" indent="0">
              <a:buNone/>
            </a:pPr>
            <a:r>
              <a:rPr lang="da-DK" sz="1400" dirty="0"/>
              <a:t>    </a:t>
            </a:r>
            <a:r>
              <a:rPr lang="da-DK" sz="1400" dirty="0" err="1"/>
              <a:t>int</a:t>
            </a:r>
            <a:r>
              <a:rPr lang="da-DK" sz="1400" dirty="0"/>
              <a:t> i1 = 0;</a:t>
            </a:r>
          </a:p>
          <a:p>
            <a:pPr marL="0" indent="0">
              <a:buNone/>
            </a:pPr>
            <a:r>
              <a:rPr lang="da-DK" sz="1400" dirty="0"/>
              <a:t>    </a:t>
            </a:r>
            <a:r>
              <a:rPr lang="da-DK" sz="1400" dirty="0" err="1"/>
              <a:t>int</a:t>
            </a:r>
            <a:r>
              <a:rPr lang="da-DK" sz="1400" dirty="0"/>
              <a:t> i2 = p;</a:t>
            </a:r>
          </a:p>
          <a:p>
            <a:pPr marL="0" indent="0">
              <a:buNone/>
            </a:pPr>
            <a:r>
              <a:rPr lang="da-DK" sz="1400" dirty="0"/>
              <a:t>    </a:t>
            </a:r>
            <a:r>
              <a:rPr lang="da-DK" sz="1400" dirty="0" err="1"/>
              <a:t>int</a:t>
            </a:r>
            <a:r>
              <a:rPr lang="da-DK" sz="1400" dirty="0"/>
              <a:t> i3 = </a:t>
            </a:r>
            <a:r>
              <a:rPr lang="da-DK" sz="1400" dirty="0" err="1"/>
              <a:t>mid</a:t>
            </a:r>
            <a:r>
              <a:rPr lang="da-DK" sz="1400" dirty="0"/>
              <a:t> + 1;</a:t>
            </a:r>
          </a:p>
          <a:p>
            <a:pPr marL="0" indent="0">
              <a:buNone/>
            </a:pPr>
            <a:endParaRPr lang="da-DK" sz="1400" dirty="0"/>
          </a:p>
          <a:p>
            <a:pPr marL="0" indent="0">
              <a:buNone/>
            </a:pPr>
            <a:r>
              <a:rPr lang="tr-TR" sz="1400" dirty="0"/>
              <a:t>    // </a:t>
            </a:r>
            <a:r>
              <a:rPr lang="tr-TR" sz="1400" dirty="0" err="1"/>
              <a:t>Temp</a:t>
            </a:r>
            <a:r>
              <a:rPr lang="tr-TR" sz="1400" dirty="0"/>
              <a:t> </a:t>
            </a:r>
            <a:r>
              <a:rPr lang="tr-TR" sz="1400" dirty="0" err="1"/>
              <a:t>array</a:t>
            </a:r>
            <a:endParaRPr lang="tr-TR" sz="1400" dirty="0"/>
          </a:p>
          <a:p>
            <a:pPr marL="0" indent="0">
              <a:buNone/>
            </a:pPr>
            <a:r>
              <a:rPr lang="da-DK" sz="1400" dirty="0"/>
              <a:t>    </a:t>
            </a:r>
            <a:r>
              <a:rPr lang="da-DK" sz="1400" dirty="0" err="1"/>
              <a:t>int</a:t>
            </a:r>
            <a:r>
              <a:rPr lang="da-DK" sz="1400" dirty="0"/>
              <a:t> </a:t>
            </a:r>
            <a:r>
              <a:rPr lang="da-DK" sz="1400" dirty="0" err="1"/>
              <a:t>temp</a:t>
            </a:r>
            <a:r>
              <a:rPr lang="da-DK" sz="1400" dirty="0"/>
              <a:t>[r-p+1];</a:t>
            </a:r>
          </a:p>
          <a:p>
            <a:pPr marL="0" indent="0">
              <a:buNone/>
            </a:pPr>
            <a:endParaRPr lang="da-DK" sz="1400" dirty="0"/>
          </a:p>
          <a:p>
            <a:pPr marL="0" indent="0">
              <a:buNone/>
            </a:pPr>
            <a:r>
              <a:rPr lang="da-DK" sz="1400" dirty="0"/>
              <a:t>    // </a:t>
            </a:r>
            <a:r>
              <a:rPr lang="da-DK" sz="1400" dirty="0" err="1"/>
              <a:t>Merge</a:t>
            </a:r>
            <a:r>
              <a:rPr lang="da-DK" sz="1400" dirty="0"/>
              <a:t> in </a:t>
            </a:r>
            <a:r>
              <a:rPr lang="da-DK" sz="1400" dirty="0" err="1"/>
              <a:t>sorted</a:t>
            </a:r>
            <a:r>
              <a:rPr lang="da-DK" sz="1400" dirty="0"/>
              <a:t> form the 2 arrays</a:t>
            </a:r>
          </a:p>
          <a:p>
            <a:pPr marL="0" indent="0">
              <a:buNone/>
            </a:pPr>
            <a:r>
              <a:rPr lang="en-US" sz="1400" dirty="0"/>
              <a:t>    while ( i2 &lt;= mid &amp;&amp; i3 &lt;= r )</a:t>
            </a:r>
          </a:p>
          <a:p>
            <a:pPr marL="0" indent="0">
              <a:buNone/>
            </a:pPr>
            <a:r>
              <a:rPr lang="en-US" sz="1400" dirty="0"/>
              <a:t>        if ( input[i2] &lt; input[i3] )</a:t>
            </a:r>
          </a:p>
          <a:p>
            <a:pPr marL="0" indent="0">
              <a:buNone/>
            </a:pPr>
            <a:r>
              <a:rPr lang="en-US" sz="1400" dirty="0"/>
              <a:t>            temp[i1++] = input[i2++];</a:t>
            </a:r>
          </a:p>
          <a:p>
            <a:pPr marL="0" indent="0">
              <a:buNone/>
            </a:pPr>
            <a:r>
              <a:rPr lang="hu-HU" sz="1400" dirty="0"/>
              <a:t>        else</a:t>
            </a:r>
          </a:p>
          <a:p>
            <a:pPr marL="0" indent="0">
              <a:buNone/>
            </a:pPr>
            <a:r>
              <a:rPr lang="hu-HU" sz="1400" dirty="0"/>
              <a:t>            temp[i1++] = input[i3++];</a:t>
            </a:r>
          </a:p>
          <a:p>
            <a:pPr marL="0" indent="0">
              <a:buNone/>
            </a:pPr>
            <a:endParaRPr lang="hu-HU" sz="1400" dirty="0"/>
          </a:p>
        </p:txBody>
      </p:sp>
      <p:sp>
        <p:nvSpPr>
          <p:cNvPr id="7" name="Circular Arrow 6"/>
          <p:cNvSpPr/>
          <p:nvPr/>
        </p:nvSpPr>
        <p:spPr>
          <a:xfrm rot="2005413">
            <a:off x="3007531" y="1953955"/>
            <a:ext cx="2640688" cy="1752600"/>
          </a:xfrm>
          <a:prstGeom prst="circularArrow">
            <a:avLst>
              <a:gd name="adj1" fmla="val 12500"/>
              <a:gd name="adj2" fmla="val 1142319"/>
              <a:gd name="adj3" fmla="val 20457681"/>
              <a:gd name="adj4" fmla="val 13694261"/>
              <a:gd name="adj5" fmla="val 125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83767686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Merge Sort Example</a:t>
            </a:r>
            <a:endParaRPr lang="en-US" dirty="0"/>
          </a:p>
        </p:txBody>
      </p:sp>
      <p:graphicFrame>
        <p:nvGraphicFramePr>
          <p:cNvPr id="4" name="Content Placeholder 3"/>
          <p:cNvGraphicFramePr>
            <a:graphicFrameLocks/>
          </p:cNvGraphicFramePr>
          <p:nvPr>
            <p:extLst>
              <p:ext uri="{D42A27DB-BD31-4B8C-83A1-F6EECF244321}">
                <p14:modId xmlns:p14="http://schemas.microsoft.com/office/powerpoint/2010/main" val="3225560037"/>
              </p:ext>
            </p:extLst>
          </p:nvPr>
        </p:nvGraphicFramePr>
        <p:xfrm>
          <a:off x="457200" y="15240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rgbClr val="000000"/>
                          </a:solidFill>
                        </a:rPr>
                        <a:t>40</a:t>
                      </a:r>
                      <a:endParaRPr lang="en-US" dirty="0">
                        <a:solidFill>
                          <a:srgbClr val="000000"/>
                        </a:solidFill>
                      </a:endParaRPr>
                    </a:p>
                  </a:txBody>
                  <a:tcPr>
                    <a:solidFill>
                      <a:srgbClr val="FFFFFF"/>
                    </a:solidFill>
                  </a:tcPr>
                </a:tc>
                <a:tc>
                  <a:txBody>
                    <a:bodyPr/>
                    <a:lstStyle/>
                    <a:p>
                      <a:pPr algn="ctr"/>
                      <a:r>
                        <a:rPr lang="en-US" dirty="0" smtClean="0"/>
                        <a:t>23</a:t>
                      </a:r>
                      <a:endParaRPr lang="en-US" dirty="0"/>
                    </a:p>
                  </a:txBody>
                  <a:tcPr/>
                </a:tc>
                <a:tc>
                  <a:txBody>
                    <a:bodyPr/>
                    <a:lstStyle/>
                    <a:p>
                      <a:pPr algn="ctr"/>
                      <a:r>
                        <a:rPr lang="en-US" dirty="0" smtClean="0"/>
                        <a:t>34</a:t>
                      </a:r>
                      <a:endParaRPr lang="en-US" dirty="0"/>
                    </a:p>
                  </a:txBody>
                  <a:tcPr/>
                </a:tc>
                <a:tc>
                  <a:txBody>
                    <a:bodyPr/>
                    <a:lstStyle/>
                    <a:p>
                      <a:pPr algn="ctr"/>
                      <a:r>
                        <a:rPr lang="en-US" dirty="0" smtClean="0"/>
                        <a:t>1</a:t>
                      </a:r>
                      <a:endParaRPr lang="en-US" dirty="0"/>
                    </a:p>
                  </a:txBody>
                  <a:tcPr/>
                </a:tc>
                <a:tc>
                  <a:txBody>
                    <a:bodyPr/>
                    <a:lstStyle/>
                    <a:p>
                      <a:pPr algn="ctr"/>
                      <a:r>
                        <a:rPr lang="en-US" dirty="0" smtClean="0"/>
                        <a:t>99</a:t>
                      </a:r>
                      <a:endParaRPr lang="en-US" dirty="0"/>
                    </a:p>
                  </a:txBody>
                  <a:tcPr/>
                </a:tc>
                <a:tc>
                  <a:txBody>
                    <a:bodyPr/>
                    <a:lstStyle/>
                    <a:p>
                      <a:pPr algn="ctr"/>
                      <a:r>
                        <a:rPr lang="en-US" dirty="0" smtClean="0"/>
                        <a:t>11</a:t>
                      </a:r>
                      <a:endParaRPr lang="en-US" dirty="0"/>
                    </a:p>
                  </a:txBody>
                  <a:tcPr/>
                </a:tc>
                <a:tc>
                  <a:txBody>
                    <a:bodyPr/>
                    <a:lstStyle/>
                    <a:p>
                      <a:pPr algn="ctr"/>
                      <a:r>
                        <a:rPr lang="en-US" dirty="0" smtClean="0"/>
                        <a:t>66</a:t>
                      </a:r>
                      <a:endParaRPr lang="en-US" dirty="0"/>
                    </a:p>
                  </a:txBody>
                  <a:tcPr/>
                </a:tc>
                <a:tc>
                  <a:txBody>
                    <a:bodyPr/>
                    <a:lstStyle/>
                    <a:p>
                      <a:pPr algn="ctr"/>
                      <a:r>
                        <a:rPr lang="en-US" dirty="0" smtClean="0"/>
                        <a:t>8</a:t>
                      </a:r>
                      <a:endParaRPr lang="en-US" dirty="0"/>
                    </a:p>
                  </a:txBody>
                  <a:tcPr/>
                </a:tc>
                <a:tc>
                  <a:txBody>
                    <a:bodyPr/>
                    <a:lstStyle/>
                    <a:p>
                      <a:pPr algn="ctr"/>
                      <a:r>
                        <a:rPr lang="en-US" dirty="0" smtClean="0"/>
                        <a:t>57</a:t>
                      </a:r>
                      <a:endParaRPr lang="en-US" dirty="0"/>
                    </a:p>
                  </a:txBody>
                  <a:tcPr/>
                </a:tc>
              </a:tr>
            </a:tbl>
          </a:graphicData>
        </a:graphic>
      </p:graphicFrame>
      <p:sp>
        <p:nvSpPr>
          <p:cNvPr id="5" name="TextBox 4"/>
          <p:cNvSpPr txBox="1"/>
          <p:nvPr/>
        </p:nvSpPr>
        <p:spPr>
          <a:xfrm>
            <a:off x="457200" y="2133600"/>
            <a:ext cx="4717908" cy="2862323"/>
          </a:xfrm>
          <a:prstGeom prst="rect">
            <a:avLst/>
          </a:prstGeom>
          <a:noFill/>
        </p:spPr>
        <p:txBody>
          <a:bodyPr wrap="none" rtlCol="0">
            <a:spAutoFit/>
          </a:bodyPr>
          <a:lstStyle/>
          <a:p>
            <a:r>
              <a:rPr lang="en-US" dirty="0"/>
              <a:t>void </a:t>
            </a:r>
            <a:r>
              <a:rPr lang="en-US" dirty="0" err="1"/>
              <a:t>merge_sort</a:t>
            </a:r>
            <a:r>
              <a:rPr lang="en-US" dirty="0"/>
              <a:t>(</a:t>
            </a:r>
            <a:r>
              <a:rPr lang="en-US" dirty="0" err="1"/>
              <a:t>int</a:t>
            </a:r>
            <a:r>
              <a:rPr lang="en-US" dirty="0"/>
              <a:t>* input, </a:t>
            </a:r>
            <a:r>
              <a:rPr lang="en-US" dirty="0" err="1"/>
              <a:t>int</a:t>
            </a:r>
            <a:r>
              <a:rPr lang="en-US" dirty="0"/>
              <a:t> p, </a:t>
            </a:r>
            <a:r>
              <a:rPr lang="en-US" dirty="0" err="1"/>
              <a:t>int</a:t>
            </a:r>
            <a:r>
              <a:rPr lang="en-US" dirty="0"/>
              <a:t> r)</a:t>
            </a:r>
          </a:p>
          <a:p>
            <a:r>
              <a:rPr lang="en-US" dirty="0"/>
              <a:t>{</a:t>
            </a:r>
          </a:p>
          <a:p>
            <a:r>
              <a:rPr lang="en-US" dirty="0"/>
              <a:t>    if ( p &lt; r )</a:t>
            </a:r>
          </a:p>
          <a:p>
            <a:r>
              <a:rPr lang="en-US" dirty="0"/>
              <a:t>    {</a:t>
            </a:r>
          </a:p>
          <a:p>
            <a:r>
              <a:rPr lang="nl-NL" dirty="0"/>
              <a:t>        int </a:t>
            </a:r>
            <a:r>
              <a:rPr lang="nl-NL" dirty="0" err="1"/>
              <a:t>mid</a:t>
            </a:r>
            <a:r>
              <a:rPr lang="nl-NL" dirty="0"/>
              <a:t> = floor((p + r) / 2);</a:t>
            </a:r>
          </a:p>
          <a:p>
            <a:r>
              <a:rPr lang="nl-NL" dirty="0"/>
              <a:t>        </a:t>
            </a:r>
            <a:r>
              <a:rPr lang="nl-NL" dirty="0" err="1"/>
              <a:t>merge_sort</a:t>
            </a:r>
            <a:r>
              <a:rPr lang="nl-NL" dirty="0"/>
              <a:t>(input, p, </a:t>
            </a:r>
            <a:r>
              <a:rPr lang="nl-NL" dirty="0" err="1"/>
              <a:t>mid</a:t>
            </a:r>
            <a:r>
              <a:rPr lang="nl-NL" dirty="0"/>
              <a:t>);</a:t>
            </a:r>
          </a:p>
          <a:p>
            <a:r>
              <a:rPr lang="nl-NL" dirty="0"/>
              <a:t>        </a:t>
            </a:r>
            <a:r>
              <a:rPr lang="nl-NL" dirty="0" err="1"/>
              <a:t>merge_sort</a:t>
            </a:r>
            <a:r>
              <a:rPr lang="nl-NL" dirty="0"/>
              <a:t>(input, </a:t>
            </a:r>
            <a:r>
              <a:rPr lang="nl-NL" dirty="0" err="1"/>
              <a:t>mid</a:t>
            </a:r>
            <a:r>
              <a:rPr lang="nl-NL" dirty="0"/>
              <a:t> + 1, r);</a:t>
            </a:r>
          </a:p>
          <a:p>
            <a:r>
              <a:rPr lang="nl-NL" dirty="0"/>
              <a:t>        </a:t>
            </a:r>
            <a:r>
              <a:rPr lang="nl-NL" dirty="0" err="1"/>
              <a:t>merge</a:t>
            </a:r>
            <a:r>
              <a:rPr lang="nl-NL" dirty="0"/>
              <a:t>(input, p, r);</a:t>
            </a:r>
          </a:p>
          <a:p>
            <a:r>
              <a:rPr lang="nl-NL" dirty="0"/>
              <a:t>    }</a:t>
            </a:r>
          </a:p>
          <a:p>
            <a:r>
              <a:rPr lang="nl-NL" dirty="0"/>
              <a:t>}</a:t>
            </a:r>
            <a:endParaRPr lang="en-US" dirty="0"/>
          </a:p>
        </p:txBody>
      </p:sp>
      <p:sp>
        <p:nvSpPr>
          <p:cNvPr id="6" name="TextBox 5"/>
          <p:cNvSpPr txBox="1"/>
          <p:nvPr/>
        </p:nvSpPr>
        <p:spPr>
          <a:xfrm>
            <a:off x="5562601" y="3200400"/>
            <a:ext cx="3124200" cy="1477328"/>
          </a:xfrm>
          <a:prstGeom prst="rect">
            <a:avLst/>
          </a:prstGeom>
          <a:noFill/>
        </p:spPr>
        <p:txBody>
          <a:bodyPr wrap="square" rtlCol="0">
            <a:spAutoFit/>
          </a:bodyPr>
          <a:lstStyle/>
          <a:p>
            <a:r>
              <a:rPr lang="en-US" dirty="0" smtClean="0">
                <a:solidFill>
                  <a:srgbClr val="0000FF"/>
                </a:solidFill>
              </a:rPr>
              <a:t>This one is the most trickiest</a:t>
            </a:r>
          </a:p>
          <a:p>
            <a:r>
              <a:rPr lang="en-US" dirty="0" smtClean="0">
                <a:solidFill>
                  <a:srgbClr val="0000FF"/>
                </a:solidFill>
              </a:rPr>
              <a:t>It is recursive function that</a:t>
            </a:r>
            <a:r>
              <a:rPr lang="en-US" dirty="0">
                <a:solidFill>
                  <a:srgbClr val="0000FF"/>
                </a:solidFill>
              </a:rPr>
              <a:t> </a:t>
            </a:r>
            <a:r>
              <a:rPr lang="en-US" dirty="0" smtClean="0">
                <a:solidFill>
                  <a:srgbClr val="0000FF"/>
                </a:solidFill>
              </a:rPr>
              <a:t>you need to understand thoroughly</a:t>
            </a:r>
          </a:p>
        </p:txBody>
      </p:sp>
    </p:spTree>
    <p:extLst>
      <p:ext uri="{BB962C8B-B14F-4D97-AF65-F5344CB8AC3E}">
        <p14:creationId xmlns:p14="http://schemas.microsoft.com/office/powerpoint/2010/main" val="240043210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Merge Sort Example</a:t>
            </a:r>
            <a:endParaRPr lang="en-US" dirty="0"/>
          </a:p>
        </p:txBody>
      </p:sp>
      <p:graphicFrame>
        <p:nvGraphicFramePr>
          <p:cNvPr id="4" name="Content Placeholder 3"/>
          <p:cNvGraphicFramePr>
            <a:graphicFrameLocks/>
          </p:cNvGraphicFramePr>
          <p:nvPr>
            <p:extLst>
              <p:ext uri="{D42A27DB-BD31-4B8C-83A1-F6EECF244321}">
                <p14:modId xmlns:p14="http://schemas.microsoft.com/office/powerpoint/2010/main" val="2923030822"/>
              </p:ext>
            </p:extLst>
          </p:nvPr>
        </p:nvGraphicFramePr>
        <p:xfrm>
          <a:off x="457200" y="15240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rgbClr val="000000"/>
                          </a:solidFill>
                        </a:rPr>
                        <a:t>40</a:t>
                      </a:r>
                      <a:endParaRPr lang="en-US" dirty="0">
                        <a:solidFill>
                          <a:srgbClr val="000000"/>
                        </a:solidFill>
                      </a:endParaRPr>
                    </a:p>
                  </a:txBody>
                  <a:tcPr>
                    <a:solidFill>
                      <a:srgbClr val="FFFFFF"/>
                    </a:solidFill>
                  </a:tcPr>
                </a:tc>
                <a:tc>
                  <a:txBody>
                    <a:bodyPr/>
                    <a:lstStyle/>
                    <a:p>
                      <a:pPr algn="ctr"/>
                      <a:r>
                        <a:rPr lang="en-US" dirty="0" smtClean="0"/>
                        <a:t>23</a:t>
                      </a:r>
                      <a:endParaRPr lang="en-US" dirty="0"/>
                    </a:p>
                  </a:txBody>
                  <a:tcPr/>
                </a:tc>
                <a:tc>
                  <a:txBody>
                    <a:bodyPr/>
                    <a:lstStyle/>
                    <a:p>
                      <a:pPr algn="ctr"/>
                      <a:r>
                        <a:rPr lang="en-US" dirty="0" smtClean="0"/>
                        <a:t>34</a:t>
                      </a:r>
                      <a:endParaRPr lang="en-US" dirty="0"/>
                    </a:p>
                  </a:txBody>
                  <a:tcPr/>
                </a:tc>
                <a:tc>
                  <a:txBody>
                    <a:bodyPr/>
                    <a:lstStyle/>
                    <a:p>
                      <a:pPr algn="ctr"/>
                      <a:r>
                        <a:rPr lang="en-US" dirty="0" smtClean="0"/>
                        <a:t>1</a:t>
                      </a:r>
                      <a:endParaRPr lang="en-US" dirty="0"/>
                    </a:p>
                  </a:txBody>
                  <a:tcPr/>
                </a:tc>
                <a:tc>
                  <a:txBody>
                    <a:bodyPr/>
                    <a:lstStyle/>
                    <a:p>
                      <a:pPr algn="ctr"/>
                      <a:r>
                        <a:rPr lang="en-US" dirty="0" smtClean="0"/>
                        <a:t>99</a:t>
                      </a:r>
                      <a:endParaRPr lang="en-US" dirty="0"/>
                    </a:p>
                  </a:txBody>
                  <a:tcPr/>
                </a:tc>
                <a:tc>
                  <a:txBody>
                    <a:bodyPr/>
                    <a:lstStyle/>
                    <a:p>
                      <a:pPr algn="ctr"/>
                      <a:r>
                        <a:rPr lang="en-US" dirty="0" smtClean="0"/>
                        <a:t>11</a:t>
                      </a:r>
                      <a:endParaRPr lang="en-US" dirty="0"/>
                    </a:p>
                  </a:txBody>
                  <a:tcPr/>
                </a:tc>
                <a:tc>
                  <a:txBody>
                    <a:bodyPr/>
                    <a:lstStyle/>
                    <a:p>
                      <a:pPr algn="ctr"/>
                      <a:r>
                        <a:rPr lang="en-US" dirty="0" smtClean="0"/>
                        <a:t>66</a:t>
                      </a:r>
                      <a:endParaRPr lang="en-US" dirty="0"/>
                    </a:p>
                  </a:txBody>
                  <a:tcPr/>
                </a:tc>
                <a:tc>
                  <a:txBody>
                    <a:bodyPr/>
                    <a:lstStyle/>
                    <a:p>
                      <a:pPr algn="ctr"/>
                      <a:r>
                        <a:rPr lang="en-US" dirty="0" smtClean="0"/>
                        <a:t>8</a:t>
                      </a:r>
                      <a:endParaRPr lang="en-US" dirty="0"/>
                    </a:p>
                  </a:txBody>
                  <a:tcPr/>
                </a:tc>
                <a:tc>
                  <a:txBody>
                    <a:bodyPr/>
                    <a:lstStyle/>
                    <a:p>
                      <a:pPr algn="ctr"/>
                      <a:r>
                        <a:rPr lang="en-US" dirty="0" smtClean="0"/>
                        <a:t>57</a:t>
                      </a:r>
                      <a:endParaRPr lang="en-US" dirty="0"/>
                    </a:p>
                  </a:txBody>
                  <a:tcPr/>
                </a:tc>
              </a:tr>
            </a:tbl>
          </a:graphicData>
        </a:graphic>
      </p:graphicFrame>
      <p:sp>
        <p:nvSpPr>
          <p:cNvPr id="5" name="TextBox 4"/>
          <p:cNvSpPr txBox="1"/>
          <p:nvPr/>
        </p:nvSpPr>
        <p:spPr>
          <a:xfrm>
            <a:off x="457200" y="2133600"/>
            <a:ext cx="4717908" cy="2862323"/>
          </a:xfrm>
          <a:prstGeom prst="rect">
            <a:avLst/>
          </a:prstGeom>
          <a:noFill/>
        </p:spPr>
        <p:txBody>
          <a:bodyPr wrap="none" rtlCol="0">
            <a:spAutoFit/>
          </a:bodyPr>
          <a:lstStyle/>
          <a:p>
            <a:r>
              <a:rPr lang="en-US" dirty="0"/>
              <a:t>void </a:t>
            </a:r>
            <a:r>
              <a:rPr lang="en-US" dirty="0" err="1"/>
              <a:t>merge_sort</a:t>
            </a:r>
            <a:r>
              <a:rPr lang="en-US" dirty="0"/>
              <a:t>(</a:t>
            </a:r>
            <a:r>
              <a:rPr lang="en-US" dirty="0" err="1"/>
              <a:t>int</a:t>
            </a:r>
            <a:r>
              <a:rPr lang="en-US" dirty="0"/>
              <a:t>* input, </a:t>
            </a:r>
            <a:r>
              <a:rPr lang="en-US" dirty="0" err="1"/>
              <a:t>int</a:t>
            </a:r>
            <a:r>
              <a:rPr lang="en-US" dirty="0"/>
              <a:t> p, </a:t>
            </a:r>
            <a:r>
              <a:rPr lang="en-US" dirty="0" err="1"/>
              <a:t>int</a:t>
            </a:r>
            <a:r>
              <a:rPr lang="en-US" dirty="0"/>
              <a:t> r)</a:t>
            </a:r>
          </a:p>
          <a:p>
            <a:r>
              <a:rPr lang="en-US" dirty="0"/>
              <a:t>{</a:t>
            </a:r>
          </a:p>
          <a:p>
            <a:r>
              <a:rPr lang="en-US" dirty="0"/>
              <a:t>    if ( p &lt; r )</a:t>
            </a:r>
          </a:p>
          <a:p>
            <a:r>
              <a:rPr lang="en-US" dirty="0"/>
              <a:t>    {</a:t>
            </a:r>
          </a:p>
          <a:p>
            <a:r>
              <a:rPr lang="nl-NL" dirty="0"/>
              <a:t>        int </a:t>
            </a:r>
            <a:r>
              <a:rPr lang="nl-NL" dirty="0" err="1"/>
              <a:t>mid</a:t>
            </a:r>
            <a:r>
              <a:rPr lang="nl-NL" dirty="0"/>
              <a:t> = floor((p + r) / 2);</a:t>
            </a:r>
          </a:p>
          <a:p>
            <a:r>
              <a:rPr lang="nl-NL" dirty="0"/>
              <a:t>        </a:t>
            </a:r>
            <a:r>
              <a:rPr lang="nl-NL" dirty="0" err="1"/>
              <a:t>merge_sort</a:t>
            </a:r>
            <a:r>
              <a:rPr lang="nl-NL" dirty="0"/>
              <a:t>(input, p, </a:t>
            </a:r>
            <a:r>
              <a:rPr lang="nl-NL" dirty="0" err="1"/>
              <a:t>mid</a:t>
            </a:r>
            <a:r>
              <a:rPr lang="nl-NL" dirty="0"/>
              <a:t>);</a:t>
            </a:r>
          </a:p>
          <a:p>
            <a:r>
              <a:rPr lang="nl-NL" dirty="0"/>
              <a:t>        </a:t>
            </a:r>
            <a:r>
              <a:rPr lang="nl-NL" dirty="0" err="1"/>
              <a:t>merge_sort</a:t>
            </a:r>
            <a:r>
              <a:rPr lang="nl-NL" dirty="0"/>
              <a:t>(input, </a:t>
            </a:r>
            <a:r>
              <a:rPr lang="nl-NL" dirty="0" err="1"/>
              <a:t>mid</a:t>
            </a:r>
            <a:r>
              <a:rPr lang="nl-NL" dirty="0"/>
              <a:t> + 1, r);</a:t>
            </a:r>
          </a:p>
          <a:p>
            <a:r>
              <a:rPr lang="nl-NL" dirty="0"/>
              <a:t>        </a:t>
            </a:r>
            <a:r>
              <a:rPr lang="nl-NL" dirty="0" err="1"/>
              <a:t>merge</a:t>
            </a:r>
            <a:r>
              <a:rPr lang="nl-NL" dirty="0"/>
              <a:t>(input, p, r);</a:t>
            </a:r>
          </a:p>
          <a:p>
            <a:r>
              <a:rPr lang="nl-NL" dirty="0"/>
              <a:t>    }</a:t>
            </a:r>
          </a:p>
          <a:p>
            <a:r>
              <a:rPr lang="nl-NL" dirty="0"/>
              <a:t>}</a:t>
            </a:r>
            <a:endParaRPr lang="en-US" dirty="0"/>
          </a:p>
        </p:txBody>
      </p:sp>
      <p:sp>
        <p:nvSpPr>
          <p:cNvPr id="6" name="TextBox 5"/>
          <p:cNvSpPr txBox="1"/>
          <p:nvPr/>
        </p:nvSpPr>
        <p:spPr>
          <a:xfrm>
            <a:off x="5486400" y="2133600"/>
            <a:ext cx="3124200" cy="3970318"/>
          </a:xfrm>
          <a:prstGeom prst="rect">
            <a:avLst/>
          </a:prstGeom>
          <a:noFill/>
        </p:spPr>
        <p:txBody>
          <a:bodyPr wrap="square" rtlCol="0">
            <a:spAutoFit/>
          </a:bodyPr>
          <a:lstStyle/>
          <a:p>
            <a:r>
              <a:rPr lang="en-US" dirty="0">
                <a:solidFill>
                  <a:srgbClr val="0000FF"/>
                </a:solidFill>
              </a:rPr>
              <a:t>p</a:t>
            </a:r>
            <a:r>
              <a:rPr lang="en-US" dirty="0" smtClean="0">
                <a:solidFill>
                  <a:srgbClr val="0000FF"/>
                </a:solidFill>
              </a:rPr>
              <a:t>=0,r=9</a:t>
            </a:r>
          </a:p>
          <a:p>
            <a:r>
              <a:rPr lang="en-US" dirty="0" smtClean="0">
                <a:solidFill>
                  <a:srgbClr val="0000FF"/>
                </a:solidFill>
              </a:rPr>
              <a:t>At first mid = 4</a:t>
            </a:r>
          </a:p>
          <a:p>
            <a:r>
              <a:rPr lang="en-US" dirty="0" smtClean="0">
                <a:solidFill>
                  <a:srgbClr val="0000FF"/>
                </a:solidFill>
              </a:rPr>
              <a:t>Go inside the </a:t>
            </a:r>
            <a:r>
              <a:rPr lang="en-US" dirty="0" err="1" smtClean="0">
                <a:solidFill>
                  <a:srgbClr val="0000FF"/>
                </a:solidFill>
              </a:rPr>
              <a:t>merge_sort</a:t>
            </a:r>
            <a:endParaRPr lang="en-US" dirty="0" smtClean="0">
              <a:solidFill>
                <a:srgbClr val="0000FF"/>
              </a:solidFill>
            </a:endParaRPr>
          </a:p>
          <a:p>
            <a:r>
              <a:rPr lang="en-US" dirty="0" err="1" smtClean="0">
                <a:solidFill>
                  <a:srgbClr val="0000FF"/>
                </a:solidFill>
              </a:rPr>
              <a:t>Merge_sort</a:t>
            </a:r>
            <a:r>
              <a:rPr lang="en-US" dirty="0" smtClean="0">
                <a:solidFill>
                  <a:srgbClr val="0000FF"/>
                </a:solidFill>
              </a:rPr>
              <a:t>(input,0,4)</a:t>
            </a:r>
          </a:p>
          <a:p>
            <a:r>
              <a:rPr lang="en-US" dirty="0" smtClean="0">
                <a:solidFill>
                  <a:srgbClr val="0000FF"/>
                </a:solidFill>
              </a:rPr>
              <a:t>Then mid = 2</a:t>
            </a:r>
          </a:p>
          <a:p>
            <a:r>
              <a:rPr lang="en-US" dirty="0" smtClean="0">
                <a:solidFill>
                  <a:srgbClr val="0000FF"/>
                </a:solidFill>
              </a:rPr>
              <a:t>Go inside the </a:t>
            </a:r>
            <a:r>
              <a:rPr lang="en-US" dirty="0" err="1" smtClean="0">
                <a:solidFill>
                  <a:srgbClr val="0000FF"/>
                </a:solidFill>
              </a:rPr>
              <a:t>merge_sort</a:t>
            </a:r>
            <a:endParaRPr lang="en-US" dirty="0" smtClean="0">
              <a:solidFill>
                <a:srgbClr val="0000FF"/>
              </a:solidFill>
            </a:endParaRPr>
          </a:p>
          <a:p>
            <a:r>
              <a:rPr lang="en-US" dirty="0" err="1" smtClean="0">
                <a:solidFill>
                  <a:srgbClr val="0000FF"/>
                </a:solidFill>
              </a:rPr>
              <a:t>Merge_sort</a:t>
            </a:r>
            <a:r>
              <a:rPr lang="en-US" dirty="0" smtClean="0">
                <a:solidFill>
                  <a:srgbClr val="0000FF"/>
                </a:solidFill>
              </a:rPr>
              <a:t>(input,0,2)</a:t>
            </a:r>
          </a:p>
          <a:p>
            <a:r>
              <a:rPr lang="en-US" dirty="0" smtClean="0">
                <a:solidFill>
                  <a:srgbClr val="0000FF"/>
                </a:solidFill>
              </a:rPr>
              <a:t>mid = 1</a:t>
            </a:r>
          </a:p>
          <a:p>
            <a:r>
              <a:rPr lang="en-US" dirty="0">
                <a:solidFill>
                  <a:srgbClr val="0000FF"/>
                </a:solidFill>
              </a:rPr>
              <a:t>Go inside the </a:t>
            </a:r>
            <a:r>
              <a:rPr lang="en-US" dirty="0" err="1">
                <a:solidFill>
                  <a:srgbClr val="0000FF"/>
                </a:solidFill>
              </a:rPr>
              <a:t>merge_sort</a:t>
            </a:r>
            <a:endParaRPr lang="en-US" dirty="0">
              <a:solidFill>
                <a:srgbClr val="0000FF"/>
              </a:solidFill>
            </a:endParaRPr>
          </a:p>
          <a:p>
            <a:r>
              <a:rPr lang="en-US" dirty="0" err="1">
                <a:solidFill>
                  <a:srgbClr val="0000FF"/>
                </a:solidFill>
              </a:rPr>
              <a:t>Merge_sort</a:t>
            </a:r>
            <a:r>
              <a:rPr lang="en-US" dirty="0">
                <a:solidFill>
                  <a:srgbClr val="0000FF"/>
                </a:solidFill>
              </a:rPr>
              <a:t>(input,</a:t>
            </a:r>
            <a:r>
              <a:rPr lang="en-US" dirty="0" smtClean="0">
                <a:solidFill>
                  <a:srgbClr val="0000FF"/>
                </a:solidFill>
              </a:rPr>
              <a:t>0,1)</a:t>
            </a:r>
          </a:p>
          <a:p>
            <a:r>
              <a:rPr lang="en-US" dirty="0" smtClean="0">
                <a:solidFill>
                  <a:srgbClr val="0000FF"/>
                </a:solidFill>
              </a:rPr>
              <a:t>mid = 0</a:t>
            </a:r>
          </a:p>
          <a:p>
            <a:r>
              <a:rPr lang="en-US" dirty="0" smtClean="0">
                <a:solidFill>
                  <a:srgbClr val="0000FF"/>
                </a:solidFill>
              </a:rPr>
              <a:t>Go </a:t>
            </a:r>
            <a:r>
              <a:rPr lang="en-US" dirty="0">
                <a:solidFill>
                  <a:srgbClr val="0000FF"/>
                </a:solidFill>
              </a:rPr>
              <a:t>to </a:t>
            </a:r>
            <a:r>
              <a:rPr lang="en-US" dirty="0" smtClean="0">
                <a:solidFill>
                  <a:srgbClr val="0000FF"/>
                </a:solidFill>
              </a:rPr>
              <a:t>Merge(input,0,1)</a:t>
            </a:r>
          </a:p>
          <a:p>
            <a:r>
              <a:rPr lang="en-US" dirty="0" smtClean="0">
                <a:solidFill>
                  <a:srgbClr val="0000FF"/>
                </a:solidFill>
              </a:rPr>
              <a:t>..</a:t>
            </a:r>
          </a:p>
          <a:p>
            <a:endParaRPr lang="en-US" dirty="0">
              <a:solidFill>
                <a:srgbClr val="0000FF"/>
              </a:solidFill>
            </a:endParaRPr>
          </a:p>
        </p:txBody>
      </p:sp>
    </p:spTree>
    <p:extLst>
      <p:ext uri="{BB962C8B-B14F-4D97-AF65-F5344CB8AC3E}">
        <p14:creationId xmlns:p14="http://schemas.microsoft.com/office/powerpoint/2010/main" val="74525410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Merge Sort Example (</a:t>
            </a:r>
            <a:r>
              <a:rPr lang="en-US" dirty="0" err="1" smtClean="0"/>
              <a:t>Cont</a:t>
            </a:r>
            <a:r>
              <a:rPr lang="en-US" dirty="0" smtClean="0"/>
              <a:t>)</a:t>
            </a:r>
            <a:endParaRPr lang="en-US" dirty="0"/>
          </a:p>
        </p:txBody>
      </p:sp>
      <p:graphicFrame>
        <p:nvGraphicFramePr>
          <p:cNvPr id="4" name="Content Placeholder 3"/>
          <p:cNvGraphicFramePr>
            <a:graphicFrameLocks/>
          </p:cNvGraphicFramePr>
          <p:nvPr>
            <p:extLst>
              <p:ext uri="{D42A27DB-BD31-4B8C-83A1-F6EECF244321}">
                <p14:modId xmlns:p14="http://schemas.microsoft.com/office/powerpoint/2010/main" val="4233836440"/>
              </p:ext>
            </p:extLst>
          </p:nvPr>
        </p:nvGraphicFramePr>
        <p:xfrm>
          <a:off x="457200" y="15240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rgbClr val="000000"/>
                          </a:solidFill>
                        </a:rPr>
                        <a:t>40</a:t>
                      </a:r>
                      <a:endParaRPr lang="en-US" dirty="0">
                        <a:solidFill>
                          <a:srgbClr val="000000"/>
                        </a:solidFill>
                      </a:endParaRPr>
                    </a:p>
                  </a:txBody>
                  <a:tcPr>
                    <a:solidFill>
                      <a:srgbClr val="FFFFFF"/>
                    </a:solidFill>
                  </a:tcPr>
                </a:tc>
                <a:tc>
                  <a:txBody>
                    <a:bodyPr/>
                    <a:lstStyle/>
                    <a:p>
                      <a:pPr algn="ctr"/>
                      <a:r>
                        <a:rPr lang="en-US" dirty="0" smtClean="0"/>
                        <a:t>23</a:t>
                      </a:r>
                      <a:endParaRPr lang="en-US" dirty="0"/>
                    </a:p>
                  </a:txBody>
                  <a:tcPr/>
                </a:tc>
                <a:tc>
                  <a:txBody>
                    <a:bodyPr/>
                    <a:lstStyle/>
                    <a:p>
                      <a:pPr algn="ctr"/>
                      <a:r>
                        <a:rPr lang="en-US" dirty="0" smtClean="0"/>
                        <a:t>34</a:t>
                      </a:r>
                      <a:endParaRPr lang="en-US" dirty="0"/>
                    </a:p>
                  </a:txBody>
                  <a:tcPr/>
                </a:tc>
                <a:tc>
                  <a:txBody>
                    <a:bodyPr/>
                    <a:lstStyle/>
                    <a:p>
                      <a:pPr algn="ctr"/>
                      <a:r>
                        <a:rPr lang="en-US" dirty="0" smtClean="0"/>
                        <a:t>1</a:t>
                      </a:r>
                      <a:endParaRPr lang="en-US" dirty="0"/>
                    </a:p>
                  </a:txBody>
                  <a:tcPr/>
                </a:tc>
                <a:tc>
                  <a:txBody>
                    <a:bodyPr/>
                    <a:lstStyle/>
                    <a:p>
                      <a:pPr algn="ctr"/>
                      <a:r>
                        <a:rPr lang="en-US" dirty="0" smtClean="0"/>
                        <a:t>99</a:t>
                      </a:r>
                      <a:endParaRPr lang="en-US" dirty="0"/>
                    </a:p>
                  </a:txBody>
                  <a:tcPr/>
                </a:tc>
                <a:tc>
                  <a:txBody>
                    <a:bodyPr/>
                    <a:lstStyle/>
                    <a:p>
                      <a:pPr algn="ctr"/>
                      <a:r>
                        <a:rPr lang="en-US" dirty="0" smtClean="0"/>
                        <a:t>11</a:t>
                      </a:r>
                      <a:endParaRPr lang="en-US" dirty="0"/>
                    </a:p>
                  </a:txBody>
                  <a:tcPr/>
                </a:tc>
                <a:tc>
                  <a:txBody>
                    <a:bodyPr/>
                    <a:lstStyle/>
                    <a:p>
                      <a:pPr algn="ctr"/>
                      <a:r>
                        <a:rPr lang="en-US" dirty="0" smtClean="0"/>
                        <a:t>66</a:t>
                      </a:r>
                      <a:endParaRPr lang="en-US" dirty="0"/>
                    </a:p>
                  </a:txBody>
                  <a:tcPr/>
                </a:tc>
                <a:tc>
                  <a:txBody>
                    <a:bodyPr/>
                    <a:lstStyle/>
                    <a:p>
                      <a:pPr algn="ctr"/>
                      <a:r>
                        <a:rPr lang="en-US" dirty="0" smtClean="0"/>
                        <a:t>8</a:t>
                      </a:r>
                      <a:endParaRPr lang="en-US" dirty="0"/>
                    </a:p>
                  </a:txBody>
                  <a:tcPr/>
                </a:tc>
                <a:tc>
                  <a:txBody>
                    <a:bodyPr/>
                    <a:lstStyle/>
                    <a:p>
                      <a:pPr algn="ctr"/>
                      <a:r>
                        <a:rPr lang="en-US" dirty="0" smtClean="0"/>
                        <a:t>57</a:t>
                      </a:r>
                      <a:endParaRPr lang="en-US" dirty="0"/>
                    </a:p>
                  </a:txBody>
                  <a:tcPr/>
                </a:tc>
              </a:tr>
            </a:tbl>
          </a:graphicData>
        </a:graphic>
      </p:graphicFrame>
      <p:sp>
        <p:nvSpPr>
          <p:cNvPr id="5" name="TextBox 4"/>
          <p:cNvSpPr txBox="1"/>
          <p:nvPr/>
        </p:nvSpPr>
        <p:spPr>
          <a:xfrm>
            <a:off x="457200" y="2133600"/>
            <a:ext cx="3423533" cy="2031325"/>
          </a:xfrm>
          <a:prstGeom prst="rect">
            <a:avLst/>
          </a:prstGeom>
          <a:noFill/>
        </p:spPr>
        <p:txBody>
          <a:bodyPr wrap="none" rtlCol="0">
            <a:spAutoFit/>
          </a:bodyPr>
          <a:lstStyle/>
          <a:p>
            <a:pPr marL="0" indent="0">
              <a:buNone/>
            </a:pPr>
            <a:r>
              <a:rPr lang="nl-NL" dirty="0"/>
              <a:t> int </a:t>
            </a:r>
            <a:r>
              <a:rPr lang="nl-NL" dirty="0" err="1"/>
              <a:t>mid</a:t>
            </a:r>
            <a:r>
              <a:rPr lang="nl-NL" dirty="0"/>
              <a:t> = floor((p + r) / 2);</a:t>
            </a:r>
          </a:p>
          <a:p>
            <a:pPr marL="0" indent="0">
              <a:buNone/>
            </a:pPr>
            <a:r>
              <a:rPr lang="da-DK" dirty="0"/>
              <a:t>    </a:t>
            </a:r>
            <a:r>
              <a:rPr lang="da-DK" dirty="0" err="1"/>
              <a:t>int</a:t>
            </a:r>
            <a:r>
              <a:rPr lang="da-DK" dirty="0"/>
              <a:t> i1 = 0;</a:t>
            </a:r>
          </a:p>
          <a:p>
            <a:pPr marL="0" indent="0">
              <a:buNone/>
            </a:pPr>
            <a:r>
              <a:rPr lang="da-DK" dirty="0"/>
              <a:t>    </a:t>
            </a:r>
            <a:r>
              <a:rPr lang="da-DK" dirty="0" err="1"/>
              <a:t>int</a:t>
            </a:r>
            <a:r>
              <a:rPr lang="da-DK" dirty="0"/>
              <a:t> i2 = p;</a:t>
            </a:r>
          </a:p>
          <a:p>
            <a:pPr marL="0" indent="0">
              <a:buNone/>
            </a:pPr>
            <a:r>
              <a:rPr lang="da-DK" dirty="0"/>
              <a:t>    </a:t>
            </a:r>
            <a:r>
              <a:rPr lang="da-DK" dirty="0" err="1"/>
              <a:t>int</a:t>
            </a:r>
            <a:r>
              <a:rPr lang="da-DK" dirty="0"/>
              <a:t> i3 = </a:t>
            </a:r>
            <a:r>
              <a:rPr lang="da-DK" dirty="0" err="1"/>
              <a:t>mid</a:t>
            </a:r>
            <a:r>
              <a:rPr lang="da-DK" dirty="0"/>
              <a:t> + 1;</a:t>
            </a:r>
          </a:p>
          <a:p>
            <a:pPr marL="0" indent="0">
              <a:buNone/>
            </a:pPr>
            <a:endParaRPr lang="da-DK" dirty="0"/>
          </a:p>
          <a:p>
            <a:pPr marL="0" indent="0">
              <a:buNone/>
            </a:pPr>
            <a:r>
              <a:rPr lang="tr-TR" dirty="0"/>
              <a:t>    // </a:t>
            </a:r>
            <a:r>
              <a:rPr lang="tr-TR" dirty="0" err="1"/>
              <a:t>Temp</a:t>
            </a:r>
            <a:r>
              <a:rPr lang="tr-TR" dirty="0"/>
              <a:t> </a:t>
            </a:r>
            <a:r>
              <a:rPr lang="tr-TR" dirty="0" err="1"/>
              <a:t>array</a:t>
            </a:r>
            <a:endParaRPr lang="tr-TR" dirty="0"/>
          </a:p>
          <a:p>
            <a:pPr marL="0" indent="0">
              <a:buNone/>
            </a:pPr>
            <a:r>
              <a:rPr lang="da-DK" dirty="0"/>
              <a:t>    </a:t>
            </a:r>
            <a:r>
              <a:rPr lang="da-DK" dirty="0" err="1"/>
              <a:t>int</a:t>
            </a:r>
            <a:r>
              <a:rPr lang="da-DK" dirty="0"/>
              <a:t> </a:t>
            </a:r>
            <a:r>
              <a:rPr lang="da-DK" dirty="0" err="1"/>
              <a:t>temp</a:t>
            </a:r>
            <a:r>
              <a:rPr lang="da-DK" dirty="0"/>
              <a:t>[r-p+1];</a:t>
            </a:r>
          </a:p>
        </p:txBody>
      </p:sp>
      <p:sp>
        <p:nvSpPr>
          <p:cNvPr id="6" name="TextBox 5"/>
          <p:cNvSpPr txBox="1"/>
          <p:nvPr/>
        </p:nvSpPr>
        <p:spPr>
          <a:xfrm>
            <a:off x="5562601" y="3200400"/>
            <a:ext cx="3124200" cy="1477328"/>
          </a:xfrm>
          <a:prstGeom prst="rect">
            <a:avLst/>
          </a:prstGeom>
          <a:noFill/>
        </p:spPr>
        <p:txBody>
          <a:bodyPr wrap="square" rtlCol="0">
            <a:spAutoFit/>
          </a:bodyPr>
          <a:lstStyle/>
          <a:p>
            <a:r>
              <a:rPr lang="en-US" dirty="0">
                <a:solidFill>
                  <a:srgbClr val="0000FF"/>
                </a:solidFill>
              </a:rPr>
              <a:t>p</a:t>
            </a:r>
            <a:r>
              <a:rPr lang="en-US" dirty="0" smtClean="0">
                <a:solidFill>
                  <a:srgbClr val="0000FF"/>
                </a:solidFill>
              </a:rPr>
              <a:t>=0,r=1</a:t>
            </a:r>
          </a:p>
          <a:p>
            <a:r>
              <a:rPr lang="en-US" dirty="0" smtClean="0">
                <a:solidFill>
                  <a:srgbClr val="0000FF"/>
                </a:solidFill>
              </a:rPr>
              <a:t>i1=0,i2=0,i3=1</a:t>
            </a:r>
          </a:p>
          <a:p>
            <a:endParaRPr lang="en-US" dirty="0">
              <a:solidFill>
                <a:srgbClr val="0000FF"/>
              </a:solidFill>
            </a:endParaRPr>
          </a:p>
          <a:p>
            <a:r>
              <a:rPr lang="en-US" dirty="0" smtClean="0">
                <a:solidFill>
                  <a:srgbClr val="0000FF"/>
                </a:solidFill>
              </a:rPr>
              <a:t>temp[2]</a:t>
            </a:r>
          </a:p>
          <a:p>
            <a:endParaRPr lang="en-US" dirty="0">
              <a:solidFill>
                <a:srgbClr val="0000FF"/>
              </a:solidFill>
            </a:endParaRPr>
          </a:p>
        </p:txBody>
      </p:sp>
    </p:spTree>
    <p:extLst>
      <p:ext uri="{BB962C8B-B14F-4D97-AF65-F5344CB8AC3E}">
        <p14:creationId xmlns:p14="http://schemas.microsoft.com/office/powerpoint/2010/main" val="313445880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Merge Sort Example (</a:t>
            </a:r>
            <a:r>
              <a:rPr lang="en-US" dirty="0" err="1" smtClean="0"/>
              <a:t>Cont</a:t>
            </a:r>
            <a:r>
              <a:rPr lang="en-US" dirty="0" smtClean="0"/>
              <a:t>)</a:t>
            </a:r>
            <a:endParaRPr lang="en-US" dirty="0"/>
          </a:p>
        </p:txBody>
      </p:sp>
      <p:graphicFrame>
        <p:nvGraphicFramePr>
          <p:cNvPr id="4" name="Content Placeholder 3"/>
          <p:cNvGraphicFramePr>
            <a:graphicFrameLocks/>
          </p:cNvGraphicFramePr>
          <p:nvPr>
            <p:extLst>
              <p:ext uri="{D42A27DB-BD31-4B8C-83A1-F6EECF244321}">
                <p14:modId xmlns:p14="http://schemas.microsoft.com/office/powerpoint/2010/main" val="1278041576"/>
              </p:ext>
            </p:extLst>
          </p:nvPr>
        </p:nvGraphicFramePr>
        <p:xfrm>
          <a:off x="457200" y="15240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rgbClr val="000000"/>
                          </a:solidFill>
                        </a:rPr>
                        <a:t>40</a:t>
                      </a:r>
                      <a:endParaRPr lang="en-US" dirty="0">
                        <a:solidFill>
                          <a:srgbClr val="000000"/>
                        </a:solidFill>
                      </a:endParaRPr>
                    </a:p>
                  </a:txBody>
                  <a:tcPr>
                    <a:solidFill>
                      <a:srgbClr val="FFFFFF"/>
                    </a:solidFill>
                  </a:tcPr>
                </a:tc>
                <a:tc>
                  <a:txBody>
                    <a:bodyPr/>
                    <a:lstStyle/>
                    <a:p>
                      <a:pPr algn="ctr"/>
                      <a:r>
                        <a:rPr lang="en-US" dirty="0" smtClean="0"/>
                        <a:t>23</a:t>
                      </a:r>
                      <a:endParaRPr lang="en-US" dirty="0"/>
                    </a:p>
                  </a:txBody>
                  <a:tcPr/>
                </a:tc>
                <a:tc>
                  <a:txBody>
                    <a:bodyPr/>
                    <a:lstStyle/>
                    <a:p>
                      <a:pPr algn="ctr"/>
                      <a:r>
                        <a:rPr lang="en-US" dirty="0" smtClean="0"/>
                        <a:t>34</a:t>
                      </a:r>
                      <a:endParaRPr lang="en-US" dirty="0"/>
                    </a:p>
                  </a:txBody>
                  <a:tcPr/>
                </a:tc>
                <a:tc>
                  <a:txBody>
                    <a:bodyPr/>
                    <a:lstStyle/>
                    <a:p>
                      <a:pPr algn="ctr"/>
                      <a:r>
                        <a:rPr lang="en-US" dirty="0" smtClean="0"/>
                        <a:t>1</a:t>
                      </a:r>
                      <a:endParaRPr lang="en-US" dirty="0"/>
                    </a:p>
                  </a:txBody>
                  <a:tcPr/>
                </a:tc>
                <a:tc>
                  <a:txBody>
                    <a:bodyPr/>
                    <a:lstStyle/>
                    <a:p>
                      <a:pPr algn="ctr"/>
                      <a:r>
                        <a:rPr lang="en-US" dirty="0" smtClean="0"/>
                        <a:t>99</a:t>
                      </a:r>
                      <a:endParaRPr lang="en-US" dirty="0"/>
                    </a:p>
                  </a:txBody>
                  <a:tcPr/>
                </a:tc>
                <a:tc>
                  <a:txBody>
                    <a:bodyPr/>
                    <a:lstStyle/>
                    <a:p>
                      <a:pPr algn="ctr"/>
                      <a:r>
                        <a:rPr lang="en-US" dirty="0" smtClean="0"/>
                        <a:t>11</a:t>
                      </a:r>
                      <a:endParaRPr lang="en-US" dirty="0"/>
                    </a:p>
                  </a:txBody>
                  <a:tcPr/>
                </a:tc>
                <a:tc>
                  <a:txBody>
                    <a:bodyPr/>
                    <a:lstStyle/>
                    <a:p>
                      <a:pPr algn="ctr"/>
                      <a:r>
                        <a:rPr lang="en-US" dirty="0" smtClean="0"/>
                        <a:t>66</a:t>
                      </a:r>
                      <a:endParaRPr lang="en-US" dirty="0"/>
                    </a:p>
                  </a:txBody>
                  <a:tcPr/>
                </a:tc>
                <a:tc>
                  <a:txBody>
                    <a:bodyPr/>
                    <a:lstStyle/>
                    <a:p>
                      <a:pPr algn="ctr"/>
                      <a:r>
                        <a:rPr lang="en-US" dirty="0" smtClean="0"/>
                        <a:t>8</a:t>
                      </a:r>
                      <a:endParaRPr lang="en-US" dirty="0"/>
                    </a:p>
                  </a:txBody>
                  <a:tcPr/>
                </a:tc>
                <a:tc>
                  <a:txBody>
                    <a:bodyPr/>
                    <a:lstStyle/>
                    <a:p>
                      <a:pPr algn="ctr"/>
                      <a:r>
                        <a:rPr lang="en-US" dirty="0" smtClean="0"/>
                        <a:t>57</a:t>
                      </a:r>
                      <a:endParaRPr lang="en-US" dirty="0"/>
                    </a:p>
                  </a:txBody>
                  <a:tcPr/>
                </a:tc>
              </a:tr>
            </a:tbl>
          </a:graphicData>
        </a:graphic>
      </p:graphicFrame>
      <p:sp>
        <p:nvSpPr>
          <p:cNvPr id="5" name="TextBox 4"/>
          <p:cNvSpPr txBox="1"/>
          <p:nvPr/>
        </p:nvSpPr>
        <p:spPr>
          <a:xfrm>
            <a:off x="457200" y="2133600"/>
            <a:ext cx="4217132" cy="1477328"/>
          </a:xfrm>
          <a:prstGeom prst="rect">
            <a:avLst/>
          </a:prstGeom>
          <a:noFill/>
        </p:spPr>
        <p:txBody>
          <a:bodyPr wrap="none" rtlCol="0">
            <a:spAutoFit/>
          </a:bodyPr>
          <a:lstStyle/>
          <a:p>
            <a:pPr marL="0" indent="0">
              <a:buNone/>
            </a:pPr>
            <a:r>
              <a:rPr lang="en-US" dirty="0"/>
              <a:t> while ( i2 &lt;= mid &amp;&amp; i3 &lt;= r )</a:t>
            </a:r>
          </a:p>
          <a:p>
            <a:pPr marL="0" indent="0">
              <a:buNone/>
            </a:pPr>
            <a:r>
              <a:rPr lang="en-US" dirty="0"/>
              <a:t>        if ( input[i2] &lt; input[i3] )</a:t>
            </a:r>
          </a:p>
          <a:p>
            <a:pPr marL="0" indent="0">
              <a:buNone/>
            </a:pPr>
            <a:r>
              <a:rPr lang="en-US" dirty="0"/>
              <a:t>            temp[i1++] = input[i2++];</a:t>
            </a:r>
          </a:p>
          <a:p>
            <a:pPr marL="0" indent="0">
              <a:buNone/>
            </a:pPr>
            <a:r>
              <a:rPr lang="hu-HU" dirty="0"/>
              <a:t>        else</a:t>
            </a:r>
          </a:p>
          <a:p>
            <a:pPr marL="0" indent="0">
              <a:buNone/>
            </a:pPr>
            <a:r>
              <a:rPr lang="hu-HU" dirty="0"/>
              <a:t>            temp[i1++] = input[i3++];</a:t>
            </a:r>
            <a:endParaRPr lang="da-DK" dirty="0"/>
          </a:p>
        </p:txBody>
      </p:sp>
      <p:sp>
        <p:nvSpPr>
          <p:cNvPr id="6" name="TextBox 5"/>
          <p:cNvSpPr txBox="1"/>
          <p:nvPr/>
        </p:nvSpPr>
        <p:spPr>
          <a:xfrm>
            <a:off x="5562601" y="3200400"/>
            <a:ext cx="3124200" cy="2862323"/>
          </a:xfrm>
          <a:prstGeom prst="rect">
            <a:avLst/>
          </a:prstGeom>
          <a:noFill/>
        </p:spPr>
        <p:txBody>
          <a:bodyPr wrap="square" rtlCol="0">
            <a:spAutoFit/>
          </a:bodyPr>
          <a:lstStyle/>
          <a:p>
            <a:r>
              <a:rPr lang="en-US" dirty="0">
                <a:solidFill>
                  <a:srgbClr val="0000FF"/>
                </a:solidFill>
              </a:rPr>
              <a:t>p</a:t>
            </a:r>
            <a:r>
              <a:rPr lang="en-US" dirty="0" smtClean="0">
                <a:solidFill>
                  <a:srgbClr val="0000FF"/>
                </a:solidFill>
              </a:rPr>
              <a:t>=0,r=1</a:t>
            </a:r>
          </a:p>
          <a:p>
            <a:r>
              <a:rPr lang="en-US" dirty="0" smtClean="0">
                <a:solidFill>
                  <a:srgbClr val="0000FF"/>
                </a:solidFill>
              </a:rPr>
              <a:t>i1=0,i2=0,i3=1</a:t>
            </a:r>
          </a:p>
          <a:p>
            <a:endParaRPr lang="en-US" dirty="0">
              <a:solidFill>
                <a:srgbClr val="0000FF"/>
              </a:solidFill>
            </a:endParaRPr>
          </a:p>
          <a:p>
            <a:r>
              <a:rPr lang="en-US" dirty="0" smtClean="0">
                <a:solidFill>
                  <a:srgbClr val="0000FF"/>
                </a:solidFill>
              </a:rPr>
              <a:t>temp[2]</a:t>
            </a:r>
          </a:p>
          <a:p>
            <a:endParaRPr lang="en-US" dirty="0" smtClean="0">
              <a:solidFill>
                <a:srgbClr val="0000FF"/>
              </a:solidFill>
            </a:endParaRPr>
          </a:p>
          <a:p>
            <a:r>
              <a:rPr lang="en-US" dirty="0">
                <a:solidFill>
                  <a:srgbClr val="0000FF"/>
                </a:solidFill>
              </a:rPr>
              <a:t>0</a:t>
            </a:r>
            <a:r>
              <a:rPr lang="en-US" dirty="0" smtClean="0">
                <a:solidFill>
                  <a:srgbClr val="0000FF"/>
                </a:solidFill>
              </a:rPr>
              <a:t>&lt;=1 &amp;&amp; 0&lt;=1</a:t>
            </a:r>
          </a:p>
          <a:p>
            <a:r>
              <a:rPr lang="en-US" dirty="0" smtClean="0">
                <a:solidFill>
                  <a:srgbClr val="0000FF"/>
                </a:solidFill>
              </a:rPr>
              <a:t>If (input[0]&lt;input[0])</a:t>
            </a:r>
          </a:p>
          <a:p>
            <a:r>
              <a:rPr lang="en-US" dirty="0" smtClean="0">
                <a:solidFill>
                  <a:srgbClr val="0000FF"/>
                </a:solidFill>
              </a:rPr>
              <a:t>temp[0]=input[1]=23</a:t>
            </a:r>
          </a:p>
          <a:p>
            <a:endParaRPr lang="en-US" dirty="0" smtClean="0">
              <a:solidFill>
                <a:srgbClr val="0000FF"/>
              </a:solidFill>
            </a:endParaRPr>
          </a:p>
          <a:p>
            <a:endParaRPr lang="en-US" dirty="0">
              <a:solidFill>
                <a:srgbClr val="0000FF"/>
              </a:solidFill>
            </a:endParaRPr>
          </a:p>
        </p:txBody>
      </p:sp>
    </p:spTree>
    <p:extLst>
      <p:ext uri="{BB962C8B-B14F-4D97-AF65-F5344CB8AC3E}">
        <p14:creationId xmlns:p14="http://schemas.microsoft.com/office/powerpoint/2010/main" val="198102873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Merge Sort Example (</a:t>
            </a:r>
            <a:r>
              <a:rPr lang="en-US" dirty="0" err="1" smtClean="0"/>
              <a:t>Cont</a:t>
            </a:r>
            <a:r>
              <a:rPr lang="en-US" dirty="0" smtClean="0"/>
              <a:t>)</a:t>
            </a:r>
            <a:endParaRPr lang="en-US" dirty="0"/>
          </a:p>
        </p:txBody>
      </p:sp>
      <p:graphicFrame>
        <p:nvGraphicFramePr>
          <p:cNvPr id="4" name="Content Placeholder 3"/>
          <p:cNvGraphicFramePr>
            <a:graphicFrameLocks/>
          </p:cNvGraphicFramePr>
          <p:nvPr>
            <p:extLst>
              <p:ext uri="{D42A27DB-BD31-4B8C-83A1-F6EECF244321}">
                <p14:modId xmlns:p14="http://schemas.microsoft.com/office/powerpoint/2010/main" val="2937655554"/>
              </p:ext>
            </p:extLst>
          </p:nvPr>
        </p:nvGraphicFramePr>
        <p:xfrm>
          <a:off x="457200" y="1524000"/>
          <a:ext cx="8229600" cy="37084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rgbClr val="000000"/>
                          </a:solidFill>
                        </a:rPr>
                        <a:t>40</a:t>
                      </a:r>
                      <a:endParaRPr lang="en-US" dirty="0">
                        <a:solidFill>
                          <a:srgbClr val="000000"/>
                        </a:solidFill>
                      </a:endParaRPr>
                    </a:p>
                  </a:txBody>
                  <a:tcPr>
                    <a:solidFill>
                      <a:srgbClr val="FFFFFF"/>
                    </a:solidFill>
                  </a:tcPr>
                </a:tc>
                <a:tc>
                  <a:txBody>
                    <a:bodyPr/>
                    <a:lstStyle/>
                    <a:p>
                      <a:pPr algn="ctr"/>
                      <a:r>
                        <a:rPr lang="en-US" dirty="0" smtClean="0"/>
                        <a:t>23</a:t>
                      </a:r>
                      <a:endParaRPr lang="en-US" dirty="0"/>
                    </a:p>
                  </a:txBody>
                  <a:tcPr/>
                </a:tc>
                <a:tc>
                  <a:txBody>
                    <a:bodyPr/>
                    <a:lstStyle/>
                    <a:p>
                      <a:pPr algn="ctr"/>
                      <a:r>
                        <a:rPr lang="en-US" dirty="0" smtClean="0"/>
                        <a:t>34</a:t>
                      </a:r>
                      <a:endParaRPr lang="en-US" dirty="0"/>
                    </a:p>
                  </a:txBody>
                  <a:tcPr/>
                </a:tc>
                <a:tc>
                  <a:txBody>
                    <a:bodyPr/>
                    <a:lstStyle/>
                    <a:p>
                      <a:pPr algn="ctr"/>
                      <a:r>
                        <a:rPr lang="en-US" dirty="0" smtClean="0"/>
                        <a:t>1</a:t>
                      </a:r>
                      <a:endParaRPr lang="en-US" dirty="0"/>
                    </a:p>
                  </a:txBody>
                  <a:tcPr/>
                </a:tc>
                <a:tc>
                  <a:txBody>
                    <a:bodyPr/>
                    <a:lstStyle/>
                    <a:p>
                      <a:pPr algn="ctr"/>
                      <a:r>
                        <a:rPr lang="en-US" dirty="0" smtClean="0"/>
                        <a:t>99</a:t>
                      </a:r>
                      <a:endParaRPr lang="en-US" dirty="0"/>
                    </a:p>
                  </a:txBody>
                  <a:tcPr/>
                </a:tc>
                <a:tc>
                  <a:txBody>
                    <a:bodyPr/>
                    <a:lstStyle/>
                    <a:p>
                      <a:pPr algn="ctr"/>
                      <a:r>
                        <a:rPr lang="en-US" dirty="0" smtClean="0"/>
                        <a:t>11</a:t>
                      </a:r>
                      <a:endParaRPr lang="en-US" dirty="0"/>
                    </a:p>
                  </a:txBody>
                  <a:tcPr/>
                </a:tc>
                <a:tc>
                  <a:txBody>
                    <a:bodyPr/>
                    <a:lstStyle/>
                    <a:p>
                      <a:pPr algn="ctr"/>
                      <a:r>
                        <a:rPr lang="en-US" dirty="0" smtClean="0"/>
                        <a:t>66</a:t>
                      </a:r>
                      <a:endParaRPr lang="en-US" dirty="0"/>
                    </a:p>
                  </a:txBody>
                  <a:tcPr/>
                </a:tc>
                <a:tc>
                  <a:txBody>
                    <a:bodyPr/>
                    <a:lstStyle/>
                    <a:p>
                      <a:pPr algn="ctr"/>
                      <a:r>
                        <a:rPr lang="en-US" dirty="0" smtClean="0"/>
                        <a:t>8</a:t>
                      </a:r>
                      <a:endParaRPr lang="en-US" dirty="0"/>
                    </a:p>
                  </a:txBody>
                  <a:tcPr/>
                </a:tc>
                <a:tc>
                  <a:txBody>
                    <a:bodyPr/>
                    <a:lstStyle/>
                    <a:p>
                      <a:pPr algn="ctr"/>
                      <a:r>
                        <a:rPr lang="en-US" dirty="0" smtClean="0"/>
                        <a:t>57</a:t>
                      </a:r>
                      <a:endParaRPr lang="en-US" dirty="0"/>
                    </a:p>
                  </a:txBody>
                  <a:tcPr/>
                </a:tc>
              </a:tr>
            </a:tbl>
          </a:graphicData>
        </a:graphic>
      </p:graphicFrame>
      <p:sp>
        <p:nvSpPr>
          <p:cNvPr id="5" name="TextBox 4"/>
          <p:cNvSpPr txBox="1"/>
          <p:nvPr/>
        </p:nvSpPr>
        <p:spPr>
          <a:xfrm>
            <a:off x="457200" y="2133600"/>
            <a:ext cx="4953000" cy="2585323"/>
          </a:xfrm>
          <a:prstGeom prst="rect">
            <a:avLst/>
          </a:prstGeom>
          <a:noFill/>
        </p:spPr>
        <p:txBody>
          <a:bodyPr wrap="square" rtlCol="0">
            <a:spAutoFit/>
          </a:bodyPr>
          <a:lstStyle/>
          <a:p>
            <a:pPr marL="0" indent="0">
              <a:buNone/>
            </a:pPr>
            <a:r>
              <a:rPr lang="en-US" dirty="0" smtClean="0"/>
              <a:t>while </a:t>
            </a:r>
            <a:r>
              <a:rPr lang="en-US" dirty="0"/>
              <a:t>( i2 &lt;= mid )</a:t>
            </a:r>
          </a:p>
          <a:p>
            <a:pPr marL="0" indent="0">
              <a:buNone/>
            </a:pPr>
            <a:r>
              <a:rPr lang="en-US" dirty="0"/>
              <a:t>        temp[i1++] = input[i2++];</a:t>
            </a:r>
          </a:p>
          <a:p>
            <a:pPr marL="0" indent="0">
              <a:buNone/>
            </a:pPr>
            <a:endParaRPr lang="en-US" dirty="0"/>
          </a:p>
          <a:p>
            <a:pPr marL="0" indent="0">
              <a:buNone/>
            </a:pPr>
            <a:r>
              <a:rPr lang="en-US" dirty="0" smtClean="0"/>
              <a:t>while </a:t>
            </a:r>
            <a:r>
              <a:rPr lang="en-US" dirty="0"/>
              <a:t>( i3 &lt;= r )</a:t>
            </a:r>
          </a:p>
          <a:p>
            <a:pPr marL="0" indent="0">
              <a:buNone/>
            </a:pPr>
            <a:r>
              <a:rPr lang="en-US" dirty="0"/>
              <a:t>        temp[i1++] = input[i3++];</a:t>
            </a:r>
          </a:p>
          <a:p>
            <a:pPr marL="0" indent="0">
              <a:buNone/>
            </a:pPr>
            <a:endParaRPr lang="en-US" dirty="0"/>
          </a:p>
          <a:p>
            <a:pPr marL="0" indent="0">
              <a:buNone/>
            </a:pPr>
            <a:r>
              <a:rPr lang="da-DK" dirty="0" smtClean="0"/>
              <a:t>for </a:t>
            </a:r>
            <a:r>
              <a:rPr lang="da-DK" dirty="0"/>
              <a:t>( </a:t>
            </a:r>
            <a:r>
              <a:rPr lang="da-DK" dirty="0" err="1"/>
              <a:t>int</a:t>
            </a:r>
            <a:r>
              <a:rPr lang="da-DK" dirty="0"/>
              <a:t> i = p; i &lt;= r; i++ )</a:t>
            </a:r>
          </a:p>
          <a:p>
            <a:pPr marL="0" indent="0">
              <a:buNone/>
            </a:pPr>
            <a:r>
              <a:rPr lang="da-DK" dirty="0"/>
              <a:t>        input[i] = </a:t>
            </a:r>
            <a:r>
              <a:rPr lang="da-DK" dirty="0" err="1"/>
              <a:t>temp</a:t>
            </a:r>
            <a:r>
              <a:rPr lang="da-DK" dirty="0"/>
              <a:t>[i-p];</a:t>
            </a:r>
          </a:p>
          <a:p>
            <a:pPr marL="0" indent="0">
              <a:buNone/>
            </a:pPr>
            <a:r>
              <a:rPr lang="da-DK" dirty="0"/>
              <a:t>}</a:t>
            </a:r>
            <a:endParaRPr lang="en-US" dirty="0"/>
          </a:p>
        </p:txBody>
      </p:sp>
      <p:sp>
        <p:nvSpPr>
          <p:cNvPr id="7" name="TextBox 6"/>
          <p:cNvSpPr txBox="1"/>
          <p:nvPr/>
        </p:nvSpPr>
        <p:spPr>
          <a:xfrm>
            <a:off x="5562601" y="3200400"/>
            <a:ext cx="3124200" cy="3416320"/>
          </a:xfrm>
          <a:prstGeom prst="rect">
            <a:avLst/>
          </a:prstGeom>
          <a:noFill/>
        </p:spPr>
        <p:txBody>
          <a:bodyPr wrap="square" rtlCol="0">
            <a:spAutoFit/>
          </a:bodyPr>
          <a:lstStyle/>
          <a:p>
            <a:r>
              <a:rPr lang="en-US" dirty="0">
                <a:solidFill>
                  <a:srgbClr val="0000FF"/>
                </a:solidFill>
              </a:rPr>
              <a:t>p</a:t>
            </a:r>
            <a:r>
              <a:rPr lang="en-US" dirty="0" smtClean="0">
                <a:solidFill>
                  <a:srgbClr val="0000FF"/>
                </a:solidFill>
              </a:rPr>
              <a:t>=0,r=1</a:t>
            </a:r>
          </a:p>
          <a:p>
            <a:r>
              <a:rPr lang="en-US" dirty="0" smtClean="0">
                <a:solidFill>
                  <a:srgbClr val="0000FF"/>
                </a:solidFill>
              </a:rPr>
              <a:t>..</a:t>
            </a:r>
          </a:p>
          <a:p>
            <a:r>
              <a:rPr lang="en-US" dirty="0" smtClean="0">
                <a:solidFill>
                  <a:srgbClr val="0000FF"/>
                </a:solidFill>
              </a:rPr>
              <a:t>i1=1,i2=0,i3=2</a:t>
            </a:r>
          </a:p>
          <a:p>
            <a:r>
              <a:rPr lang="en-US" dirty="0" smtClean="0">
                <a:solidFill>
                  <a:srgbClr val="0000FF"/>
                </a:solidFill>
              </a:rPr>
              <a:t>0&lt;=0</a:t>
            </a:r>
            <a:endParaRPr lang="en-US" dirty="0">
              <a:solidFill>
                <a:srgbClr val="0000FF"/>
              </a:solidFill>
            </a:endParaRPr>
          </a:p>
          <a:p>
            <a:r>
              <a:rPr lang="en-US" dirty="0" smtClean="0">
                <a:solidFill>
                  <a:srgbClr val="0000FF"/>
                </a:solidFill>
              </a:rPr>
              <a:t>temp[1]=input[0]=40</a:t>
            </a:r>
          </a:p>
          <a:p>
            <a:r>
              <a:rPr lang="en-US" dirty="0" smtClean="0">
                <a:solidFill>
                  <a:srgbClr val="0000FF"/>
                </a:solidFill>
              </a:rPr>
              <a:t>i3&lt;=r is not true</a:t>
            </a:r>
          </a:p>
          <a:p>
            <a:r>
              <a:rPr lang="en-US" dirty="0" smtClean="0">
                <a:solidFill>
                  <a:srgbClr val="0000FF"/>
                </a:solidFill>
              </a:rPr>
              <a:t>..</a:t>
            </a:r>
          </a:p>
          <a:p>
            <a:r>
              <a:rPr lang="en-US" dirty="0" smtClean="0">
                <a:solidFill>
                  <a:srgbClr val="0000FF"/>
                </a:solidFill>
              </a:rPr>
              <a:t>For loop</a:t>
            </a:r>
          </a:p>
          <a:p>
            <a:r>
              <a:rPr lang="en-US" dirty="0" smtClean="0">
                <a:solidFill>
                  <a:srgbClr val="0000FF"/>
                </a:solidFill>
              </a:rPr>
              <a:t>input[0]=temp[0]=23</a:t>
            </a:r>
          </a:p>
          <a:p>
            <a:r>
              <a:rPr lang="en-US" dirty="0" smtClean="0">
                <a:solidFill>
                  <a:srgbClr val="0000FF"/>
                </a:solidFill>
              </a:rPr>
              <a:t>input[1]=temp[1]=40</a:t>
            </a:r>
          </a:p>
          <a:p>
            <a:endParaRPr lang="en-US" dirty="0" smtClean="0">
              <a:solidFill>
                <a:srgbClr val="0000FF"/>
              </a:solidFill>
            </a:endParaRPr>
          </a:p>
          <a:p>
            <a:endParaRPr lang="en-US" dirty="0">
              <a:solidFill>
                <a:srgbClr val="0000FF"/>
              </a:solidFill>
            </a:endParaRPr>
          </a:p>
        </p:txBody>
      </p:sp>
    </p:spTree>
    <p:extLst>
      <p:ext uri="{BB962C8B-B14F-4D97-AF65-F5344CB8AC3E}">
        <p14:creationId xmlns:p14="http://schemas.microsoft.com/office/powerpoint/2010/main" val="59740761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Merge Sort Example By View</a:t>
            </a:r>
            <a:endParaRPr lang="en-US" dirty="0"/>
          </a:p>
        </p:txBody>
      </p:sp>
      <p:graphicFrame>
        <p:nvGraphicFramePr>
          <p:cNvPr id="4" name="Content Placeholder 3"/>
          <p:cNvGraphicFramePr>
            <a:graphicFrameLocks/>
          </p:cNvGraphicFramePr>
          <p:nvPr>
            <p:extLst>
              <p:ext uri="{D42A27DB-BD31-4B8C-83A1-F6EECF244321}">
                <p14:modId xmlns:p14="http://schemas.microsoft.com/office/powerpoint/2010/main" val="1407389953"/>
              </p:ext>
            </p:extLst>
          </p:nvPr>
        </p:nvGraphicFramePr>
        <p:xfrm>
          <a:off x="457200" y="1524000"/>
          <a:ext cx="8229600" cy="3337560"/>
        </p:xfrm>
        <a:graphic>
          <a:graphicData uri="http://schemas.openxmlformats.org/drawingml/2006/table">
            <a:tbl>
              <a:tblPr firstRow="1" bandRow="1">
                <a:tableStyleId>{5940675A-B579-460E-94D1-54222C63F5DA}</a:tableStyleId>
              </a:tblPr>
              <a:tblGrid>
                <a:gridCol w="1143000"/>
                <a:gridCol w="787400"/>
                <a:gridCol w="787400"/>
                <a:gridCol w="787400"/>
                <a:gridCol w="787400"/>
                <a:gridCol w="787400"/>
                <a:gridCol w="787400"/>
                <a:gridCol w="787400"/>
                <a:gridCol w="787400"/>
                <a:gridCol w="787400"/>
              </a:tblGrid>
              <a:tr h="370840">
                <a:tc>
                  <a:txBody>
                    <a:bodyPr/>
                    <a:lstStyle/>
                    <a:p>
                      <a:pPr algn="ctr"/>
                      <a:r>
                        <a:rPr lang="en-US" dirty="0" smtClean="0"/>
                        <a:t>Default</a:t>
                      </a:r>
                      <a:endParaRPr lang="en-US" dirty="0"/>
                    </a:p>
                  </a:txBody>
                  <a:tcPr/>
                </a:tc>
                <a:tc>
                  <a:txBody>
                    <a:bodyPr/>
                    <a:lstStyle/>
                    <a:p>
                      <a:pPr algn="ctr"/>
                      <a:r>
                        <a:rPr lang="en-US" dirty="0" smtClean="0">
                          <a:solidFill>
                            <a:srgbClr val="000000"/>
                          </a:solidFill>
                        </a:rPr>
                        <a:t>40</a:t>
                      </a:r>
                      <a:endParaRPr lang="en-US" dirty="0">
                        <a:solidFill>
                          <a:srgbClr val="000000"/>
                        </a:solidFill>
                      </a:endParaRPr>
                    </a:p>
                  </a:txBody>
                  <a:tcPr>
                    <a:solidFill>
                      <a:srgbClr val="FFFFFF"/>
                    </a:solidFill>
                  </a:tcPr>
                </a:tc>
                <a:tc>
                  <a:txBody>
                    <a:bodyPr/>
                    <a:lstStyle/>
                    <a:p>
                      <a:pPr algn="ctr"/>
                      <a:r>
                        <a:rPr lang="en-US" dirty="0" smtClean="0"/>
                        <a:t>23</a:t>
                      </a:r>
                      <a:endParaRPr lang="en-US" dirty="0"/>
                    </a:p>
                  </a:txBody>
                  <a:tcPr/>
                </a:tc>
                <a:tc>
                  <a:txBody>
                    <a:bodyPr/>
                    <a:lstStyle/>
                    <a:p>
                      <a:pPr algn="ctr"/>
                      <a:r>
                        <a:rPr lang="en-US" dirty="0" smtClean="0"/>
                        <a:t>34</a:t>
                      </a:r>
                      <a:endParaRPr lang="en-US" dirty="0"/>
                    </a:p>
                  </a:txBody>
                  <a:tcPr/>
                </a:tc>
                <a:tc>
                  <a:txBody>
                    <a:bodyPr/>
                    <a:lstStyle/>
                    <a:p>
                      <a:pPr algn="ctr"/>
                      <a:r>
                        <a:rPr lang="en-US" dirty="0" smtClean="0"/>
                        <a:t>1</a:t>
                      </a:r>
                      <a:endParaRPr lang="en-US" dirty="0"/>
                    </a:p>
                  </a:txBody>
                  <a:tcPr/>
                </a:tc>
                <a:tc>
                  <a:txBody>
                    <a:bodyPr/>
                    <a:lstStyle/>
                    <a:p>
                      <a:pPr algn="ctr"/>
                      <a:r>
                        <a:rPr lang="en-US" dirty="0" smtClean="0"/>
                        <a:t>99</a:t>
                      </a:r>
                      <a:endParaRPr lang="en-US" dirty="0"/>
                    </a:p>
                  </a:txBody>
                  <a:tcPr/>
                </a:tc>
                <a:tc>
                  <a:txBody>
                    <a:bodyPr/>
                    <a:lstStyle/>
                    <a:p>
                      <a:pPr algn="ctr"/>
                      <a:r>
                        <a:rPr lang="en-US" dirty="0" smtClean="0"/>
                        <a:t>11</a:t>
                      </a:r>
                      <a:endParaRPr lang="en-US" dirty="0"/>
                    </a:p>
                  </a:txBody>
                  <a:tcPr/>
                </a:tc>
                <a:tc>
                  <a:txBody>
                    <a:bodyPr/>
                    <a:lstStyle/>
                    <a:p>
                      <a:pPr algn="ctr"/>
                      <a:r>
                        <a:rPr lang="en-US" dirty="0" smtClean="0"/>
                        <a:t>66</a:t>
                      </a:r>
                      <a:endParaRPr lang="en-US" dirty="0"/>
                    </a:p>
                  </a:txBody>
                  <a:tcPr/>
                </a:tc>
                <a:tc>
                  <a:txBody>
                    <a:bodyPr/>
                    <a:lstStyle/>
                    <a:p>
                      <a:pPr algn="ctr"/>
                      <a:r>
                        <a:rPr lang="en-US" dirty="0" smtClean="0"/>
                        <a:t>8</a:t>
                      </a:r>
                      <a:endParaRPr lang="en-US" dirty="0"/>
                    </a:p>
                  </a:txBody>
                  <a:tcPr/>
                </a:tc>
                <a:tc>
                  <a:txBody>
                    <a:bodyPr/>
                    <a:lstStyle/>
                    <a:p>
                      <a:pPr algn="ctr"/>
                      <a:r>
                        <a:rPr lang="en-US" dirty="0" smtClean="0"/>
                        <a:t>57</a:t>
                      </a:r>
                      <a:endParaRPr lang="en-US" dirty="0"/>
                    </a:p>
                  </a:txBody>
                  <a:tcPr/>
                </a:tc>
              </a:tr>
              <a:tr h="370840">
                <a:tc>
                  <a:txBody>
                    <a:bodyPr/>
                    <a:lstStyle/>
                    <a:p>
                      <a:pPr algn="ctr"/>
                      <a:r>
                        <a:rPr lang="en-US" dirty="0" smtClean="0"/>
                        <a:t>LEFT</a:t>
                      </a:r>
                      <a:endParaRPr lang="en-US" dirty="0"/>
                    </a:p>
                  </a:txBody>
                  <a:tcPr/>
                </a:tc>
                <a:tc>
                  <a:txBody>
                    <a:bodyPr/>
                    <a:lstStyle/>
                    <a:p>
                      <a:pPr algn="ctr"/>
                      <a:r>
                        <a:rPr lang="en-US" dirty="0" smtClean="0">
                          <a:solidFill>
                            <a:srgbClr val="000000"/>
                          </a:solidFill>
                        </a:rPr>
                        <a:t>23</a:t>
                      </a:r>
                      <a:endParaRPr lang="en-US" dirty="0">
                        <a:solidFill>
                          <a:srgbClr val="000000"/>
                        </a:solidFill>
                      </a:endParaRPr>
                    </a:p>
                  </a:txBody>
                  <a:tcPr>
                    <a:solidFill>
                      <a:srgbClr val="FFFFFF"/>
                    </a:solidFill>
                  </a:tcPr>
                </a:tc>
                <a:tc>
                  <a:txBody>
                    <a:bodyPr/>
                    <a:lstStyle/>
                    <a:p>
                      <a:pPr algn="ctr"/>
                      <a:r>
                        <a:rPr lang="en-US" dirty="0" smtClean="0"/>
                        <a:t>40</a:t>
                      </a: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r>
              <a:tr h="370840">
                <a:tc>
                  <a:txBody>
                    <a:bodyPr/>
                    <a:lstStyle/>
                    <a:p>
                      <a:pPr algn="ctr"/>
                      <a:r>
                        <a:rPr lang="en-US" dirty="0" smtClean="0"/>
                        <a:t>LEFT</a:t>
                      </a:r>
                      <a:endParaRPr lang="en-US" dirty="0"/>
                    </a:p>
                  </a:txBody>
                  <a:tcPr/>
                </a:tc>
                <a:tc>
                  <a:txBody>
                    <a:bodyPr/>
                    <a:lstStyle/>
                    <a:p>
                      <a:pPr algn="ctr"/>
                      <a:r>
                        <a:rPr lang="en-US" dirty="0" smtClean="0">
                          <a:solidFill>
                            <a:srgbClr val="000000"/>
                          </a:solidFill>
                        </a:rPr>
                        <a:t>23</a:t>
                      </a:r>
                      <a:endParaRPr lang="en-US" dirty="0">
                        <a:solidFill>
                          <a:srgbClr val="000000"/>
                        </a:solidFill>
                      </a:endParaRPr>
                    </a:p>
                  </a:txBody>
                  <a:tcPr>
                    <a:solidFill>
                      <a:srgbClr val="FFFFFF"/>
                    </a:solidFill>
                  </a:tcPr>
                </a:tc>
                <a:tc>
                  <a:txBody>
                    <a:bodyPr/>
                    <a:lstStyle/>
                    <a:p>
                      <a:pPr algn="ctr"/>
                      <a:r>
                        <a:rPr lang="en-US" dirty="0" smtClean="0"/>
                        <a:t>34</a:t>
                      </a:r>
                      <a:endParaRPr lang="en-US" dirty="0"/>
                    </a:p>
                  </a:txBody>
                  <a:tcPr/>
                </a:tc>
                <a:tc>
                  <a:txBody>
                    <a:bodyPr/>
                    <a:lstStyle/>
                    <a:p>
                      <a:pPr algn="ctr"/>
                      <a:r>
                        <a:rPr lang="en-US" dirty="0" smtClean="0"/>
                        <a:t>40</a:t>
                      </a: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r>
              <a:tr h="370840">
                <a:tc>
                  <a:txBody>
                    <a:bodyPr/>
                    <a:lstStyle/>
                    <a:p>
                      <a:pPr algn="ctr"/>
                      <a:r>
                        <a:rPr lang="en-US" dirty="0" smtClean="0"/>
                        <a:t>LEFT</a:t>
                      </a:r>
                      <a:endParaRPr lang="en-US" dirty="0"/>
                    </a:p>
                  </a:txBody>
                  <a:tcPr/>
                </a:tc>
                <a:tc>
                  <a:txBody>
                    <a:bodyPr/>
                    <a:lstStyle/>
                    <a:p>
                      <a:pPr algn="ctr"/>
                      <a:endParaRPr lang="en-US" dirty="0">
                        <a:solidFill>
                          <a:srgbClr val="000000"/>
                        </a:solidFill>
                      </a:endParaRPr>
                    </a:p>
                  </a:txBody>
                  <a:tcPr>
                    <a:solidFill>
                      <a:srgbClr val="FFFFFF"/>
                    </a:solidFill>
                  </a:tcPr>
                </a:tc>
                <a:tc>
                  <a:txBody>
                    <a:bodyPr/>
                    <a:lstStyle/>
                    <a:p>
                      <a:pPr algn="ctr"/>
                      <a:endParaRPr lang="en-US" dirty="0"/>
                    </a:p>
                  </a:txBody>
                  <a:tcPr/>
                </a:tc>
                <a:tc>
                  <a:txBody>
                    <a:bodyPr/>
                    <a:lstStyle/>
                    <a:p>
                      <a:pPr algn="ctr"/>
                      <a:endParaRPr lang="en-US" dirty="0"/>
                    </a:p>
                  </a:txBody>
                  <a:tcPr/>
                </a:tc>
                <a:tc>
                  <a:txBody>
                    <a:bodyPr/>
                    <a:lstStyle/>
                    <a:p>
                      <a:pPr algn="ctr"/>
                      <a:r>
                        <a:rPr lang="en-US" dirty="0" smtClean="0"/>
                        <a:t>1</a:t>
                      </a:r>
                      <a:endParaRPr lang="en-US" dirty="0"/>
                    </a:p>
                  </a:txBody>
                  <a:tcPr/>
                </a:tc>
                <a:tc>
                  <a:txBody>
                    <a:bodyPr/>
                    <a:lstStyle/>
                    <a:p>
                      <a:pPr algn="ctr"/>
                      <a:r>
                        <a:rPr lang="en-US" dirty="0" smtClean="0"/>
                        <a:t>99</a:t>
                      </a: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r>
              <a:tr h="370840">
                <a:tc>
                  <a:txBody>
                    <a:bodyPr/>
                    <a:lstStyle/>
                    <a:p>
                      <a:pPr algn="ctr"/>
                      <a:r>
                        <a:rPr lang="en-US" dirty="0" smtClean="0"/>
                        <a:t>LEFT</a:t>
                      </a:r>
                      <a:endParaRPr lang="en-US" dirty="0"/>
                    </a:p>
                  </a:txBody>
                  <a:tcPr/>
                </a:tc>
                <a:tc>
                  <a:txBody>
                    <a:bodyPr/>
                    <a:lstStyle/>
                    <a:p>
                      <a:pPr algn="ctr"/>
                      <a:r>
                        <a:rPr lang="en-US" dirty="0" smtClean="0">
                          <a:solidFill>
                            <a:srgbClr val="000000"/>
                          </a:solidFill>
                        </a:rPr>
                        <a:t>1</a:t>
                      </a:r>
                      <a:endParaRPr lang="en-US" dirty="0">
                        <a:solidFill>
                          <a:srgbClr val="000000"/>
                        </a:solidFill>
                      </a:endParaRPr>
                    </a:p>
                  </a:txBody>
                  <a:tcPr>
                    <a:solidFill>
                      <a:srgbClr val="FFFFFF"/>
                    </a:solidFill>
                  </a:tcPr>
                </a:tc>
                <a:tc>
                  <a:txBody>
                    <a:bodyPr/>
                    <a:lstStyle/>
                    <a:p>
                      <a:pPr algn="ctr"/>
                      <a:r>
                        <a:rPr lang="en-US" dirty="0" smtClean="0"/>
                        <a:t>23</a:t>
                      </a:r>
                      <a:endParaRPr lang="en-US" dirty="0"/>
                    </a:p>
                  </a:txBody>
                  <a:tcPr/>
                </a:tc>
                <a:tc>
                  <a:txBody>
                    <a:bodyPr/>
                    <a:lstStyle/>
                    <a:p>
                      <a:pPr algn="ctr"/>
                      <a:r>
                        <a:rPr lang="en-US" dirty="0" smtClean="0"/>
                        <a:t>34</a:t>
                      </a:r>
                      <a:endParaRPr lang="en-US" dirty="0"/>
                    </a:p>
                  </a:txBody>
                  <a:tcPr/>
                </a:tc>
                <a:tc>
                  <a:txBody>
                    <a:bodyPr/>
                    <a:lstStyle/>
                    <a:p>
                      <a:pPr algn="ctr"/>
                      <a:r>
                        <a:rPr lang="en-US" dirty="0" smtClean="0"/>
                        <a:t>40</a:t>
                      </a:r>
                      <a:endParaRPr lang="en-US" dirty="0"/>
                    </a:p>
                  </a:txBody>
                  <a:tcPr/>
                </a:tc>
                <a:tc>
                  <a:txBody>
                    <a:bodyPr/>
                    <a:lstStyle/>
                    <a:p>
                      <a:pPr algn="ctr"/>
                      <a:r>
                        <a:rPr lang="en-US" dirty="0" smtClean="0"/>
                        <a:t>99</a:t>
                      </a: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r>
              <a:tr h="370840">
                <a:tc>
                  <a:txBody>
                    <a:bodyPr/>
                    <a:lstStyle/>
                    <a:p>
                      <a:pPr algn="ctr"/>
                      <a:r>
                        <a:rPr lang="en-US" dirty="0" smtClean="0"/>
                        <a:t>RIGHT</a:t>
                      </a:r>
                      <a:endParaRPr lang="en-US" dirty="0"/>
                    </a:p>
                  </a:txBody>
                  <a:tcPr/>
                </a:tc>
                <a:tc>
                  <a:txBody>
                    <a:bodyPr/>
                    <a:lstStyle/>
                    <a:p>
                      <a:pPr algn="ctr"/>
                      <a:endParaRPr lang="en-US" dirty="0">
                        <a:solidFill>
                          <a:srgbClr val="000000"/>
                        </a:solidFill>
                      </a:endParaRPr>
                    </a:p>
                  </a:txBody>
                  <a:tcPr>
                    <a:solidFill>
                      <a:srgbClr val="FFFFFF"/>
                    </a:solidFill>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r>
                        <a:rPr lang="en-US" dirty="0" smtClean="0"/>
                        <a:t>11</a:t>
                      </a:r>
                      <a:endParaRPr lang="en-US" dirty="0"/>
                    </a:p>
                  </a:txBody>
                  <a:tcPr/>
                </a:tc>
                <a:tc>
                  <a:txBody>
                    <a:bodyPr/>
                    <a:lstStyle/>
                    <a:p>
                      <a:pPr algn="ctr"/>
                      <a:r>
                        <a:rPr lang="en-US" dirty="0" smtClean="0"/>
                        <a:t>66</a:t>
                      </a:r>
                      <a:endParaRPr lang="en-US" dirty="0"/>
                    </a:p>
                  </a:txBody>
                  <a:tcPr/>
                </a:tc>
                <a:tc>
                  <a:txBody>
                    <a:bodyPr/>
                    <a:lstStyle/>
                    <a:p>
                      <a:pPr algn="ctr"/>
                      <a:endParaRPr lang="en-US" dirty="0"/>
                    </a:p>
                  </a:txBody>
                  <a:tcPr/>
                </a:tc>
                <a:tc>
                  <a:txBody>
                    <a:bodyPr/>
                    <a:lstStyle/>
                    <a:p>
                      <a:pPr algn="ctr"/>
                      <a:endParaRPr lang="en-US" dirty="0"/>
                    </a:p>
                  </a:txBody>
                  <a:tcPr/>
                </a:tc>
              </a:tr>
              <a:tr h="370840">
                <a:tc>
                  <a:txBody>
                    <a:bodyPr/>
                    <a:lstStyle/>
                    <a:p>
                      <a:pPr algn="ctr"/>
                      <a:r>
                        <a:rPr lang="en-US" dirty="0" smtClean="0"/>
                        <a:t>RIGHT</a:t>
                      </a:r>
                      <a:endParaRPr lang="en-US" dirty="0"/>
                    </a:p>
                  </a:txBody>
                  <a:tcPr/>
                </a:tc>
                <a:tc>
                  <a:txBody>
                    <a:bodyPr/>
                    <a:lstStyle/>
                    <a:p>
                      <a:pPr algn="ctr"/>
                      <a:endParaRPr lang="en-US" dirty="0">
                        <a:solidFill>
                          <a:srgbClr val="000000"/>
                        </a:solidFill>
                      </a:endParaRPr>
                    </a:p>
                  </a:txBody>
                  <a:tcPr>
                    <a:solidFill>
                      <a:srgbClr val="FFFFFF"/>
                    </a:solidFill>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r>
                        <a:rPr lang="en-US" dirty="0" smtClean="0"/>
                        <a:t>8</a:t>
                      </a:r>
                      <a:endParaRPr lang="en-US" dirty="0"/>
                    </a:p>
                  </a:txBody>
                  <a:tcPr/>
                </a:tc>
                <a:tc>
                  <a:txBody>
                    <a:bodyPr/>
                    <a:lstStyle/>
                    <a:p>
                      <a:pPr algn="ctr"/>
                      <a:r>
                        <a:rPr lang="en-US" dirty="0" smtClean="0"/>
                        <a:t>57</a:t>
                      </a:r>
                      <a:endParaRPr lang="en-US" dirty="0"/>
                    </a:p>
                  </a:txBody>
                  <a:tcPr/>
                </a:tc>
              </a:tr>
              <a:tr h="370840">
                <a:tc>
                  <a:txBody>
                    <a:bodyPr/>
                    <a:lstStyle/>
                    <a:p>
                      <a:pPr algn="ctr"/>
                      <a:r>
                        <a:rPr lang="en-US" dirty="0" smtClean="0"/>
                        <a:t>RIGHT</a:t>
                      </a:r>
                      <a:endParaRPr lang="en-US" dirty="0"/>
                    </a:p>
                  </a:txBody>
                  <a:tcPr/>
                </a:tc>
                <a:tc>
                  <a:txBody>
                    <a:bodyPr/>
                    <a:lstStyle/>
                    <a:p>
                      <a:pPr algn="ctr"/>
                      <a:endParaRPr lang="en-US" dirty="0">
                        <a:solidFill>
                          <a:srgbClr val="000000"/>
                        </a:solidFill>
                      </a:endParaRPr>
                    </a:p>
                  </a:txBody>
                  <a:tcPr>
                    <a:solidFill>
                      <a:srgbClr val="FFFFFF"/>
                    </a:solidFill>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r>
                        <a:rPr lang="en-US" dirty="0" smtClean="0"/>
                        <a:t>8</a:t>
                      </a:r>
                      <a:endParaRPr lang="en-US" dirty="0"/>
                    </a:p>
                  </a:txBody>
                  <a:tcPr/>
                </a:tc>
                <a:tc>
                  <a:txBody>
                    <a:bodyPr/>
                    <a:lstStyle/>
                    <a:p>
                      <a:pPr algn="ctr"/>
                      <a:r>
                        <a:rPr lang="en-US" dirty="0" smtClean="0"/>
                        <a:t>11</a:t>
                      </a:r>
                      <a:endParaRPr lang="en-US" dirty="0"/>
                    </a:p>
                  </a:txBody>
                  <a:tcPr/>
                </a:tc>
                <a:tc>
                  <a:txBody>
                    <a:bodyPr/>
                    <a:lstStyle/>
                    <a:p>
                      <a:pPr algn="ctr"/>
                      <a:r>
                        <a:rPr lang="en-US" dirty="0" smtClean="0"/>
                        <a:t>57</a:t>
                      </a:r>
                      <a:endParaRPr lang="en-US" dirty="0"/>
                    </a:p>
                  </a:txBody>
                  <a:tcPr/>
                </a:tc>
                <a:tc>
                  <a:txBody>
                    <a:bodyPr/>
                    <a:lstStyle/>
                    <a:p>
                      <a:pPr algn="ctr"/>
                      <a:r>
                        <a:rPr lang="en-US" dirty="0" smtClean="0"/>
                        <a:t>66</a:t>
                      </a:r>
                      <a:endParaRPr lang="en-US" dirty="0"/>
                    </a:p>
                  </a:txBody>
                  <a:tcPr/>
                </a:tc>
              </a:tr>
              <a:tr h="370840">
                <a:tc>
                  <a:txBody>
                    <a:bodyPr/>
                    <a:lstStyle/>
                    <a:p>
                      <a:pPr algn="ctr"/>
                      <a:r>
                        <a:rPr lang="en-US" dirty="0" smtClean="0"/>
                        <a:t>END</a:t>
                      </a:r>
                      <a:endParaRPr lang="en-US" dirty="0"/>
                    </a:p>
                  </a:txBody>
                  <a:tcPr/>
                </a:tc>
                <a:tc>
                  <a:txBody>
                    <a:bodyPr/>
                    <a:lstStyle/>
                    <a:p>
                      <a:pPr algn="ctr"/>
                      <a:r>
                        <a:rPr lang="en-US" dirty="0" smtClean="0">
                          <a:solidFill>
                            <a:srgbClr val="000000"/>
                          </a:solidFill>
                        </a:rPr>
                        <a:t>1</a:t>
                      </a:r>
                      <a:endParaRPr lang="en-US" dirty="0">
                        <a:solidFill>
                          <a:srgbClr val="000000"/>
                        </a:solidFill>
                      </a:endParaRPr>
                    </a:p>
                  </a:txBody>
                  <a:tcPr>
                    <a:solidFill>
                      <a:srgbClr val="FFFFFF"/>
                    </a:solidFill>
                  </a:tcPr>
                </a:tc>
                <a:tc>
                  <a:txBody>
                    <a:bodyPr/>
                    <a:lstStyle/>
                    <a:p>
                      <a:pPr algn="ctr"/>
                      <a:r>
                        <a:rPr lang="en-US" dirty="0" smtClean="0"/>
                        <a:t>8</a:t>
                      </a:r>
                      <a:endParaRPr lang="en-US" dirty="0"/>
                    </a:p>
                  </a:txBody>
                  <a:tcPr/>
                </a:tc>
                <a:tc>
                  <a:txBody>
                    <a:bodyPr/>
                    <a:lstStyle/>
                    <a:p>
                      <a:pPr algn="ctr"/>
                      <a:r>
                        <a:rPr lang="en-US" dirty="0" smtClean="0"/>
                        <a:t>11</a:t>
                      </a:r>
                      <a:endParaRPr lang="en-US" dirty="0"/>
                    </a:p>
                  </a:txBody>
                  <a:tcPr/>
                </a:tc>
                <a:tc>
                  <a:txBody>
                    <a:bodyPr/>
                    <a:lstStyle/>
                    <a:p>
                      <a:pPr algn="ctr"/>
                      <a:r>
                        <a:rPr lang="en-US" dirty="0" smtClean="0"/>
                        <a:t>23</a:t>
                      </a:r>
                      <a:endParaRPr lang="en-US" dirty="0"/>
                    </a:p>
                  </a:txBody>
                  <a:tcPr/>
                </a:tc>
                <a:tc>
                  <a:txBody>
                    <a:bodyPr/>
                    <a:lstStyle/>
                    <a:p>
                      <a:pPr algn="ctr"/>
                      <a:r>
                        <a:rPr lang="en-US" dirty="0" smtClean="0"/>
                        <a:t>34</a:t>
                      </a:r>
                      <a:endParaRPr lang="en-US" dirty="0"/>
                    </a:p>
                  </a:txBody>
                  <a:tcPr/>
                </a:tc>
                <a:tc>
                  <a:txBody>
                    <a:bodyPr/>
                    <a:lstStyle/>
                    <a:p>
                      <a:pPr algn="ctr"/>
                      <a:r>
                        <a:rPr lang="en-US" dirty="0" smtClean="0"/>
                        <a:t>40</a:t>
                      </a:r>
                      <a:endParaRPr lang="en-US" dirty="0"/>
                    </a:p>
                  </a:txBody>
                  <a:tcPr/>
                </a:tc>
                <a:tc>
                  <a:txBody>
                    <a:bodyPr/>
                    <a:lstStyle/>
                    <a:p>
                      <a:pPr algn="ctr"/>
                      <a:r>
                        <a:rPr lang="en-US" dirty="0" smtClean="0"/>
                        <a:t>57</a:t>
                      </a:r>
                      <a:endParaRPr lang="en-US" dirty="0"/>
                    </a:p>
                  </a:txBody>
                  <a:tcPr/>
                </a:tc>
                <a:tc>
                  <a:txBody>
                    <a:bodyPr/>
                    <a:lstStyle/>
                    <a:p>
                      <a:pPr algn="ctr"/>
                      <a:r>
                        <a:rPr lang="en-US" dirty="0" smtClean="0"/>
                        <a:t>66</a:t>
                      </a:r>
                      <a:endParaRPr lang="en-US" dirty="0"/>
                    </a:p>
                  </a:txBody>
                  <a:tcPr/>
                </a:tc>
                <a:tc>
                  <a:txBody>
                    <a:bodyPr/>
                    <a:lstStyle/>
                    <a:p>
                      <a:pPr algn="ctr"/>
                      <a:r>
                        <a:rPr lang="en-US" dirty="0" smtClean="0"/>
                        <a:t>99</a:t>
                      </a:r>
                      <a:endParaRPr lang="en-US" dirty="0"/>
                    </a:p>
                  </a:txBody>
                  <a:tcPr/>
                </a:tc>
              </a:tr>
            </a:tbl>
          </a:graphicData>
        </a:graphic>
      </p:graphicFrame>
      <p:sp>
        <p:nvSpPr>
          <p:cNvPr id="3" name="TextBox 2"/>
          <p:cNvSpPr txBox="1"/>
          <p:nvPr/>
        </p:nvSpPr>
        <p:spPr>
          <a:xfrm>
            <a:off x="381000" y="5486400"/>
            <a:ext cx="8585879" cy="307777"/>
          </a:xfrm>
          <a:prstGeom prst="rect">
            <a:avLst/>
          </a:prstGeom>
          <a:noFill/>
        </p:spPr>
        <p:txBody>
          <a:bodyPr wrap="none" rtlCol="0">
            <a:spAutoFit/>
          </a:bodyPr>
          <a:lstStyle/>
          <a:p>
            <a:r>
              <a:rPr lang="en-US" sz="1400" dirty="0">
                <a:hlinkClick r:id="rId2"/>
              </a:rPr>
              <a:t>http://</a:t>
            </a:r>
            <a:r>
              <a:rPr lang="en-US" sz="1400" dirty="0" err="1">
                <a:hlinkClick r:id="rId2"/>
              </a:rPr>
              <a:t>www.cse.iitk.ac.in</a:t>
            </a:r>
            <a:r>
              <a:rPr lang="en-US" sz="1400" dirty="0">
                <a:hlinkClick r:id="rId2"/>
              </a:rPr>
              <a:t>/users/</a:t>
            </a:r>
            <a:r>
              <a:rPr lang="en-US" sz="1400" dirty="0" err="1">
                <a:hlinkClick r:id="rId2"/>
              </a:rPr>
              <a:t>dsrkg</a:t>
            </a:r>
            <a:r>
              <a:rPr lang="en-US" sz="1400" dirty="0">
                <a:hlinkClick r:id="rId2"/>
              </a:rPr>
              <a:t>/cs210/applets/</a:t>
            </a:r>
            <a:r>
              <a:rPr lang="en-US" sz="1400" dirty="0" err="1">
                <a:hlinkClick r:id="rId2"/>
              </a:rPr>
              <a:t>sortingII</a:t>
            </a:r>
            <a:r>
              <a:rPr lang="en-US" sz="1400" dirty="0">
                <a:hlinkClick r:id="rId2"/>
              </a:rPr>
              <a:t>/</a:t>
            </a:r>
            <a:r>
              <a:rPr lang="en-US" sz="1400" dirty="0" err="1">
                <a:hlinkClick r:id="rId2"/>
              </a:rPr>
              <a:t>mergeSort</a:t>
            </a:r>
            <a:r>
              <a:rPr lang="en-US" sz="1400" dirty="0">
                <a:hlinkClick r:id="rId2"/>
              </a:rPr>
              <a:t>/</a:t>
            </a:r>
            <a:r>
              <a:rPr lang="en-US" sz="1400" dirty="0" err="1">
                <a:hlinkClick r:id="rId2"/>
              </a:rPr>
              <a:t>mergeSort.html</a:t>
            </a:r>
            <a:endParaRPr lang="en-US" sz="1400" dirty="0"/>
          </a:p>
        </p:txBody>
      </p:sp>
    </p:spTree>
    <p:extLst>
      <p:ext uri="{BB962C8B-B14F-4D97-AF65-F5344CB8AC3E}">
        <p14:creationId xmlns:p14="http://schemas.microsoft.com/office/powerpoint/2010/main" val="18378740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vert="horz" wrap="square" lIns="91440" tIns="45720" rIns="91440" bIns="45720" numCol="1" anchorCtr="0" compatLnSpc="1">
            <a:prstTxWarp prst="textNoShape">
              <a:avLst/>
            </a:prstTxWarp>
            <a:normAutofit fontScale="90000"/>
          </a:bodyPr>
          <a:lstStyle/>
          <a:p>
            <a:r>
              <a:rPr lang="en-US" sz="3600">
                <a:effectLst>
                  <a:outerShdw blurRad="38100" dist="38100" dir="2700000" algn="tl">
                    <a:srgbClr val="DDDDDD"/>
                  </a:outerShdw>
                </a:effectLst>
                <a:latin typeface="Gill Sans MT" charset="0"/>
              </a:rPr>
              <a:t>Quick Sort &amp; Merge Sort of N elements: </a:t>
            </a:r>
            <a:br>
              <a:rPr lang="en-US" sz="3600">
                <a:effectLst>
                  <a:outerShdw blurRad="38100" dist="38100" dir="2700000" algn="tl">
                    <a:srgbClr val="DDDDDD"/>
                  </a:outerShdw>
                </a:effectLst>
                <a:latin typeface="Gill Sans MT" charset="0"/>
              </a:rPr>
            </a:br>
            <a:r>
              <a:rPr lang="en-US" sz="3600">
                <a:effectLst>
                  <a:outerShdw blurRad="38100" dist="38100" dir="2700000" algn="tl">
                    <a:srgbClr val="DDDDDD"/>
                  </a:outerShdw>
                </a:effectLst>
                <a:latin typeface="Gill Sans MT" charset="0"/>
              </a:rPr>
              <a:t>How many comparisons?</a:t>
            </a:r>
          </a:p>
        </p:txBody>
      </p:sp>
      <p:sp>
        <p:nvSpPr>
          <p:cNvPr id="2" name="Content Placeholder 1"/>
          <p:cNvSpPr>
            <a:spLocks noGrp="1"/>
          </p:cNvSpPr>
          <p:nvPr>
            <p:ph idx="1"/>
          </p:nvPr>
        </p:nvSpPr>
        <p:spPr/>
        <p:txBody>
          <a:bodyPr>
            <a:normAutofit fontScale="77500" lnSpcReduction="20000"/>
          </a:bodyPr>
          <a:lstStyle/>
          <a:p>
            <a:pPr marL="0" indent="0">
              <a:buNone/>
            </a:pPr>
            <a:r>
              <a:rPr lang="en-US" dirty="0"/>
              <a:t>The entire array can be subdivided into halves </a:t>
            </a:r>
          </a:p>
          <a:p>
            <a:pPr marL="0" indent="0">
              <a:buNone/>
            </a:pPr>
            <a:r>
              <a:rPr lang="en-US" dirty="0"/>
              <a:t>only log</a:t>
            </a:r>
            <a:r>
              <a:rPr lang="en-US" baseline="-25000" dirty="0"/>
              <a:t>2</a:t>
            </a:r>
            <a:r>
              <a:rPr lang="en-US" dirty="0"/>
              <a:t>N times. </a:t>
            </a:r>
          </a:p>
          <a:p>
            <a:pPr marL="0" indent="0">
              <a:buNone/>
            </a:pPr>
            <a:endParaRPr lang="en-US" sz="1600" dirty="0"/>
          </a:p>
          <a:p>
            <a:pPr marL="0" indent="0">
              <a:buNone/>
            </a:pPr>
            <a:r>
              <a:rPr lang="en-US" dirty="0"/>
              <a:t>Each time it is subdivided, function Merge is called</a:t>
            </a:r>
          </a:p>
          <a:p>
            <a:pPr marL="0" indent="0">
              <a:buNone/>
            </a:pPr>
            <a:r>
              <a:rPr lang="en-US" dirty="0"/>
              <a:t>to re-combine the halves. Function Merge uses a </a:t>
            </a:r>
          </a:p>
          <a:p>
            <a:pPr marL="0" indent="0">
              <a:buNone/>
            </a:pPr>
            <a:r>
              <a:rPr lang="en-US" dirty="0"/>
              <a:t>temporary array to store the merged elements.  </a:t>
            </a:r>
          </a:p>
          <a:p>
            <a:pPr marL="0" indent="0">
              <a:buNone/>
            </a:pPr>
            <a:r>
              <a:rPr lang="en-US" dirty="0"/>
              <a:t>Merging is O(N) because it compares each element </a:t>
            </a:r>
          </a:p>
          <a:p>
            <a:pPr marL="0" indent="0">
              <a:buNone/>
            </a:pPr>
            <a:r>
              <a:rPr lang="en-US" dirty="0"/>
              <a:t>in the </a:t>
            </a:r>
            <a:r>
              <a:rPr lang="en-US" dirty="0" err="1"/>
              <a:t>subarrays</a:t>
            </a:r>
            <a:r>
              <a:rPr lang="en-US" dirty="0"/>
              <a:t>. </a:t>
            </a:r>
          </a:p>
          <a:p>
            <a:pPr marL="0" indent="0">
              <a:buNone/>
            </a:pPr>
            <a:endParaRPr lang="en-US" sz="1600" dirty="0"/>
          </a:p>
          <a:p>
            <a:pPr marL="0" indent="0">
              <a:buNone/>
            </a:pPr>
            <a:r>
              <a:rPr lang="en-US" dirty="0"/>
              <a:t>Copying elements back from the temporary array </a:t>
            </a:r>
          </a:p>
          <a:p>
            <a:pPr marL="0" indent="0">
              <a:buNone/>
            </a:pPr>
            <a:r>
              <a:rPr lang="en-US" dirty="0"/>
              <a:t>to the values array is also O(N).</a:t>
            </a:r>
          </a:p>
          <a:p>
            <a:pPr marL="0" indent="0">
              <a:buNone/>
            </a:pPr>
            <a:endParaRPr lang="en-US" sz="1600" dirty="0"/>
          </a:p>
          <a:p>
            <a:pPr marL="0" indent="0">
              <a:buNone/>
            </a:pPr>
            <a:r>
              <a:rPr lang="en-US" dirty="0"/>
              <a:t>MERGE SORT IS </a:t>
            </a:r>
            <a:r>
              <a:rPr lang="en-US" dirty="0">
                <a:solidFill>
                  <a:srgbClr val="FF0000"/>
                </a:solidFill>
              </a:rPr>
              <a:t>O(N*log</a:t>
            </a:r>
            <a:r>
              <a:rPr lang="en-US" baseline="-25000" dirty="0">
                <a:solidFill>
                  <a:srgbClr val="FF0000"/>
                </a:solidFill>
              </a:rPr>
              <a:t>2</a:t>
            </a:r>
            <a:r>
              <a:rPr lang="en-US" dirty="0">
                <a:solidFill>
                  <a:srgbClr val="FF0000"/>
                </a:solidFill>
              </a:rPr>
              <a:t>N)</a:t>
            </a:r>
            <a:r>
              <a:rPr lang="en-US" dirty="0"/>
              <a:t>.</a:t>
            </a:r>
          </a:p>
          <a:p>
            <a:pPr marL="0" indent="0">
              <a:buNone/>
            </a:pP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2518</TotalTime>
  <Words>5140</Words>
  <Application>Microsoft Macintosh PowerPoint</Application>
  <PresentationFormat>On-screen Show (4:3)</PresentationFormat>
  <Paragraphs>1620</Paragraphs>
  <Slides>114</Slides>
  <Notes>32</Notes>
  <HiddenSlides>0</HiddenSlides>
  <MMClips>0</MMClips>
  <ScaleCrop>false</ScaleCrop>
  <HeadingPairs>
    <vt:vector size="6" baseType="variant">
      <vt:variant>
        <vt:lpstr>Theme</vt:lpstr>
      </vt:variant>
      <vt:variant>
        <vt:i4>1</vt:i4>
      </vt:variant>
      <vt:variant>
        <vt:lpstr>Embedded OLE Servers</vt:lpstr>
      </vt:variant>
      <vt:variant>
        <vt:i4>4</vt:i4>
      </vt:variant>
      <vt:variant>
        <vt:lpstr>Slide Titles</vt:lpstr>
      </vt:variant>
      <vt:variant>
        <vt:i4>114</vt:i4>
      </vt:variant>
    </vt:vector>
  </HeadingPairs>
  <TitlesOfParts>
    <vt:vector size="119" baseType="lpstr">
      <vt:lpstr>Office Theme</vt:lpstr>
      <vt:lpstr>Bitmap Image</vt:lpstr>
      <vt:lpstr>Document</vt:lpstr>
      <vt:lpstr>VISIO</vt:lpstr>
      <vt:lpstr>Photo Editor Photo</vt:lpstr>
      <vt:lpstr>CHAPTER 6</vt:lpstr>
      <vt:lpstr>Sorting</vt:lpstr>
      <vt:lpstr>Sorting Definition</vt:lpstr>
      <vt:lpstr>Purpose of Sorting</vt:lpstr>
      <vt:lpstr>Example of Sorting</vt:lpstr>
      <vt:lpstr>Type of Sorting</vt:lpstr>
      <vt:lpstr>Sorting Algorithms and Average Case Number of Comparisons</vt:lpstr>
      <vt:lpstr>Big-O notation</vt:lpstr>
      <vt:lpstr>“JUM” calculate Big-O</vt:lpstr>
      <vt:lpstr>“JUM” calculate Big-O</vt:lpstr>
      <vt:lpstr>“JUM” calculate Big-O</vt:lpstr>
      <vt:lpstr>“JUM” calculate Big-O</vt:lpstr>
      <vt:lpstr>Big-O Complexity</vt:lpstr>
      <vt:lpstr>BUBBLE SORT</vt:lpstr>
      <vt:lpstr>So what is Bubble Sort</vt:lpstr>
      <vt:lpstr>Example : Ascending Order</vt:lpstr>
      <vt:lpstr>Example : Ascending Order</vt:lpstr>
      <vt:lpstr>Example : Ascending Order</vt:lpstr>
      <vt:lpstr>Example : Ascending Order</vt:lpstr>
      <vt:lpstr>Example : Ascending Order</vt:lpstr>
      <vt:lpstr>Example : Ascending Order</vt:lpstr>
      <vt:lpstr>Example : Descending Order</vt:lpstr>
      <vt:lpstr>Do yourself : Descending Order</vt:lpstr>
      <vt:lpstr>Coding example</vt:lpstr>
      <vt:lpstr>Disadvantages of bubble sort</vt:lpstr>
      <vt:lpstr>Selection sort</vt:lpstr>
      <vt:lpstr>What is selection sort</vt:lpstr>
      <vt:lpstr>What is selection sort</vt:lpstr>
      <vt:lpstr>Example : Ascending Order</vt:lpstr>
      <vt:lpstr>Example: Ascending Order</vt:lpstr>
      <vt:lpstr>Example: Optimized Ascending Order </vt:lpstr>
      <vt:lpstr>Example: Descending Order</vt:lpstr>
      <vt:lpstr>Number of Comparisons</vt:lpstr>
      <vt:lpstr>Selection sort (continue)</vt:lpstr>
      <vt:lpstr>Coding example</vt:lpstr>
      <vt:lpstr>Insertion sort</vt:lpstr>
      <vt:lpstr>Insertion sort</vt:lpstr>
      <vt:lpstr>Insertion Sort</vt:lpstr>
      <vt:lpstr>Insertion Sort</vt:lpstr>
      <vt:lpstr>Insertion Sort</vt:lpstr>
      <vt:lpstr>Insertion Sort</vt:lpstr>
      <vt:lpstr>Example</vt:lpstr>
      <vt:lpstr>Coding</vt:lpstr>
      <vt:lpstr>Let’s investigate how code works</vt:lpstr>
      <vt:lpstr>Coding</vt:lpstr>
      <vt:lpstr>Coding</vt:lpstr>
      <vt:lpstr>Coding</vt:lpstr>
      <vt:lpstr>Coding</vt:lpstr>
      <vt:lpstr>Coding</vt:lpstr>
      <vt:lpstr>Coding:2nd pass</vt:lpstr>
      <vt:lpstr>Coding:2nd pass</vt:lpstr>
      <vt:lpstr>Or perhaps you have different idea?</vt:lpstr>
      <vt:lpstr>QUICKSORT</vt:lpstr>
      <vt:lpstr>Quicksort</vt:lpstr>
      <vt:lpstr>EXAMPLE OF QUICKSORT</vt:lpstr>
      <vt:lpstr>EXAMPLE OF QUICKSORT</vt:lpstr>
      <vt:lpstr>EXAMPLE OF QUICKSORT</vt:lpstr>
      <vt:lpstr>EXAMPLE OF QUICKSORT</vt:lpstr>
      <vt:lpstr>EXAMPLE OF QUICKSORT</vt:lpstr>
      <vt:lpstr>EXAMPLE OF QUICKSORT</vt:lpstr>
      <vt:lpstr>EXAMPLE OF QUICKSORT : LEFT PASS</vt:lpstr>
      <vt:lpstr>EXAMPLE OF QUICKSORT : LEFT PASS</vt:lpstr>
      <vt:lpstr>EXAMPLE OF QUICKSORT : LEFT PASS</vt:lpstr>
      <vt:lpstr>EXAMPLE OF QUICKSORT : LEFT PASS</vt:lpstr>
      <vt:lpstr>EXAMPLE OF QUICKSORT : RIGHT PASS</vt:lpstr>
      <vt:lpstr>EXAMPLE OF QUICKSORT : RIGHT PASS</vt:lpstr>
      <vt:lpstr>Coding example</vt:lpstr>
      <vt:lpstr>Coding example (continue)</vt:lpstr>
      <vt:lpstr>MERGE SORT</vt:lpstr>
      <vt:lpstr>MERGE SORT</vt:lpstr>
      <vt:lpstr>MERGE SORT</vt:lpstr>
      <vt:lpstr>Merge sort</vt:lpstr>
      <vt:lpstr>Merge Sort Algorithm</vt:lpstr>
      <vt:lpstr>MergeSort (Example) - 1</vt:lpstr>
      <vt:lpstr>MergeSort (Example) - 2</vt:lpstr>
      <vt:lpstr>MergeSort (Example) - 3</vt:lpstr>
      <vt:lpstr>MergeSort (Example) - 4</vt:lpstr>
      <vt:lpstr>MergeSort (Example) - 5</vt:lpstr>
      <vt:lpstr>MergeSort (Example) - 6</vt:lpstr>
      <vt:lpstr>MergeSort (Example) - 7</vt:lpstr>
      <vt:lpstr>MergeSort (Example) - 8</vt:lpstr>
      <vt:lpstr>MergeSort (Example) - 9</vt:lpstr>
      <vt:lpstr>MergeSort (Example) - 10</vt:lpstr>
      <vt:lpstr>MergeSort (Example) - 11</vt:lpstr>
      <vt:lpstr>MergeSort (Example) - 12</vt:lpstr>
      <vt:lpstr>MergeSort (Example) - 13</vt:lpstr>
      <vt:lpstr>MergeSort (Example) - 14</vt:lpstr>
      <vt:lpstr>MergeSort (Example) - 15</vt:lpstr>
      <vt:lpstr>MergeSort (Example) - 16</vt:lpstr>
      <vt:lpstr>MergeSort (Example) - 17</vt:lpstr>
      <vt:lpstr>MergeSort (Example) - 18</vt:lpstr>
      <vt:lpstr>MergeSort (Example) - 19</vt:lpstr>
      <vt:lpstr>MergeSort (Example) - 20</vt:lpstr>
      <vt:lpstr>MergeSort (Example) - 21</vt:lpstr>
      <vt:lpstr>MergeSort (Example) - 22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vt:lpstr>
      <vt:lpstr>Merge Sort Code</vt:lpstr>
      <vt:lpstr>Merge Sort Example</vt:lpstr>
      <vt:lpstr>Merge Sort Example</vt:lpstr>
      <vt:lpstr>Merge Sort Example (Cont)</vt:lpstr>
      <vt:lpstr>Merge Sort Example (Cont)</vt:lpstr>
      <vt:lpstr>Merge Sort Example (Cont)</vt:lpstr>
      <vt:lpstr>Merge Sort Example By View</vt:lpstr>
      <vt:lpstr>Quick Sort &amp; Merge Sort of N elements:  How many comparisons?</vt:lpstr>
    </vt:vector>
  </TitlesOfParts>
  <Company>KUTKM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6</dc:title>
  <dc:creator>01145</dc:creator>
  <cp:lastModifiedBy>Hamzah Asyrani Sulaiman</cp:lastModifiedBy>
  <cp:revision>216</cp:revision>
  <dcterms:created xsi:type="dcterms:W3CDTF">2008-03-07T03:45:19Z</dcterms:created>
  <dcterms:modified xsi:type="dcterms:W3CDTF">2012-07-02T04:12:18Z</dcterms:modified>
</cp:coreProperties>
</file>